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57" r:id="rId3"/>
    <p:sldId id="259" r:id="rId4"/>
    <p:sldId id="266" r:id="rId5"/>
    <p:sldId id="260" r:id="rId6"/>
    <p:sldId id="261" r:id="rId7"/>
    <p:sldId id="262" r:id="rId8"/>
    <p:sldId id="289" r:id="rId9"/>
    <p:sldId id="271" r:id="rId10"/>
    <p:sldId id="263" r:id="rId11"/>
    <p:sldId id="264" r:id="rId12"/>
    <p:sldId id="265" r:id="rId13"/>
    <p:sldId id="270" r:id="rId14"/>
    <p:sldId id="267" r:id="rId15"/>
    <p:sldId id="272" r:id="rId16"/>
    <p:sldId id="273" r:id="rId17"/>
    <p:sldId id="274" r:id="rId18"/>
    <p:sldId id="275" r:id="rId19"/>
    <p:sldId id="276" r:id="rId20"/>
    <p:sldId id="277" r:id="rId21"/>
    <p:sldId id="281" r:id="rId22"/>
    <p:sldId id="268" r:id="rId23"/>
    <p:sldId id="282" r:id="rId24"/>
    <p:sldId id="283" r:id="rId25"/>
    <p:sldId id="279" r:id="rId26"/>
    <p:sldId id="269" r:id="rId27"/>
    <p:sldId id="288" r:id="rId28"/>
    <p:sldId id="280" r:id="rId29"/>
    <p:sldId id="284" r:id="rId30"/>
    <p:sldId id="286" r:id="rId31"/>
    <p:sldId id="285" r:id="rId32"/>
    <p:sldId id="287"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B9FF"/>
    <a:srgbClr val="66B7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15"/>
    <p:restoredTop sz="91959"/>
  </p:normalViewPr>
  <p:slideViewPr>
    <p:cSldViewPr snapToGrid="0" snapToObjects="1">
      <p:cViewPr>
        <p:scale>
          <a:sx n="93" d="100"/>
          <a:sy n="93" d="100"/>
        </p:scale>
        <p:origin x="424" y="328"/>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C63FCC-486D-E947-87AB-76B3DFA41702}" type="datetimeFigureOut">
              <a:rPr kumimoji="1" lang="zh-CN" altLang="en-US" smtClean="0"/>
              <a:t>16/3/3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20719F-BDE9-C041-B8FA-D58E4BFF20FF}" type="slidenum">
              <a:rPr kumimoji="1" lang="zh-CN" altLang="en-US" smtClean="0"/>
              <a:t>‹#›</a:t>
            </a:fld>
            <a:endParaRPr kumimoji="1" lang="zh-CN" altLang="en-US"/>
          </a:p>
        </p:txBody>
      </p:sp>
    </p:spTree>
    <p:extLst>
      <p:ext uri="{BB962C8B-B14F-4D97-AF65-F5344CB8AC3E}">
        <p14:creationId xmlns:p14="http://schemas.microsoft.com/office/powerpoint/2010/main" val="1435110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视频   广告</a:t>
            </a:r>
            <a:endParaRPr lang="zh-CN" altLang="en-US" dirty="0"/>
          </a:p>
        </p:txBody>
      </p:sp>
      <p:sp>
        <p:nvSpPr>
          <p:cNvPr id="4" name="灯片编号占位符 3"/>
          <p:cNvSpPr>
            <a:spLocks noGrp="1"/>
          </p:cNvSpPr>
          <p:nvPr>
            <p:ph type="sldNum" sz="quarter" idx="10"/>
          </p:nvPr>
        </p:nvSpPr>
        <p:spPr/>
        <p:txBody>
          <a:bodyPr/>
          <a:lstStyle/>
          <a:p>
            <a:fld id="{7420719F-BDE9-C041-B8FA-D58E4BFF20FF}" type="slidenum">
              <a:rPr kumimoji="1" lang="zh-CN" altLang="en-US" smtClean="0"/>
              <a:t>1</a:t>
            </a:fld>
            <a:endParaRPr kumimoji="1" lang="zh-CN" altLang="en-US"/>
          </a:p>
        </p:txBody>
      </p:sp>
    </p:spTree>
    <p:extLst>
      <p:ext uri="{BB962C8B-B14F-4D97-AF65-F5344CB8AC3E}">
        <p14:creationId xmlns:p14="http://schemas.microsoft.com/office/powerpoint/2010/main" val="10125776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下一页：二手车电商行业成熟曲线</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7420719F-BDE9-C041-B8FA-D58E4BFF20FF}" type="slidenum">
              <a:rPr kumimoji="1" lang="zh-CN" altLang="en-US" smtClean="0"/>
              <a:t>11</a:t>
            </a:fld>
            <a:endParaRPr kumimoji="1" lang="zh-CN" altLang="en-US"/>
          </a:p>
        </p:txBody>
      </p:sp>
    </p:spTree>
    <p:extLst>
      <p:ext uri="{BB962C8B-B14F-4D97-AF65-F5344CB8AC3E}">
        <p14:creationId xmlns:p14="http://schemas.microsoft.com/office/powerpoint/2010/main" val="199764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当前处在一个探索期与启动期之间，依旧处于萌芽，所以（下一页）竞争十分激烈</a:t>
            </a:r>
            <a:endParaRPr lang="zh-CN" altLang="en-US" dirty="0"/>
          </a:p>
        </p:txBody>
      </p:sp>
      <p:sp>
        <p:nvSpPr>
          <p:cNvPr id="4" name="灯片编号占位符 3"/>
          <p:cNvSpPr>
            <a:spLocks noGrp="1"/>
          </p:cNvSpPr>
          <p:nvPr>
            <p:ph type="sldNum" sz="quarter" idx="10"/>
          </p:nvPr>
        </p:nvSpPr>
        <p:spPr/>
        <p:txBody>
          <a:bodyPr/>
          <a:lstStyle/>
          <a:p>
            <a:fld id="{7420719F-BDE9-C041-B8FA-D58E4BFF20FF}" type="slidenum">
              <a:rPr kumimoji="1" lang="zh-CN" altLang="en-US" smtClean="0"/>
              <a:t>12</a:t>
            </a:fld>
            <a:endParaRPr kumimoji="1" lang="zh-CN" altLang="en-US"/>
          </a:p>
        </p:txBody>
      </p:sp>
    </p:spTree>
    <p:extLst>
      <p:ext uri="{BB962C8B-B14F-4D97-AF65-F5344CB8AC3E}">
        <p14:creationId xmlns:p14="http://schemas.microsoft.com/office/powerpoint/2010/main" val="8273984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从</a:t>
            </a:r>
            <a:r>
              <a:rPr lang="en-US" altLang="zh-CN" sz="1200" kern="1200" dirty="0" smtClean="0">
                <a:solidFill>
                  <a:schemeClr val="tx1"/>
                </a:solidFill>
                <a:effectLst/>
                <a:latin typeface="+mn-lt"/>
                <a:ea typeface="+mn-ea"/>
                <a:cs typeface="+mn-cs"/>
              </a:rPr>
              <a:t>2015</a:t>
            </a:r>
            <a:r>
              <a:rPr lang="zh-CN" altLang="en-US" sz="1200" kern="1200" dirty="0" smtClean="0">
                <a:solidFill>
                  <a:schemeClr val="tx1"/>
                </a:solidFill>
                <a:effectLst/>
                <a:latin typeface="+mn-lt"/>
                <a:ea typeface="+mn-ea"/>
                <a:cs typeface="+mn-cs"/>
              </a:rPr>
              <a:t>年二手车电商平台成交量来看</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市场集中度仍较高</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车易拍、优信拍两家平台的交易规模超过</a:t>
            </a:r>
            <a:r>
              <a:rPr lang="en-US" altLang="zh-CN" sz="1200" kern="1200" dirty="0" smtClean="0">
                <a:solidFill>
                  <a:schemeClr val="tx1"/>
                </a:solidFill>
                <a:effectLst/>
                <a:latin typeface="+mn-lt"/>
                <a:ea typeface="+mn-ea"/>
                <a:cs typeface="+mn-cs"/>
              </a:rPr>
              <a:t>60%</a:t>
            </a:r>
            <a:r>
              <a:rPr lang="zh-CN" altLang="en-US" sz="1200" kern="1200" dirty="0" smtClean="0">
                <a:solidFill>
                  <a:schemeClr val="tx1"/>
                </a:solidFill>
                <a:effectLst/>
                <a:latin typeface="+mn-lt"/>
                <a:ea typeface="+mn-ea"/>
                <a:cs typeface="+mn-cs"/>
              </a:rPr>
              <a:t>。</a:t>
            </a:r>
          </a:p>
          <a:p>
            <a:r>
              <a:rPr lang="zh-CN" altLang="en-US" sz="1200" kern="1200" dirty="0" smtClean="0">
                <a:solidFill>
                  <a:schemeClr val="tx1"/>
                </a:solidFill>
                <a:effectLst/>
                <a:latin typeface="+mn-lt"/>
                <a:ea typeface="+mn-ea"/>
                <a:cs typeface="+mn-cs"/>
              </a:rPr>
              <a:t>其中</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车易拍以</a:t>
            </a:r>
            <a:r>
              <a:rPr lang="en-US" altLang="zh-CN" sz="1200" kern="1200" dirty="0" smtClean="0">
                <a:solidFill>
                  <a:schemeClr val="tx1"/>
                </a:solidFill>
                <a:effectLst/>
                <a:latin typeface="+mn-lt"/>
                <a:ea typeface="+mn-ea"/>
                <a:cs typeface="+mn-cs"/>
              </a:rPr>
              <a:t>35.2%</a:t>
            </a:r>
            <a:r>
              <a:rPr lang="zh-CN" altLang="en-US" sz="1200" kern="1200" dirty="0" smtClean="0">
                <a:solidFill>
                  <a:schemeClr val="tx1"/>
                </a:solidFill>
                <a:effectLst/>
                <a:latin typeface="+mn-lt"/>
                <a:ea typeface="+mn-ea"/>
                <a:cs typeface="+mn-cs"/>
              </a:rPr>
              <a:t>占据领先位置</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优信拍以</a:t>
            </a:r>
            <a:r>
              <a:rPr lang="en-US" altLang="zh-CN" sz="1200" kern="1200" dirty="0" smtClean="0">
                <a:solidFill>
                  <a:schemeClr val="tx1"/>
                </a:solidFill>
                <a:effectLst/>
                <a:latin typeface="+mn-lt"/>
                <a:ea typeface="+mn-ea"/>
                <a:cs typeface="+mn-cs"/>
              </a:rPr>
              <a:t>27.9%</a:t>
            </a:r>
            <a:r>
              <a:rPr lang="zh-CN" altLang="en-US" sz="1200" kern="1200" dirty="0" smtClean="0">
                <a:solidFill>
                  <a:schemeClr val="tx1"/>
                </a:solidFill>
                <a:effectLst/>
                <a:latin typeface="+mn-lt"/>
                <a:ea typeface="+mn-ea"/>
                <a:cs typeface="+mn-cs"/>
              </a:rPr>
              <a:t>紧随其后</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平安好车、车享拍</a:t>
            </a:r>
            <a:r>
              <a:rPr lang="en-US" altLang="zh-CN" sz="1200" kern="1200" dirty="0" smtClean="0">
                <a:solidFill>
                  <a:schemeClr val="tx1"/>
                </a:solidFill>
                <a:effectLst/>
                <a:latin typeface="+mn-lt"/>
                <a:ea typeface="+mn-ea"/>
                <a:cs typeface="+mn-cs"/>
              </a:rPr>
              <a:t>2015</a:t>
            </a:r>
            <a:r>
              <a:rPr lang="zh-CN" altLang="en-US" sz="1200" kern="1200" dirty="0" smtClean="0">
                <a:solidFill>
                  <a:schemeClr val="tx1"/>
                </a:solidFill>
                <a:effectLst/>
                <a:latin typeface="+mn-lt"/>
                <a:ea typeface="+mn-ea"/>
                <a:cs typeface="+mn-cs"/>
              </a:rPr>
              <a:t>年发展迅速</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两家份额分别占到</a:t>
            </a:r>
            <a:r>
              <a:rPr lang="en-US" altLang="zh-CN" sz="1200" kern="1200" dirty="0" smtClean="0">
                <a:solidFill>
                  <a:schemeClr val="tx1"/>
                </a:solidFill>
                <a:effectLst/>
                <a:latin typeface="+mn-lt"/>
                <a:ea typeface="+mn-ea"/>
                <a:cs typeface="+mn-cs"/>
              </a:rPr>
              <a:t>8.4%</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7.4%</a:t>
            </a:r>
            <a:r>
              <a:rPr lang="zh-CN" altLang="en-US" sz="1200" kern="1200" dirty="0" smtClean="0">
                <a:solidFill>
                  <a:schemeClr val="tx1"/>
                </a:solidFill>
                <a:effectLst/>
                <a:latin typeface="+mn-lt"/>
                <a:ea typeface="+mn-ea"/>
                <a:cs typeface="+mn-cs"/>
              </a:rPr>
              <a:t>。</a:t>
            </a:r>
          </a:p>
          <a:p>
            <a:endParaRPr kumimoji="1" lang="zh-CN" altLang="en-US" dirty="0" smtClean="0"/>
          </a:p>
          <a:p>
            <a:r>
              <a:rPr kumimoji="1" lang="zh-CN" altLang="en-US" dirty="0" smtClean="0"/>
              <a:t>随后等待最终洗牌</a:t>
            </a:r>
            <a:endParaRPr kumimoji="1" lang="en-US" altLang="zh-CN" dirty="0" smtClean="0"/>
          </a:p>
          <a:p>
            <a:r>
              <a:rPr kumimoji="1" lang="zh-CN" altLang="en-US" dirty="0" smtClean="0"/>
              <a:t>下一页：目录  模式分析</a:t>
            </a:r>
            <a:endParaRPr kumimoji="1" lang="zh-CN" altLang="en-US" dirty="0"/>
          </a:p>
        </p:txBody>
      </p:sp>
      <p:sp>
        <p:nvSpPr>
          <p:cNvPr id="4" name="幻灯片编号占位符 3"/>
          <p:cNvSpPr>
            <a:spLocks noGrp="1"/>
          </p:cNvSpPr>
          <p:nvPr>
            <p:ph type="sldNum" sz="quarter" idx="10"/>
          </p:nvPr>
        </p:nvSpPr>
        <p:spPr/>
        <p:txBody>
          <a:bodyPr/>
          <a:lstStyle/>
          <a:p>
            <a:fld id="{7420719F-BDE9-C041-B8FA-D58E4BFF20FF}" type="slidenum">
              <a:rPr kumimoji="1" lang="zh-CN" altLang="en-US" smtClean="0"/>
              <a:t>13</a:t>
            </a:fld>
            <a:endParaRPr kumimoji="1" lang="zh-CN" altLang="en-US"/>
          </a:p>
        </p:txBody>
      </p:sp>
    </p:spTree>
    <p:extLst>
      <p:ext uri="{BB962C8B-B14F-4D97-AF65-F5344CB8AC3E}">
        <p14:creationId xmlns:p14="http://schemas.microsoft.com/office/powerpoint/2010/main" val="896620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下一页：开始的时候是产业地图</a:t>
            </a:r>
            <a:endParaRPr kumimoji="1" lang="zh-CN" altLang="en-US" dirty="0"/>
          </a:p>
        </p:txBody>
      </p:sp>
      <p:sp>
        <p:nvSpPr>
          <p:cNvPr id="4" name="幻灯片编号占位符 3"/>
          <p:cNvSpPr>
            <a:spLocks noGrp="1"/>
          </p:cNvSpPr>
          <p:nvPr>
            <p:ph type="sldNum" sz="quarter" idx="10"/>
          </p:nvPr>
        </p:nvSpPr>
        <p:spPr/>
        <p:txBody>
          <a:bodyPr/>
          <a:lstStyle/>
          <a:p>
            <a:fld id="{7420719F-BDE9-C041-B8FA-D58E4BFF20FF}" type="slidenum">
              <a:rPr kumimoji="1" lang="zh-CN" altLang="en-US" smtClean="0"/>
              <a:t>14</a:t>
            </a:fld>
            <a:endParaRPr kumimoji="1" lang="zh-CN" altLang="en-US"/>
          </a:p>
        </p:txBody>
      </p:sp>
    </p:spTree>
    <p:extLst>
      <p:ext uri="{BB962C8B-B14F-4D97-AF65-F5344CB8AC3E}">
        <p14:creationId xmlns:p14="http://schemas.microsoft.com/office/powerpoint/2010/main" val="17172469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下一页：面向商家的交易服务型二手车电商企业</a:t>
            </a:r>
            <a:endParaRPr lang="zh-CN" altLang="en-US" dirty="0"/>
          </a:p>
        </p:txBody>
      </p:sp>
      <p:sp>
        <p:nvSpPr>
          <p:cNvPr id="4" name="灯片编号占位符 3"/>
          <p:cNvSpPr>
            <a:spLocks noGrp="1"/>
          </p:cNvSpPr>
          <p:nvPr>
            <p:ph type="sldNum" sz="quarter" idx="10"/>
          </p:nvPr>
        </p:nvSpPr>
        <p:spPr/>
        <p:txBody>
          <a:bodyPr/>
          <a:lstStyle/>
          <a:p>
            <a:fld id="{7420719F-BDE9-C041-B8FA-D58E4BFF20FF}" type="slidenum">
              <a:rPr kumimoji="1" lang="zh-CN" altLang="en-US" smtClean="0"/>
              <a:t>15</a:t>
            </a:fld>
            <a:endParaRPr kumimoji="1" lang="zh-CN" altLang="en-US"/>
          </a:p>
        </p:txBody>
      </p:sp>
    </p:spTree>
    <p:extLst>
      <p:ext uri="{BB962C8B-B14F-4D97-AF65-F5344CB8AC3E}">
        <p14:creationId xmlns:p14="http://schemas.microsoft.com/office/powerpoint/2010/main" val="16550271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下一页：面向个人消费者的二手车电商企业</a:t>
            </a:r>
            <a:endParaRPr lang="zh-CN" altLang="en-US" dirty="0"/>
          </a:p>
        </p:txBody>
      </p:sp>
      <p:sp>
        <p:nvSpPr>
          <p:cNvPr id="4" name="灯片编号占位符 3"/>
          <p:cNvSpPr>
            <a:spLocks noGrp="1"/>
          </p:cNvSpPr>
          <p:nvPr>
            <p:ph type="sldNum" sz="quarter" idx="10"/>
          </p:nvPr>
        </p:nvSpPr>
        <p:spPr/>
        <p:txBody>
          <a:bodyPr/>
          <a:lstStyle/>
          <a:p>
            <a:fld id="{7420719F-BDE9-C041-B8FA-D58E4BFF20FF}" type="slidenum">
              <a:rPr kumimoji="1" lang="zh-CN" altLang="en-US" smtClean="0"/>
              <a:t>16</a:t>
            </a:fld>
            <a:endParaRPr kumimoji="1" lang="zh-CN" altLang="en-US"/>
          </a:p>
        </p:txBody>
      </p:sp>
    </p:spTree>
    <p:extLst>
      <p:ext uri="{BB962C8B-B14F-4D97-AF65-F5344CB8AC3E}">
        <p14:creationId xmlns:p14="http://schemas.microsoft.com/office/powerpoint/2010/main" val="2612430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下一页：信息服务型</a:t>
            </a:r>
            <a:endParaRPr lang="zh-CN" altLang="en-US" dirty="0"/>
          </a:p>
        </p:txBody>
      </p:sp>
      <p:sp>
        <p:nvSpPr>
          <p:cNvPr id="4" name="灯片编号占位符 3"/>
          <p:cNvSpPr>
            <a:spLocks noGrp="1"/>
          </p:cNvSpPr>
          <p:nvPr>
            <p:ph type="sldNum" sz="quarter" idx="10"/>
          </p:nvPr>
        </p:nvSpPr>
        <p:spPr/>
        <p:txBody>
          <a:bodyPr/>
          <a:lstStyle/>
          <a:p>
            <a:fld id="{7420719F-BDE9-C041-B8FA-D58E4BFF20FF}" type="slidenum">
              <a:rPr kumimoji="1" lang="zh-CN" altLang="en-US" smtClean="0"/>
              <a:t>17</a:t>
            </a:fld>
            <a:endParaRPr kumimoji="1" lang="zh-CN" altLang="en-US"/>
          </a:p>
        </p:txBody>
      </p:sp>
    </p:spTree>
    <p:extLst>
      <p:ext uri="{BB962C8B-B14F-4D97-AF65-F5344CB8AC3E}">
        <p14:creationId xmlns:p14="http://schemas.microsoft.com/office/powerpoint/2010/main" val="42619889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下一页：三种对比</a:t>
            </a:r>
            <a:endParaRPr lang="zh-CN" altLang="en-US" dirty="0"/>
          </a:p>
        </p:txBody>
      </p:sp>
      <p:sp>
        <p:nvSpPr>
          <p:cNvPr id="4" name="灯片编号占位符 3"/>
          <p:cNvSpPr>
            <a:spLocks noGrp="1"/>
          </p:cNvSpPr>
          <p:nvPr>
            <p:ph type="sldNum" sz="quarter" idx="10"/>
          </p:nvPr>
        </p:nvSpPr>
        <p:spPr/>
        <p:txBody>
          <a:bodyPr/>
          <a:lstStyle/>
          <a:p>
            <a:fld id="{7420719F-BDE9-C041-B8FA-D58E4BFF20FF}" type="slidenum">
              <a:rPr kumimoji="1" lang="zh-CN" altLang="en-US" smtClean="0"/>
              <a:t>18</a:t>
            </a:fld>
            <a:endParaRPr kumimoji="1" lang="zh-CN" altLang="en-US"/>
          </a:p>
        </p:txBody>
      </p:sp>
    </p:spTree>
    <p:extLst>
      <p:ext uri="{BB962C8B-B14F-4D97-AF65-F5344CB8AC3E}">
        <p14:creationId xmlns:p14="http://schemas.microsoft.com/office/powerpoint/2010/main" val="2384507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下一页：估值服务与垂直搜索</a:t>
            </a:r>
            <a:endParaRPr lang="zh-CN" altLang="en-US" dirty="0"/>
          </a:p>
        </p:txBody>
      </p:sp>
      <p:sp>
        <p:nvSpPr>
          <p:cNvPr id="4" name="灯片编号占位符 3"/>
          <p:cNvSpPr>
            <a:spLocks noGrp="1"/>
          </p:cNvSpPr>
          <p:nvPr>
            <p:ph type="sldNum" sz="quarter" idx="10"/>
          </p:nvPr>
        </p:nvSpPr>
        <p:spPr/>
        <p:txBody>
          <a:bodyPr/>
          <a:lstStyle/>
          <a:p>
            <a:fld id="{7420719F-BDE9-C041-B8FA-D58E4BFF20FF}" type="slidenum">
              <a:rPr kumimoji="1" lang="zh-CN" altLang="en-US" smtClean="0"/>
              <a:t>19</a:t>
            </a:fld>
            <a:endParaRPr kumimoji="1" lang="zh-CN" altLang="en-US"/>
          </a:p>
        </p:txBody>
      </p:sp>
    </p:spTree>
    <p:extLst>
      <p:ext uri="{BB962C8B-B14F-4D97-AF65-F5344CB8AC3E}">
        <p14:creationId xmlns:p14="http://schemas.microsoft.com/office/powerpoint/2010/main" val="23620670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下一页：车况检测</a:t>
            </a:r>
            <a:endParaRPr lang="zh-CN" altLang="en-US" dirty="0"/>
          </a:p>
        </p:txBody>
      </p:sp>
      <p:sp>
        <p:nvSpPr>
          <p:cNvPr id="4" name="灯片编号占位符 3"/>
          <p:cNvSpPr>
            <a:spLocks noGrp="1"/>
          </p:cNvSpPr>
          <p:nvPr>
            <p:ph type="sldNum" sz="quarter" idx="10"/>
          </p:nvPr>
        </p:nvSpPr>
        <p:spPr/>
        <p:txBody>
          <a:bodyPr/>
          <a:lstStyle/>
          <a:p>
            <a:fld id="{7420719F-BDE9-C041-B8FA-D58E4BFF20FF}" type="slidenum">
              <a:rPr kumimoji="1" lang="zh-CN" altLang="en-US" smtClean="0"/>
              <a:t>20</a:t>
            </a:fld>
            <a:endParaRPr kumimoji="1" lang="zh-CN" altLang="en-US"/>
          </a:p>
        </p:txBody>
      </p:sp>
    </p:spTree>
    <p:extLst>
      <p:ext uri="{BB962C8B-B14F-4D97-AF65-F5344CB8AC3E}">
        <p14:creationId xmlns:p14="http://schemas.microsoft.com/office/powerpoint/2010/main" val="1586316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下一张：背景 及 定义</a:t>
            </a:r>
            <a:endParaRPr lang="zh-CN" altLang="en-US" dirty="0"/>
          </a:p>
        </p:txBody>
      </p:sp>
      <p:sp>
        <p:nvSpPr>
          <p:cNvPr id="4" name="灯片编号占位符 3"/>
          <p:cNvSpPr>
            <a:spLocks noGrp="1"/>
          </p:cNvSpPr>
          <p:nvPr>
            <p:ph type="sldNum" sz="quarter" idx="10"/>
          </p:nvPr>
        </p:nvSpPr>
        <p:spPr/>
        <p:txBody>
          <a:bodyPr/>
          <a:lstStyle/>
          <a:p>
            <a:fld id="{7420719F-BDE9-C041-B8FA-D58E4BFF20FF}" type="slidenum">
              <a:rPr kumimoji="1" lang="zh-CN" altLang="en-US" smtClean="0"/>
              <a:t>2</a:t>
            </a:fld>
            <a:endParaRPr kumimoji="1" lang="zh-CN" altLang="en-US"/>
          </a:p>
        </p:txBody>
      </p:sp>
    </p:spTree>
    <p:extLst>
      <p:ext uri="{BB962C8B-B14F-4D97-AF65-F5344CB8AC3E}">
        <p14:creationId xmlns:p14="http://schemas.microsoft.com/office/powerpoint/2010/main" val="18807518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下一页：目录  代表性企业</a:t>
            </a:r>
            <a:endParaRPr lang="zh-CN" altLang="en-US" dirty="0"/>
          </a:p>
        </p:txBody>
      </p:sp>
      <p:sp>
        <p:nvSpPr>
          <p:cNvPr id="4" name="灯片编号占位符 3"/>
          <p:cNvSpPr>
            <a:spLocks noGrp="1"/>
          </p:cNvSpPr>
          <p:nvPr>
            <p:ph type="sldNum" sz="quarter" idx="10"/>
          </p:nvPr>
        </p:nvSpPr>
        <p:spPr/>
        <p:txBody>
          <a:bodyPr/>
          <a:lstStyle/>
          <a:p>
            <a:fld id="{7420719F-BDE9-C041-B8FA-D58E4BFF20FF}" type="slidenum">
              <a:rPr kumimoji="1" lang="zh-CN" altLang="en-US" smtClean="0"/>
              <a:t>21</a:t>
            </a:fld>
            <a:endParaRPr kumimoji="1" lang="zh-CN" altLang="en-US"/>
          </a:p>
        </p:txBody>
      </p:sp>
    </p:spTree>
    <p:extLst>
      <p:ext uri="{BB962C8B-B14F-4D97-AF65-F5344CB8AC3E}">
        <p14:creationId xmlns:p14="http://schemas.microsoft.com/office/powerpoint/2010/main" val="8809701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下一页：信息服务商代表：第一车网</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7420719F-BDE9-C041-B8FA-D58E4BFF20FF}" type="slidenum">
              <a:rPr kumimoji="1" lang="zh-CN" altLang="en-US" smtClean="0"/>
              <a:t>22</a:t>
            </a:fld>
            <a:endParaRPr kumimoji="1" lang="zh-CN" altLang="en-US"/>
          </a:p>
        </p:txBody>
      </p:sp>
    </p:spTree>
    <p:extLst>
      <p:ext uri="{BB962C8B-B14F-4D97-AF65-F5344CB8AC3E}">
        <p14:creationId xmlns:p14="http://schemas.microsoft.com/office/powerpoint/2010/main" val="8612530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Next:ToB</a:t>
            </a:r>
            <a:r>
              <a:rPr lang="en-US" altLang="zh-CN" baseline="0" dirty="0" smtClean="0"/>
              <a:t> </a:t>
            </a:r>
            <a:r>
              <a:rPr lang="zh-CN" altLang="en-US" baseline="0" dirty="0" smtClean="0"/>
              <a:t>交易服务商 优信</a:t>
            </a:r>
            <a:r>
              <a:rPr lang="zh-CN" altLang="en-US" baseline="0" dirty="0" smtClean="0"/>
              <a:t>拍</a:t>
            </a:r>
          </a:p>
          <a:p>
            <a:endParaRPr lang="zh-CN" altLang="en-US" baseline="0" dirty="0" smtClean="0"/>
          </a:p>
          <a:p>
            <a:r>
              <a:rPr lang="zh-CN" altLang="en-US" dirty="0" smtClean="0"/>
              <a:t>第一车网 利润来源</a:t>
            </a:r>
          </a:p>
          <a:p>
            <a:r>
              <a:rPr lang="zh-CN" altLang="en-US" dirty="0" smtClean="0"/>
              <a:t>线上：</a:t>
            </a:r>
            <a:r>
              <a:rPr lang="en-US" altLang="zh-CN" dirty="0" smtClean="0"/>
              <a:t>1.</a:t>
            </a:r>
            <a:r>
              <a:rPr lang="zh-CN" altLang="en-US" dirty="0" smtClean="0"/>
              <a:t> 内部竞价网络交易平台，收取交易费用  </a:t>
            </a:r>
            <a:r>
              <a:rPr lang="en-US" altLang="zh-CN" dirty="0" smtClean="0"/>
              <a:t>2.</a:t>
            </a:r>
            <a:r>
              <a:rPr lang="zh-CN" altLang="en-US" dirty="0" smtClean="0"/>
              <a:t> 车辆经纪公司广告收入</a:t>
            </a:r>
          </a:p>
          <a:p>
            <a:r>
              <a:rPr lang="zh-CN" altLang="en-US" dirty="0" smtClean="0"/>
              <a:t>线下；汽车增值辅助服务</a:t>
            </a:r>
          </a:p>
          <a:p>
            <a:endParaRPr lang="zh-CN" altLang="en-US" dirty="0"/>
          </a:p>
        </p:txBody>
      </p:sp>
      <p:sp>
        <p:nvSpPr>
          <p:cNvPr id="4" name="灯片编号占位符 3"/>
          <p:cNvSpPr>
            <a:spLocks noGrp="1"/>
          </p:cNvSpPr>
          <p:nvPr>
            <p:ph type="sldNum" sz="quarter" idx="10"/>
          </p:nvPr>
        </p:nvSpPr>
        <p:spPr/>
        <p:txBody>
          <a:bodyPr/>
          <a:lstStyle/>
          <a:p>
            <a:fld id="{7420719F-BDE9-C041-B8FA-D58E4BFF20FF}" type="slidenum">
              <a:rPr kumimoji="1" lang="zh-CN" altLang="en-US" smtClean="0"/>
              <a:t>23</a:t>
            </a:fld>
            <a:endParaRPr kumimoji="1" lang="zh-CN" altLang="en-US"/>
          </a:p>
        </p:txBody>
      </p:sp>
    </p:spTree>
    <p:extLst>
      <p:ext uri="{BB962C8B-B14F-4D97-AF65-F5344CB8AC3E}">
        <p14:creationId xmlns:p14="http://schemas.microsoft.com/office/powerpoint/2010/main" val="29152063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下一页：</a:t>
            </a:r>
            <a:r>
              <a:rPr lang="en-US" altLang="zh-CN" dirty="0" err="1" smtClean="0"/>
              <a:t>ToC</a:t>
            </a:r>
            <a:r>
              <a:rPr lang="zh-CN" altLang="en-US" dirty="0" smtClean="0"/>
              <a:t>代表：大</a:t>
            </a:r>
            <a:r>
              <a:rPr lang="zh-CN" altLang="en-US" dirty="0" smtClean="0"/>
              <a:t>搜车</a:t>
            </a:r>
          </a:p>
          <a:p>
            <a:r>
              <a:rPr lang="zh-CN" altLang="en-US" dirty="0" smtClean="0"/>
              <a:t>优信拍 </a:t>
            </a:r>
            <a:r>
              <a:rPr lang="en-US" altLang="zh-CN" dirty="0" smtClean="0"/>
              <a:t>B2B</a:t>
            </a:r>
            <a:endParaRPr lang="zh-CN" altLang="en-US" dirty="0" smtClean="0"/>
          </a:p>
          <a:p>
            <a:r>
              <a:rPr lang="zh-CN" altLang="en-US" dirty="0" smtClean="0"/>
              <a:t>优信拍利润来源：交易佣金、过户服务费、</a:t>
            </a:r>
            <a:r>
              <a:rPr lang="zh-CN" altLang="en-US" sz="1200" kern="1200" dirty="0" smtClean="0">
                <a:solidFill>
                  <a:schemeClr val="tx1"/>
                </a:solidFill>
                <a:latin typeface="+mn-lt"/>
                <a:ea typeface="+mn-ea"/>
                <a:cs typeface="+mn-cs"/>
              </a:rPr>
              <a:t>其他增值服务（物流、金融等）盈利</a:t>
            </a:r>
            <a:endParaRPr lang="zh-CN" altLang="en-US" dirty="0"/>
          </a:p>
        </p:txBody>
      </p:sp>
      <p:sp>
        <p:nvSpPr>
          <p:cNvPr id="4" name="灯片编号占位符 3"/>
          <p:cNvSpPr>
            <a:spLocks noGrp="1"/>
          </p:cNvSpPr>
          <p:nvPr>
            <p:ph type="sldNum" sz="quarter" idx="10"/>
          </p:nvPr>
        </p:nvSpPr>
        <p:spPr/>
        <p:txBody>
          <a:bodyPr/>
          <a:lstStyle/>
          <a:p>
            <a:fld id="{7420719F-BDE9-C041-B8FA-D58E4BFF20FF}" type="slidenum">
              <a:rPr kumimoji="1" lang="zh-CN" altLang="en-US" smtClean="0"/>
              <a:t>24</a:t>
            </a:fld>
            <a:endParaRPr kumimoji="1" lang="zh-CN" altLang="en-US"/>
          </a:p>
        </p:txBody>
      </p:sp>
    </p:spTree>
    <p:extLst>
      <p:ext uri="{BB962C8B-B14F-4D97-AF65-F5344CB8AC3E}">
        <p14:creationId xmlns:p14="http://schemas.microsoft.com/office/powerpoint/2010/main" val="35298673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下一页：目录：发展趋势</a:t>
            </a:r>
            <a:endParaRPr lang="en-US" altLang="zh-CN" dirty="0" smtClean="0"/>
          </a:p>
          <a:p>
            <a:r>
              <a:rPr lang="zh-CN" altLang="en-US" dirty="0" smtClean="0"/>
              <a:t>大搜车采用的是 寄售模式  盈利主要来自</a:t>
            </a:r>
            <a:r>
              <a:rPr lang="zh-CN" altLang="en-US" baseline="0" dirty="0" smtClean="0"/>
              <a:t> 车检 交易佣金 服务费 </a:t>
            </a:r>
          </a:p>
          <a:p>
            <a:r>
              <a:rPr lang="zh-CN" altLang="en-US" dirty="0" smtClean="0"/>
              <a:t>未来发力点：金融服务、车辆维修、售后服务发力</a:t>
            </a:r>
            <a:endParaRPr lang="zh-CN" altLang="en-US" dirty="0"/>
          </a:p>
        </p:txBody>
      </p:sp>
      <p:sp>
        <p:nvSpPr>
          <p:cNvPr id="4" name="灯片编号占位符 3"/>
          <p:cNvSpPr>
            <a:spLocks noGrp="1"/>
          </p:cNvSpPr>
          <p:nvPr>
            <p:ph type="sldNum" sz="quarter" idx="10"/>
          </p:nvPr>
        </p:nvSpPr>
        <p:spPr/>
        <p:txBody>
          <a:bodyPr/>
          <a:lstStyle/>
          <a:p>
            <a:fld id="{7420719F-BDE9-C041-B8FA-D58E4BFF20FF}" type="slidenum">
              <a:rPr kumimoji="1" lang="zh-CN" altLang="en-US" smtClean="0"/>
              <a:t>25</a:t>
            </a:fld>
            <a:endParaRPr kumimoji="1" lang="zh-CN" altLang="en-US"/>
          </a:p>
        </p:txBody>
      </p:sp>
    </p:spTree>
    <p:extLst>
      <p:ext uri="{BB962C8B-B14F-4D97-AF65-F5344CB8AC3E}">
        <p14:creationId xmlns:p14="http://schemas.microsoft.com/office/powerpoint/2010/main" val="19920190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下一页：未来的主要影响因素</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7420719F-BDE9-C041-B8FA-D58E4BFF20FF}" type="slidenum">
              <a:rPr kumimoji="1" lang="zh-CN" altLang="en-US" smtClean="0"/>
              <a:t>26</a:t>
            </a:fld>
            <a:endParaRPr kumimoji="1" lang="zh-CN" altLang="en-US"/>
          </a:p>
        </p:txBody>
      </p:sp>
    </p:spTree>
    <p:extLst>
      <p:ext uri="{BB962C8B-B14F-4D97-AF65-F5344CB8AC3E}">
        <p14:creationId xmlns:p14="http://schemas.microsoft.com/office/powerpoint/2010/main" val="110867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资本：资本密集型产业</a:t>
            </a:r>
            <a:endParaRPr lang="en-US" altLang="zh-CN" dirty="0" smtClean="0"/>
          </a:p>
          <a:p>
            <a:endParaRPr lang="en-US" altLang="zh-CN" dirty="0" smtClean="0"/>
          </a:p>
          <a:p>
            <a:r>
              <a:rPr lang="zh-CN" altLang="en-US" dirty="0" smtClean="0"/>
              <a:t>下一页：巨大的潜力</a:t>
            </a:r>
            <a:endParaRPr lang="zh-CN" altLang="en-US" dirty="0"/>
          </a:p>
        </p:txBody>
      </p:sp>
      <p:sp>
        <p:nvSpPr>
          <p:cNvPr id="4" name="灯片编号占位符 3"/>
          <p:cNvSpPr>
            <a:spLocks noGrp="1"/>
          </p:cNvSpPr>
          <p:nvPr>
            <p:ph type="sldNum" sz="quarter" idx="10"/>
          </p:nvPr>
        </p:nvSpPr>
        <p:spPr/>
        <p:txBody>
          <a:bodyPr/>
          <a:lstStyle/>
          <a:p>
            <a:fld id="{7420719F-BDE9-C041-B8FA-D58E4BFF20FF}" type="slidenum">
              <a:rPr kumimoji="1" lang="zh-CN" altLang="en-US" smtClean="0"/>
              <a:t>27</a:t>
            </a:fld>
            <a:endParaRPr kumimoji="1" lang="zh-CN" altLang="en-US"/>
          </a:p>
        </p:txBody>
      </p:sp>
    </p:spTree>
    <p:extLst>
      <p:ext uri="{BB962C8B-B14F-4D97-AF65-F5344CB8AC3E}">
        <p14:creationId xmlns:p14="http://schemas.microsoft.com/office/powerpoint/2010/main" val="17317132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下一页：</a:t>
            </a:r>
            <a:r>
              <a:rPr lang="en-US" altLang="zh-CN" dirty="0" err="1" smtClean="0"/>
              <a:t>ToB</a:t>
            </a:r>
            <a:r>
              <a:rPr lang="zh-CN" altLang="en-US" dirty="0" smtClean="0"/>
              <a:t>将成为主流</a:t>
            </a:r>
            <a:endParaRPr lang="zh-CN" altLang="en-US" dirty="0"/>
          </a:p>
        </p:txBody>
      </p:sp>
      <p:sp>
        <p:nvSpPr>
          <p:cNvPr id="4" name="灯片编号占位符 3"/>
          <p:cNvSpPr>
            <a:spLocks noGrp="1"/>
          </p:cNvSpPr>
          <p:nvPr>
            <p:ph type="sldNum" sz="quarter" idx="10"/>
          </p:nvPr>
        </p:nvSpPr>
        <p:spPr/>
        <p:txBody>
          <a:bodyPr/>
          <a:lstStyle/>
          <a:p>
            <a:fld id="{7420719F-BDE9-C041-B8FA-D58E4BFF20FF}" type="slidenum">
              <a:rPr kumimoji="1" lang="zh-CN" altLang="en-US" smtClean="0"/>
              <a:t>28</a:t>
            </a:fld>
            <a:endParaRPr kumimoji="1" lang="zh-CN" altLang="en-US"/>
          </a:p>
        </p:txBody>
      </p:sp>
    </p:spTree>
    <p:extLst>
      <p:ext uri="{BB962C8B-B14F-4D97-AF65-F5344CB8AC3E}">
        <p14:creationId xmlns:p14="http://schemas.microsoft.com/office/powerpoint/2010/main" val="14276310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下一页：创业窗口关闭</a:t>
            </a:r>
            <a:endParaRPr lang="en-US" altLang="zh-CN" dirty="0" smtClean="0"/>
          </a:p>
          <a:p>
            <a:r>
              <a:rPr lang="zh-CN" altLang="en-US" dirty="0" smtClean="0"/>
              <a:t>未来</a:t>
            </a:r>
            <a:r>
              <a:rPr lang="en-US" altLang="zh-CN" dirty="0" err="1" smtClean="0"/>
              <a:t>ToB</a:t>
            </a:r>
            <a:r>
              <a:rPr lang="en-US" altLang="zh-CN" baseline="0" dirty="0" smtClean="0"/>
              <a:t> </a:t>
            </a:r>
            <a:r>
              <a:rPr lang="en-US" altLang="zh-CN" baseline="0" dirty="0" err="1" smtClean="0"/>
              <a:t>ToC</a:t>
            </a:r>
            <a:r>
              <a:rPr lang="zh-CN" altLang="en-US" baseline="0" dirty="0" smtClean="0"/>
              <a:t>模式混淆，服务模式相差不大，创业和窗口期关闭</a:t>
            </a:r>
            <a:endParaRPr lang="zh-CN" altLang="en-US" dirty="0"/>
          </a:p>
        </p:txBody>
      </p:sp>
      <p:sp>
        <p:nvSpPr>
          <p:cNvPr id="4" name="灯片编号占位符 3"/>
          <p:cNvSpPr>
            <a:spLocks noGrp="1"/>
          </p:cNvSpPr>
          <p:nvPr>
            <p:ph type="sldNum" sz="quarter" idx="10"/>
          </p:nvPr>
        </p:nvSpPr>
        <p:spPr/>
        <p:txBody>
          <a:bodyPr/>
          <a:lstStyle/>
          <a:p>
            <a:fld id="{7420719F-BDE9-C041-B8FA-D58E4BFF20FF}" type="slidenum">
              <a:rPr kumimoji="1" lang="zh-CN" altLang="en-US" smtClean="0"/>
              <a:t>29</a:t>
            </a:fld>
            <a:endParaRPr kumimoji="1" lang="zh-CN" altLang="en-US"/>
          </a:p>
        </p:txBody>
      </p:sp>
    </p:spTree>
    <p:extLst>
      <p:ext uri="{BB962C8B-B14F-4D97-AF65-F5344CB8AC3E}">
        <p14:creationId xmlns:p14="http://schemas.microsoft.com/office/powerpoint/2010/main" val="22500996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下一页：盈利内容的多样化</a:t>
            </a:r>
            <a:endParaRPr lang="zh-CN" altLang="en-US" dirty="0"/>
          </a:p>
        </p:txBody>
      </p:sp>
      <p:sp>
        <p:nvSpPr>
          <p:cNvPr id="4" name="灯片编号占位符 3"/>
          <p:cNvSpPr>
            <a:spLocks noGrp="1"/>
          </p:cNvSpPr>
          <p:nvPr>
            <p:ph type="sldNum" sz="quarter" idx="10"/>
          </p:nvPr>
        </p:nvSpPr>
        <p:spPr/>
        <p:txBody>
          <a:bodyPr/>
          <a:lstStyle/>
          <a:p>
            <a:fld id="{7420719F-BDE9-C041-B8FA-D58E4BFF20FF}" type="slidenum">
              <a:rPr kumimoji="1" lang="zh-CN" altLang="en-US" smtClean="0"/>
              <a:t>30</a:t>
            </a:fld>
            <a:endParaRPr kumimoji="1" lang="zh-CN" altLang="en-US"/>
          </a:p>
        </p:txBody>
      </p:sp>
    </p:spTree>
    <p:extLst>
      <p:ext uri="{BB962C8B-B14F-4D97-AF65-F5344CB8AC3E}">
        <p14:creationId xmlns:p14="http://schemas.microsoft.com/office/powerpoint/2010/main" val="734627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下一张 目录</a:t>
            </a:r>
            <a:endParaRPr lang="zh-CN" altLang="en-US" dirty="0"/>
          </a:p>
        </p:txBody>
      </p:sp>
      <p:sp>
        <p:nvSpPr>
          <p:cNvPr id="4" name="灯片编号占位符 3"/>
          <p:cNvSpPr>
            <a:spLocks noGrp="1"/>
          </p:cNvSpPr>
          <p:nvPr>
            <p:ph type="sldNum" sz="quarter" idx="10"/>
          </p:nvPr>
        </p:nvSpPr>
        <p:spPr/>
        <p:txBody>
          <a:bodyPr/>
          <a:lstStyle/>
          <a:p>
            <a:fld id="{7420719F-BDE9-C041-B8FA-D58E4BFF20FF}" type="slidenum">
              <a:rPr kumimoji="1" lang="zh-CN" altLang="en-US" smtClean="0"/>
              <a:t>3</a:t>
            </a:fld>
            <a:endParaRPr kumimoji="1" lang="zh-CN" altLang="en-US"/>
          </a:p>
        </p:txBody>
      </p:sp>
    </p:spTree>
    <p:extLst>
      <p:ext uri="{BB962C8B-B14F-4D97-AF65-F5344CB8AC3E}">
        <p14:creationId xmlns:p14="http://schemas.microsoft.com/office/powerpoint/2010/main" val="153995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下一页：结束</a:t>
            </a:r>
            <a:endParaRPr lang="zh-CN" altLang="en-US" dirty="0"/>
          </a:p>
        </p:txBody>
      </p:sp>
      <p:sp>
        <p:nvSpPr>
          <p:cNvPr id="4" name="灯片编号占位符 3"/>
          <p:cNvSpPr>
            <a:spLocks noGrp="1"/>
          </p:cNvSpPr>
          <p:nvPr>
            <p:ph type="sldNum" sz="quarter" idx="10"/>
          </p:nvPr>
        </p:nvSpPr>
        <p:spPr/>
        <p:txBody>
          <a:bodyPr/>
          <a:lstStyle/>
          <a:p>
            <a:fld id="{7420719F-BDE9-C041-B8FA-D58E4BFF20FF}" type="slidenum">
              <a:rPr kumimoji="1" lang="zh-CN" altLang="en-US" smtClean="0"/>
              <a:t>31</a:t>
            </a:fld>
            <a:endParaRPr kumimoji="1" lang="zh-CN" altLang="en-US"/>
          </a:p>
        </p:txBody>
      </p:sp>
    </p:spTree>
    <p:extLst>
      <p:ext uri="{BB962C8B-B14F-4D97-AF65-F5344CB8AC3E}">
        <p14:creationId xmlns:p14="http://schemas.microsoft.com/office/powerpoint/2010/main" val="3819260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CAGR</a:t>
            </a:r>
            <a:r>
              <a:rPr lang="zh-CN" altLang="en-US" dirty="0" smtClean="0"/>
              <a:t>复合年增长率</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下一张：宏观环境分析</a:t>
            </a:r>
          </a:p>
          <a:p>
            <a:endParaRPr kumimoji="1" lang="zh-CN" altLang="en-US" dirty="0"/>
          </a:p>
        </p:txBody>
      </p:sp>
      <p:sp>
        <p:nvSpPr>
          <p:cNvPr id="4" name="幻灯片编号占位符 3"/>
          <p:cNvSpPr>
            <a:spLocks noGrp="1"/>
          </p:cNvSpPr>
          <p:nvPr>
            <p:ph type="sldNum" sz="quarter" idx="10"/>
          </p:nvPr>
        </p:nvSpPr>
        <p:spPr/>
        <p:txBody>
          <a:bodyPr/>
          <a:lstStyle/>
          <a:p>
            <a:fld id="{7420719F-BDE9-C041-B8FA-D58E4BFF20FF}" type="slidenum">
              <a:rPr kumimoji="1" lang="zh-CN" altLang="en-US" smtClean="0"/>
              <a:t>5</a:t>
            </a:fld>
            <a:endParaRPr kumimoji="1" lang="zh-CN" altLang="en-US"/>
          </a:p>
        </p:txBody>
      </p:sp>
    </p:spTree>
    <p:extLst>
      <p:ext uri="{BB962C8B-B14F-4D97-AF65-F5344CB8AC3E}">
        <p14:creationId xmlns:p14="http://schemas.microsoft.com/office/powerpoint/2010/main" val="256435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下一张：中外对比</a:t>
            </a:r>
            <a:endParaRPr lang="zh-CN" altLang="en-US" dirty="0"/>
          </a:p>
        </p:txBody>
      </p:sp>
      <p:sp>
        <p:nvSpPr>
          <p:cNvPr id="4" name="灯片编号占位符 3"/>
          <p:cNvSpPr>
            <a:spLocks noGrp="1"/>
          </p:cNvSpPr>
          <p:nvPr>
            <p:ph type="sldNum" sz="quarter" idx="10"/>
          </p:nvPr>
        </p:nvSpPr>
        <p:spPr/>
        <p:txBody>
          <a:bodyPr/>
          <a:lstStyle/>
          <a:p>
            <a:fld id="{7420719F-BDE9-C041-B8FA-D58E4BFF20FF}" type="slidenum">
              <a:rPr kumimoji="1" lang="zh-CN" altLang="en-US" smtClean="0"/>
              <a:t>6</a:t>
            </a:fld>
            <a:endParaRPr kumimoji="1" lang="zh-CN" altLang="en-US"/>
          </a:p>
        </p:txBody>
      </p:sp>
    </p:spTree>
    <p:extLst>
      <p:ext uri="{BB962C8B-B14F-4D97-AF65-F5344CB8AC3E}">
        <p14:creationId xmlns:p14="http://schemas.microsoft.com/office/powerpoint/2010/main" val="2780121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下一张： 由于差异，发展较好 所以下一页是投资</a:t>
            </a:r>
            <a:endParaRPr lang="zh-CN" altLang="en-US" dirty="0"/>
          </a:p>
        </p:txBody>
      </p:sp>
      <p:sp>
        <p:nvSpPr>
          <p:cNvPr id="4" name="灯片编号占位符 3"/>
          <p:cNvSpPr>
            <a:spLocks noGrp="1"/>
          </p:cNvSpPr>
          <p:nvPr>
            <p:ph type="sldNum" sz="quarter" idx="10"/>
          </p:nvPr>
        </p:nvSpPr>
        <p:spPr/>
        <p:txBody>
          <a:bodyPr/>
          <a:lstStyle/>
          <a:p>
            <a:fld id="{7420719F-BDE9-C041-B8FA-D58E4BFF20FF}" type="slidenum">
              <a:rPr kumimoji="1" lang="zh-CN" altLang="en-US" smtClean="0"/>
              <a:t>7</a:t>
            </a:fld>
            <a:endParaRPr kumimoji="1" lang="zh-CN" altLang="en-US"/>
          </a:p>
        </p:txBody>
      </p:sp>
    </p:spTree>
    <p:extLst>
      <p:ext uri="{BB962C8B-B14F-4D97-AF65-F5344CB8AC3E}">
        <p14:creationId xmlns:p14="http://schemas.microsoft.com/office/powerpoint/2010/main" val="1988778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下一页：由于融资规模大， 所以在后面发展飞快</a:t>
            </a:r>
            <a:endParaRPr lang="zh-CN" altLang="en-US" dirty="0"/>
          </a:p>
        </p:txBody>
      </p:sp>
      <p:sp>
        <p:nvSpPr>
          <p:cNvPr id="4" name="灯片编号占位符 3"/>
          <p:cNvSpPr>
            <a:spLocks noGrp="1"/>
          </p:cNvSpPr>
          <p:nvPr>
            <p:ph type="sldNum" sz="quarter" idx="10"/>
          </p:nvPr>
        </p:nvSpPr>
        <p:spPr/>
        <p:txBody>
          <a:bodyPr/>
          <a:lstStyle/>
          <a:p>
            <a:fld id="{7420719F-BDE9-C041-B8FA-D58E4BFF20FF}" type="slidenum">
              <a:rPr kumimoji="1" lang="zh-CN" altLang="en-US" smtClean="0"/>
              <a:t>8</a:t>
            </a:fld>
            <a:endParaRPr kumimoji="1" lang="zh-CN" altLang="en-US"/>
          </a:p>
        </p:txBody>
      </p:sp>
    </p:spTree>
    <p:extLst>
      <p:ext uri="{BB962C8B-B14F-4D97-AF65-F5344CB8AC3E}">
        <p14:creationId xmlns:p14="http://schemas.microsoft.com/office/powerpoint/2010/main" val="1923603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下一页：痛点  虽然发展较快，但是模式较为雷同痛点依然没有解决</a:t>
            </a:r>
            <a:endParaRPr lang="zh-CN" altLang="en-US" dirty="0"/>
          </a:p>
        </p:txBody>
      </p:sp>
      <p:sp>
        <p:nvSpPr>
          <p:cNvPr id="4" name="灯片编号占位符 3"/>
          <p:cNvSpPr>
            <a:spLocks noGrp="1"/>
          </p:cNvSpPr>
          <p:nvPr>
            <p:ph type="sldNum" sz="quarter" idx="10"/>
          </p:nvPr>
        </p:nvSpPr>
        <p:spPr/>
        <p:txBody>
          <a:bodyPr/>
          <a:lstStyle/>
          <a:p>
            <a:fld id="{7420719F-BDE9-C041-B8FA-D58E4BFF20FF}" type="slidenum">
              <a:rPr kumimoji="1" lang="zh-CN" altLang="en-US" smtClean="0"/>
              <a:t>9</a:t>
            </a:fld>
            <a:endParaRPr kumimoji="1" lang="zh-CN" altLang="en-US"/>
          </a:p>
        </p:txBody>
      </p:sp>
    </p:spTree>
    <p:extLst>
      <p:ext uri="{BB962C8B-B14F-4D97-AF65-F5344CB8AC3E}">
        <p14:creationId xmlns:p14="http://schemas.microsoft.com/office/powerpoint/2010/main" val="414508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下一页：二手车产业的价值链</a:t>
            </a:r>
            <a:endParaRPr lang="zh-CN" altLang="en-US" dirty="0"/>
          </a:p>
        </p:txBody>
      </p:sp>
      <p:sp>
        <p:nvSpPr>
          <p:cNvPr id="4" name="灯片编号占位符 3"/>
          <p:cNvSpPr>
            <a:spLocks noGrp="1"/>
          </p:cNvSpPr>
          <p:nvPr>
            <p:ph type="sldNum" sz="quarter" idx="10"/>
          </p:nvPr>
        </p:nvSpPr>
        <p:spPr/>
        <p:txBody>
          <a:bodyPr/>
          <a:lstStyle/>
          <a:p>
            <a:fld id="{7420719F-BDE9-C041-B8FA-D58E4BFF20FF}" type="slidenum">
              <a:rPr kumimoji="1" lang="zh-CN" altLang="en-US" smtClean="0"/>
              <a:t>10</a:t>
            </a:fld>
            <a:endParaRPr kumimoji="1" lang="zh-CN" altLang="en-US"/>
          </a:p>
        </p:txBody>
      </p:sp>
    </p:spTree>
    <p:extLst>
      <p:ext uri="{BB962C8B-B14F-4D97-AF65-F5344CB8AC3E}">
        <p14:creationId xmlns:p14="http://schemas.microsoft.com/office/powerpoint/2010/main" val="2384856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147895FA-B049-7446-9552-AFB407539402}" type="datetimeFigureOut">
              <a:rPr kumimoji="1" lang="zh-CN" altLang="en-US" smtClean="0"/>
              <a:t>16/3/3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D43C9C6-C04A-9343-A166-6D766575EC24}" type="slidenum">
              <a:rPr kumimoji="1" lang="zh-CN" altLang="en-US" smtClean="0"/>
              <a:t>‹#›</a:t>
            </a:fld>
            <a:endParaRPr kumimoji="1" lang="zh-CN" altLang="en-US"/>
          </a:p>
        </p:txBody>
      </p:sp>
    </p:spTree>
    <p:extLst>
      <p:ext uri="{BB962C8B-B14F-4D97-AF65-F5344CB8AC3E}">
        <p14:creationId xmlns:p14="http://schemas.microsoft.com/office/powerpoint/2010/main" val="1851692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147895FA-B049-7446-9552-AFB407539402}" type="datetimeFigureOut">
              <a:rPr kumimoji="1" lang="zh-CN" altLang="en-US" smtClean="0"/>
              <a:t>16/3/3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D43C9C6-C04A-9343-A166-6D766575EC24}" type="slidenum">
              <a:rPr kumimoji="1" lang="zh-CN" altLang="en-US" smtClean="0"/>
              <a:t>‹#›</a:t>
            </a:fld>
            <a:endParaRPr kumimoji="1" lang="zh-CN" altLang="en-US"/>
          </a:p>
        </p:txBody>
      </p:sp>
    </p:spTree>
    <p:extLst>
      <p:ext uri="{BB962C8B-B14F-4D97-AF65-F5344CB8AC3E}">
        <p14:creationId xmlns:p14="http://schemas.microsoft.com/office/powerpoint/2010/main" val="1535463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147895FA-B049-7446-9552-AFB407539402}" type="datetimeFigureOut">
              <a:rPr kumimoji="1" lang="zh-CN" altLang="en-US" smtClean="0"/>
              <a:t>16/3/3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D43C9C6-C04A-9343-A166-6D766575EC24}" type="slidenum">
              <a:rPr kumimoji="1" lang="zh-CN" altLang="en-US" smtClean="0"/>
              <a:t>‹#›</a:t>
            </a:fld>
            <a:endParaRPr kumimoji="1" lang="zh-CN" altLang="en-US"/>
          </a:p>
        </p:txBody>
      </p:sp>
    </p:spTree>
    <p:extLst>
      <p:ext uri="{BB962C8B-B14F-4D97-AF65-F5344CB8AC3E}">
        <p14:creationId xmlns:p14="http://schemas.microsoft.com/office/powerpoint/2010/main" val="221924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147895FA-B049-7446-9552-AFB407539402}" type="datetimeFigureOut">
              <a:rPr kumimoji="1" lang="zh-CN" altLang="en-US" smtClean="0"/>
              <a:t>16/3/3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D43C9C6-C04A-9343-A166-6D766575EC24}" type="slidenum">
              <a:rPr kumimoji="1" lang="zh-CN" altLang="en-US" smtClean="0"/>
              <a:t>‹#›</a:t>
            </a:fld>
            <a:endParaRPr kumimoji="1" lang="zh-CN" altLang="en-US"/>
          </a:p>
        </p:txBody>
      </p:sp>
    </p:spTree>
    <p:extLst>
      <p:ext uri="{BB962C8B-B14F-4D97-AF65-F5344CB8AC3E}">
        <p14:creationId xmlns:p14="http://schemas.microsoft.com/office/powerpoint/2010/main" val="1346298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147895FA-B049-7446-9552-AFB407539402}" type="datetimeFigureOut">
              <a:rPr kumimoji="1" lang="zh-CN" altLang="en-US" smtClean="0"/>
              <a:t>16/3/3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D43C9C6-C04A-9343-A166-6D766575EC24}" type="slidenum">
              <a:rPr kumimoji="1" lang="zh-CN" altLang="en-US" smtClean="0"/>
              <a:t>‹#›</a:t>
            </a:fld>
            <a:endParaRPr kumimoji="1" lang="zh-CN" altLang="en-US"/>
          </a:p>
        </p:txBody>
      </p:sp>
    </p:spTree>
    <p:extLst>
      <p:ext uri="{BB962C8B-B14F-4D97-AF65-F5344CB8AC3E}">
        <p14:creationId xmlns:p14="http://schemas.microsoft.com/office/powerpoint/2010/main" val="1358109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147895FA-B049-7446-9552-AFB407539402}" type="datetimeFigureOut">
              <a:rPr kumimoji="1" lang="zh-CN" altLang="en-US" smtClean="0"/>
              <a:t>16/3/3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3D43C9C6-C04A-9343-A166-6D766575EC24}" type="slidenum">
              <a:rPr kumimoji="1" lang="zh-CN" altLang="en-US" smtClean="0"/>
              <a:t>‹#›</a:t>
            </a:fld>
            <a:endParaRPr kumimoji="1" lang="zh-CN" altLang="en-US"/>
          </a:p>
        </p:txBody>
      </p:sp>
    </p:spTree>
    <p:extLst>
      <p:ext uri="{BB962C8B-B14F-4D97-AF65-F5344CB8AC3E}">
        <p14:creationId xmlns:p14="http://schemas.microsoft.com/office/powerpoint/2010/main" val="137505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147895FA-B049-7446-9552-AFB407539402}" type="datetimeFigureOut">
              <a:rPr kumimoji="1" lang="zh-CN" altLang="en-US" smtClean="0"/>
              <a:t>16/3/3</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3D43C9C6-C04A-9343-A166-6D766575EC24}" type="slidenum">
              <a:rPr kumimoji="1" lang="zh-CN" altLang="en-US" smtClean="0"/>
              <a:t>‹#›</a:t>
            </a:fld>
            <a:endParaRPr kumimoji="1" lang="zh-CN" altLang="en-US"/>
          </a:p>
        </p:txBody>
      </p:sp>
    </p:spTree>
    <p:extLst>
      <p:ext uri="{BB962C8B-B14F-4D97-AF65-F5344CB8AC3E}">
        <p14:creationId xmlns:p14="http://schemas.microsoft.com/office/powerpoint/2010/main" val="370618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147895FA-B049-7446-9552-AFB407539402}" type="datetimeFigureOut">
              <a:rPr kumimoji="1" lang="zh-CN" altLang="en-US" smtClean="0"/>
              <a:t>16/3/3</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3D43C9C6-C04A-9343-A166-6D766575EC24}" type="slidenum">
              <a:rPr kumimoji="1" lang="zh-CN" altLang="en-US" smtClean="0"/>
              <a:t>‹#›</a:t>
            </a:fld>
            <a:endParaRPr kumimoji="1" lang="zh-CN" altLang="en-US"/>
          </a:p>
        </p:txBody>
      </p:sp>
    </p:spTree>
    <p:extLst>
      <p:ext uri="{BB962C8B-B14F-4D97-AF65-F5344CB8AC3E}">
        <p14:creationId xmlns:p14="http://schemas.microsoft.com/office/powerpoint/2010/main" val="1282469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47895FA-B049-7446-9552-AFB407539402}" type="datetimeFigureOut">
              <a:rPr kumimoji="1" lang="zh-CN" altLang="en-US" smtClean="0"/>
              <a:t>16/3/3</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3D43C9C6-C04A-9343-A166-6D766575EC24}" type="slidenum">
              <a:rPr kumimoji="1" lang="zh-CN" altLang="en-US" smtClean="0"/>
              <a:t>‹#›</a:t>
            </a:fld>
            <a:endParaRPr kumimoji="1" lang="zh-CN" altLang="en-US"/>
          </a:p>
        </p:txBody>
      </p:sp>
    </p:spTree>
    <p:extLst>
      <p:ext uri="{BB962C8B-B14F-4D97-AF65-F5344CB8AC3E}">
        <p14:creationId xmlns:p14="http://schemas.microsoft.com/office/powerpoint/2010/main" val="165891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147895FA-B049-7446-9552-AFB407539402}" type="datetimeFigureOut">
              <a:rPr kumimoji="1" lang="zh-CN" altLang="en-US" smtClean="0"/>
              <a:t>16/3/3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3D43C9C6-C04A-9343-A166-6D766575EC24}" type="slidenum">
              <a:rPr kumimoji="1" lang="zh-CN" altLang="en-US" smtClean="0"/>
              <a:t>‹#›</a:t>
            </a:fld>
            <a:endParaRPr kumimoji="1" lang="zh-CN" altLang="en-US"/>
          </a:p>
        </p:txBody>
      </p:sp>
    </p:spTree>
    <p:extLst>
      <p:ext uri="{BB962C8B-B14F-4D97-AF65-F5344CB8AC3E}">
        <p14:creationId xmlns:p14="http://schemas.microsoft.com/office/powerpoint/2010/main" val="699893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147895FA-B049-7446-9552-AFB407539402}" type="datetimeFigureOut">
              <a:rPr kumimoji="1" lang="zh-CN" altLang="en-US" smtClean="0"/>
              <a:t>16/3/3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3D43C9C6-C04A-9343-A166-6D766575EC24}" type="slidenum">
              <a:rPr kumimoji="1" lang="zh-CN" altLang="en-US" smtClean="0"/>
              <a:t>‹#›</a:t>
            </a:fld>
            <a:endParaRPr kumimoji="1" lang="zh-CN" altLang="en-US"/>
          </a:p>
        </p:txBody>
      </p:sp>
    </p:spTree>
    <p:extLst>
      <p:ext uri="{BB962C8B-B14F-4D97-AF65-F5344CB8AC3E}">
        <p14:creationId xmlns:p14="http://schemas.microsoft.com/office/powerpoint/2010/main" val="134222072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7895FA-B049-7446-9552-AFB407539402}" type="datetimeFigureOut">
              <a:rPr kumimoji="1" lang="zh-CN" altLang="en-US" smtClean="0"/>
              <a:t>16/3/3</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43C9C6-C04A-9343-A166-6D766575EC24}" type="slidenum">
              <a:rPr kumimoji="1" lang="zh-CN" altLang="en-US" smtClean="0"/>
              <a:t>‹#›</a:t>
            </a:fld>
            <a:endParaRPr kumimoji="1" lang="zh-CN" altLang="en-US"/>
          </a:p>
        </p:txBody>
      </p:sp>
    </p:spTree>
    <p:extLst>
      <p:ext uri="{BB962C8B-B14F-4D97-AF65-F5344CB8AC3E}">
        <p14:creationId xmlns:p14="http://schemas.microsoft.com/office/powerpoint/2010/main" val="17228758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9" Type="http://schemas.openxmlformats.org/officeDocument/2006/relationships/image" Target="../media/image18.png"/><Relationship Id="rId20" Type="http://schemas.openxmlformats.org/officeDocument/2006/relationships/image" Target="../media/image29.png"/><Relationship Id="rId21" Type="http://schemas.openxmlformats.org/officeDocument/2006/relationships/image" Target="../media/image30.png"/><Relationship Id="rId22" Type="http://schemas.openxmlformats.org/officeDocument/2006/relationships/image" Target="../media/image31.png"/><Relationship Id="rId23" Type="http://schemas.openxmlformats.org/officeDocument/2006/relationships/image" Target="../media/image32.png"/><Relationship Id="rId10" Type="http://schemas.openxmlformats.org/officeDocument/2006/relationships/image" Target="../media/image19.pn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jpeg"/><Relationship Id="rId15" Type="http://schemas.openxmlformats.org/officeDocument/2006/relationships/image" Target="../media/image24.png"/><Relationship Id="rId16" Type="http://schemas.openxmlformats.org/officeDocument/2006/relationships/image" Target="../media/image25.png"/><Relationship Id="rId17" Type="http://schemas.openxmlformats.org/officeDocument/2006/relationships/image" Target="../media/image26.png"/><Relationship Id="rId18" Type="http://schemas.openxmlformats.org/officeDocument/2006/relationships/image" Target="../media/image27.png"/><Relationship Id="rId19"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16.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4.png"/><Relationship Id="rId8"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27.png"/><Relationship Id="rId6"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5.png"/><Relationship Id="rId6"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30.png"/><Relationship Id="rId6" Type="http://schemas.openxmlformats.org/officeDocument/2006/relationships/image" Target="../media/image14.png"/><Relationship Id="rId7" Type="http://schemas.openxmlformats.org/officeDocument/2006/relationships/image" Target="../media/image35.jpeg"/><Relationship Id="rId8" Type="http://schemas.openxmlformats.org/officeDocument/2006/relationships/image" Target="../media/image36.png"/><Relationship Id="rId9" Type="http://schemas.openxmlformats.org/officeDocument/2006/relationships/image" Target="../media/image37.png"/><Relationship Id="rId10"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32.png"/><Relationship Id="rId6"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41.png"/><Relationship Id="rId5" Type="http://schemas.openxmlformats.org/officeDocument/2006/relationships/image" Target="../media/image42.jpeg"/><Relationship Id="rId6"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9.jpeg"/><Relationship Id="rId9"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2119370"/>
            <a:ext cx="12192000" cy="1044000"/>
          </a:xfrm>
          <a:prstGeom prst="rect">
            <a:avLst/>
          </a:prstGeom>
          <a:solidFill>
            <a:srgbClr val="00B0F0"/>
          </a:solidFill>
        </p:spPr>
        <p:txBody>
          <a:bodyPr wrap="square" rtlCol="0" anchor="ctr">
            <a:spAutoFit/>
          </a:bodyPr>
          <a:lstStyle/>
          <a:p>
            <a:pPr algn="ctr"/>
            <a:r>
              <a:rPr kumimoji="1" lang="zh-CN" altLang="en-US" sz="4400" dirty="0" smtClean="0">
                <a:solidFill>
                  <a:schemeClr val="bg1"/>
                </a:solidFill>
                <a:latin typeface="SimHei" charset="0"/>
                <a:ea typeface="SimHei" charset="0"/>
                <a:cs typeface="SimHei" charset="0"/>
              </a:rPr>
              <a:t>二手车电商</a:t>
            </a:r>
            <a:endParaRPr kumimoji="1" lang="zh-CN" altLang="en-US" sz="4400" dirty="0">
              <a:solidFill>
                <a:schemeClr val="bg1"/>
              </a:solidFill>
              <a:latin typeface="SimHei" charset="0"/>
              <a:ea typeface="SimHei" charset="0"/>
              <a:cs typeface="SimHei" charset="0"/>
            </a:endParaRPr>
          </a:p>
        </p:txBody>
      </p:sp>
      <p:sp>
        <p:nvSpPr>
          <p:cNvPr id="6" name="文本框 5"/>
          <p:cNvSpPr txBox="1"/>
          <p:nvPr/>
        </p:nvSpPr>
        <p:spPr>
          <a:xfrm>
            <a:off x="9381066" y="5012267"/>
            <a:ext cx="1947333" cy="830997"/>
          </a:xfrm>
          <a:prstGeom prst="rect">
            <a:avLst/>
          </a:prstGeom>
          <a:noFill/>
        </p:spPr>
        <p:txBody>
          <a:bodyPr wrap="square" rtlCol="0">
            <a:spAutoFit/>
          </a:bodyPr>
          <a:lstStyle/>
          <a:p>
            <a:r>
              <a:rPr kumimoji="1" lang="zh-CN" altLang="en-US" sz="2400" dirty="0" smtClean="0">
                <a:solidFill>
                  <a:schemeClr val="accent1">
                    <a:lumMod val="75000"/>
                  </a:schemeClr>
                </a:solidFill>
                <a:latin typeface="SimHei" charset="0"/>
                <a:ea typeface="SimHei" charset="0"/>
                <a:cs typeface="SimHei" charset="0"/>
              </a:rPr>
              <a:t>王乾</a:t>
            </a:r>
          </a:p>
          <a:p>
            <a:r>
              <a:rPr kumimoji="1" lang="en-US" altLang="zh-CN" sz="2400" dirty="0" smtClean="0">
                <a:solidFill>
                  <a:schemeClr val="accent1">
                    <a:lumMod val="75000"/>
                  </a:schemeClr>
                </a:solidFill>
                <a:latin typeface="SimHei" charset="0"/>
                <a:ea typeface="SimHei" charset="0"/>
                <a:cs typeface="SimHei" charset="0"/>
              </a:rPr>
              <a:t>2016.03</a:t>
            </a:r>
            <a:r>
              <a:rPr kumimoji="1" lang="en-US" altLang="zh-CN" sz="2400" dirty="0">
                <a:solidFill>
                  <a:schemeClr val="accent1">
                    <a:lumMod val="75000"/>
                  </a:schemeClr>
                </a:solidFill>
                <a:latin typeface="SimHei" charset="0"/>
                <a:ea typeface="SimHei" charset="0"/>
                <a:cs typeface="SimHei" charset="0"/>
              </a:rPr>
              <a:t>.</a:t>
            </a:r>
            <a:r>
              <a:rPr kumimoji="1" lang="en-US" altLang="zh-CN" sz="2400" dirty="0" smtClean="0">
                <a:solidFill>
                  <a:schemeClr val="accent1">
                    <a:lumMod val="75000"/>
                  </a:schemeClr>
                </a:solidFill>
                <a:latin typeface="SimHei" charset="0"/>
                <a:ea typeface="SimHei" charset="0"/>
                <a:cs typeface="SimHei" charset="0"/>
              </a:rPr>
              <a:t>03</a:t>
            </a:r>
            <a:endParaRPr kumimoji="1" lang="zh-CN" altLang="en-US" sz="2400" dirty="0">
              <a:solidFill>
                <a:schemeClr val="accent1">
                  <a:lumMod val="75000"/>
                </a:schemeClr>
              </a:solidFill>
              <a:latin typeface="SimHei" charset="0"/>
              <a:ea typeface="SimHei" charset="0"/>
              <a:cs typeface="SimHei" charset="0"/>
            </a:endParaRPr>
          </a:p>
        </p:txBody>
      </p:sp>
    </p:spTree>
    <p:extLst>
      <p:ext uri="{BB962C8B-B14F-4D97-AF65-F5344CB8AC3E}">
        <p14:creationId xmlns:p14="http://schemas.microsoft.com/office/powerpoint/2010/main" val="637595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 y="1"/>
            <a:ext cx="135466" cy="778932"/>
          </a:xfrm>
          <a:prstGeom prst="rect">
            <a:avLst/>
          </a:prstGeom>
          <a:solidFill>
            <a:srgbClr val="00B0F0"/>
          </a:solidFill>
        </p:spPr>
        <p:txBody>
          <a:bodyPr wrap="square" rtlCol="0">
            <a:spAutoFit/>
          </a:bodyPr>
          <a:lstStyle/>
          <a:p>
            <a:endParaRPr kumimoji="1" lang="zh-CN" altLang="en-US"/>
          </a:p>
        </p:txBody>
      </p:sp>
      <p:sp>
        <p:nvSpPr>
          <p:cNvPr id="3" name="矩形 2"/>
          <p:cNvSpPr/>
          <p:nvPr/>
        </p:nvSpPr>
        <p:spPr bwMode="auto">
          <a:xfrm>
            <a:off x="656229" y="1378065"/>
            <a:ext cx="2010008" cy="1514411"/>
          </a:xfrm>
          <a:prstGeom prst="rect">
            <a:avLst/>
          </a:prstGeom>
          <a:solidFill>
            <a:schemeClr val="accent1"/>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zh-CN" altLang="en-US" sz="2200" dirty="0">
                <a:solidFill>
                  <a:schemeClr val="bg1"/>
                </a:solidFill>
                <a:latin typeface="SimHei" charset="0"/>
                <a:ea typeface="SimHei" charset="0"/>
                <a:cs typeface="SimHei" charset="0"/>
              </a:rPr>
              <a:t>车况</a:t>
            </a:r>
            <a:endParaRPr kumimoji="0" lang="zh-CN" altLang="en-US" sz="2200" b="0" i="0" u="none" strike="noStrike" cap="none" normalizeH="0" baseline="0" dirty="0">
              <a:ln>
                <a:noFill/>
              </a:ln>
              <a:solidFill>
                <a:schemeClr val="bg1"/>
              </a:solidFill>
              <a:effectLst/>
              <a:latin typeface="SimHei" charset="0"/>
              <a:ea typeface="SimHei" charset="0"/>
              <a:cs typeface="SimHei" charset="0"/>
              <a:sym typeface="Gill Sans" charset="0"/>
            </a:endParaRPr>
          </a:p>
        </p:txBody>
      </p:sp>
      <p:sp>
        <p:nvSpPr>
          <p:cNvPr id="5" name="矩形 4"/>
          <p:cNvSpPr/>
          <p:nvPr/>
        </p:nvSpPr>
        <p:spPr bwMode="auto">
          <a:xfrm>
            <a:off x="656229" y="3009134"/>
            <a:ext cx="2010008" cy="1514411"/>
          </a:xfrm>
          <a:prstGeom prst="rect">
            <a:avLst/>
          </a:prstGeom>
          <a:solidFill>
            <a:schemeClr val="accent4"/>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rgbClr val="FFFFFF"/>
                </a:solidFill>
                <a:effectLst/>
                <a:latin typeface="SimHei" charset="0"/>
                <a:ea typeface="SimHei" charset="0"/>
                <a:cs typeface="SimHei" charset="0"/>
                <a:sym typeface="Gill Sans" charset="0"/>
              </a:rPr>
              <a:t>车价</a:t>
            </a:r>
            <a:endParaRPr kumimoji="0" lang="en-US" altLang="zh-CN" sz="2400" b="0" i="0" u="none" strike="noStrike" cap="none" normalizeH="0" baseline="0" dirty="0" smtClean="0">
              <a:ln>
                <a:noFill/>
              </a:ln>
              <a:solidFill>
                <a:srgbClr val="FFFFFF"/>
              </a:solidFill>
              <a:effectLst/>
              <a:latin typeface="SimHei" charset="0"/>
              <a:ea typeface="SimHei" charset="0"/>
              <a:cs typeface="SimHei" charset="0"/>
              <a:sym typeface="Gill Sans" charset="0"/>
            </a:endParaRPr>
          </a:p>
        </p:txBody>
      </p:sp>
      <p:sp>
        <p:nvSpPr>
          <p:cNvPr id="6" name="矩形 5"/>
          <p:cNvSpPr/>
          <p:nvPr/>
        </p:nvSpPr>
        <p:spPr bwMode="auto">
          <a:xfrm>
            <a:off x="656229" y="4640204"/>
            <a:ext cx="2010008" cy="1514411"/>
          </a:xfrm>
          <a:prstGeom prst="rect">
            <a:avLst/>
          </a:prstGeom>
          <a:solidFill>
            <a:schemeClr val="accent5"/>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rgbClr val="FFFFFF"/>
                </a:solidFill>
                <a:effectLst/>
                <a:latin typeface="SimHei" charset="0"/>
                <a:ea typeface="SimHei" charset="0"/>
                <a:cs typeface="SimHei" charset="0"/>
                <a:sym typeface="Gill Sans" charset="0"/>
              </a:rPr>
              <a:t>消费梯队</a:t>
            </a:r>
            <a:endParaRPr kumimoji="0" lang="zh-CN" altLang="en-US" sz="2400" b="0" i="0" u="none" strike="noStrike" cap="none" normalizeH="0" baseline="0" dirty="0">
              <a:ln>
                <a:noFill/>
              </a:ln>
              <a:solidFill>
                <a:srgbClr val="FFFFFF"/>
              </a:solidFill>
              <a:effectLst/>
              <a:latin typeface="SimHei" charset="0"/>
              <a:ea typeface="SimHei" charset="0"/>
              <a:cs typeface="SimHei" charset="0"/>
              <a:sym typeface="Gill Sans" charset="0"/>
            </a:endParaRPr>
          </a:p>
        </p:txBody>
      </p:sp>
      <p:sp>
        <p:nvSpPr>
          <p:cNvPr id="7" name="TextBox 31"/>
          <p:cNvSpPr txBox="1"/>
          <p:nvPr/>
        </p:nvSpPr>
        <p:spPr>
          <a:xfrm>
            <a:off x="2731278" y="1378065"/>
            <a:ext cx="5937999" cy="1514411"/>
          </a:xfrm>
          <a:prstGeom prst="rect">
            <a:avLst/>
          </a:prstGeom>
          <a:noFill/>
          <a:ln>
            <a:solidFill>
              <a:schemeClr val="accent1"/>
            </a:solidFill>
          </a:ln>
        </p:spPr>
        <p:txBody>
          <a:bodyPr wrap="square" rtlCol="0" anchor="ctr">
            <a:noAutofit/>
          </a:bodyPr>
          <a:lstStyle/>
          <a:p>
            <a:pPr marL="171450" indent="-171450" algn="just">
              <a:buFont typeface="Wingdings" panose="05000000000000000000" pitchFamily="2" charset="2"/>
              <a:buChar char="Ø"/>
            </a:pPr>
            <a:r>
              <a:rPr lang="zh-CN" altLang="en-US" sz="1500" dirty="0" smtClean="0">
                <a:solidFill>
                  <a:schemeClr val="accent1">
                    <a:lumMod val="50000"/>
                  </a:schemeClr>
                </a:solidFill>
                <a:latin typeface="微软雅黑" pitchFamily="34" charset="-122"/>
                <a:ea typeface="微软雅黑" pitchFamily="34" charset="-122"/>
              </a:rPr>
              <a:t>与标准化的新车不同，二手车经过多年的使用，由于在行驶里程、行驶环境、车主驾驶习惯、保养、事故等诸多方面的差异，基本上是</a:t>
            </a:r>
            <a:r>
              <a:rPr lang="zh-CN" altLang="en-US" sz="1500" dirty="0" smtClean="0">
                <a:solidFill>
                  <a:srgbClr val="C00000"/>
                </a:solidFill>
                <a:latin typeface="微软雅黑" pitchFamily="34" charset="-122"/>
                <a:ea typeface="微软雅黑" pitchFamily="34" charset="-122"/>
              </a:rPr>
              <a:t>一车一况</a:t>
            </a:r>
            <a:r>
              <a:rPr lang="zh-CN" altLang="en-US" sz="1500" dirty="0" smtClean="0">
                <a:solidFill>
                  <a:schemeClr val="accent1">
                    <a:lumMod val="50000"/>
                  </a:schemeClr>
                </a:solidFill>
                <a:latin typeface="微软雅黑" pitchFamily="34" charset="-122"/>
                <a:ea typeface="微软雅黑" pitchFamily="34" charset="-122"/>
              </a:rPr>
              <a:t>。正是由于这一原因导致在二手车交易过程中提供虚假车况信息经常成为众多商家欺诈消费者的主要手段。由于</a:t>
            </a:r>
            <a:r>
              <a:rPr lang="zh-CN" altLang="en-US" sz="1500" dirty="0" smtClean="0">
                <a:solidFill>
                  <a:srgbClr val="C00000"/>
                </a:solidFill>
                <a:latin typeface="微软雅黑" pitchFamily="34" charset="-122"/>
                <a:ea typeface="微软雅黑" pitchFamily="34" charset="-122"/>
              </a:rPr>
              <a:t>缺少标准和权威的车况认证体系和机构</a:t>
            </a:r>
            <a:r>
              <a:rPr lang="zh-CN" altLang="en-US" sz="1500" dirty="0" smtClean="0">
                <a:solidFill>
                  <a:schemeClr val="accent1">
                    <a:lumMod val="50000"/>
                  </a:schemeClr>
                </a:solidFill>
                <a:latin typeface="微软雅黑" pitchFamily="34" charset="-122"/>
                <a:ea typeface="微软雅黑" pitchFamily="34" charset="-122"/>
              </a:rPr>
              <a:t>，这一难题难以解决</a:t>
            </a:r>
            <a:r>
              <a:rPr lang="zh-CN" altLang="en-US" sz="1200" dirty="0" smtClean="0">
                <a:solidFill>
                  <a:schemeClr val="accent1">
                    <a:lumMod val="50000"/>
                  </a:schemeClr>
                </a:solidFill>
                <a:latin typeface="微软雅黑" pitchFamily="34" charset="-122"/>
                <a:ea typeface="微软雅黑" pitchFamily="34" charset="-122"/>
              </a:rPr>
              <a:t>。</a:t>
            </a:r>
          </a:p>
        </p:txBody>
      </p:sp>
      <p:sp>
        <p:nvSpPr>
          <p:cNvPr id="8" name="TextBox 32"/>
          <p:cNvSpPr txBox="1"/>
          <p:nvPr/>
        </p:nvSpPr>
        <p:spPr>
          <a:xfrm>
            <a:off x="2731278" y="3009135"/>
            <a:ext cx="5937999" cy="1514411"/>
          </a:xfrm>
          <a:prstGeom prst="rect">
            <a:avLst/>
          </a:prstGeom>
          <a:noFill/>
          <a:ln>
            <a:solidFill>
              <a:schemeClr val="accent4"/>
            </a:solidFill>
          </a:ln>
        </p:spPr>
        <p:txBody>
          <a:bodyPr wrap="square" rtlCol="0" anchor="ctr">
            <a:noAutofit/>
          </a:bodyPr>
          <a:lstStyle/>
          <a:p>
            <a:pPr marL="171450" indent="-171450" algn="just">
              <a:buFont typeface="Wingdings" panose="05000000000000000000" pitchFamily="2" charset="2"/>
              <a:buChar char="Ø"/>
            </a:pPr>
            <a:r>
              <a:rPr lang="zh-CN" altLang="en-US" sz="1500" dirty="0">
                <a:solidFill>
                  <a:schemeClr val="accent2">
                    <a:lumMod val="50000"/>
                  </a:schemeClr>
                </a:solidFill>
                <a:latin typeface="微软雅黑" pitchFamily="34" charset="-122"/>
                <a:ea typeface="微软雅黑" pitchFamily="34" charset="-122"/>
              </a:rPr>
              <a:t>正是由于一车一况，导致了</a:t>
            </a:r>
            <a:r>
              <a:rPr lang="zh-CN" altLang="en-US" sz="1500" dirty="0">
                <a:solidFill>
                  <a:srgbClr val="C00000"/>
                </a:solidFill>
                <a:latin typeface="微软雅黑" pitchFamily="34" charset="-122"/>
                <a:ea typeface="微软雅黑" pitchFamily="34" charset="-122"/>
              </a:rPr>
              <a:t>一车一价</a:t>
            </a:r>
            <a:r>
              <a:rPr lang="zh-CN" altLang="en-US" sz="1500" dirty="0">
                <a:solidFill>
                  <a:schemeClr val="accent2">
                    <a:lumMod val="50000"/>
                  </a:schemeClr>
                </a:solidFill>
                <a:latin typeface="微软雅黑" pitchFamily="34" charset="-122"/>
                <a:ea typeface="微软雅黑" pitchFamily="34" charset="-122"/>
              </a:rPr>
              <a:t>的状况。在</a:t>
            </a:r>
            <a:r>
              <a:rPr lang="zh-CN" altLang="en-US" sz="1500" dirty="0" smtClean="0">
                <a:solidFill>
                  <a:schemeClr val="accent2">
                    <a:lumMod val="50000"/>
                  </a:schemeClr>
                </a:solidFill>
                <a:latin typeface="微软雅黑" pitchFamily="34" charset="-122"/>
                <a:ea typeface="微软雅黑" pitchFamily="34" charset="-122"/>
              </a:rPr>
              <a:t>车况认证体系缺乏这一痛点难以解决的情况下，车价问题自然就随之显现。另一方面，国内二手车市场的</a:t>
            </a:r>
            <a:r>
              <a:rPr lang="zh-CN" altLang="en-US" sz="1500" dirty="0" smtClean="0">
                <a:solidFill>
                  <a:srgbClr val="C00000"/>
                </a:solidFill>
                <a:latin typeface="微软雅黑" pitchFamily="34" charset="-122"/>
                <a:ea typeface="微软雅黑" pitchFamily="34" charset="-122"/>
              </a:rPr>
              <a:t>信息极不对称</a:t>
            </a:r>
            <a:r>
              <a:rPr lang="zh-CN" altLang="en-US" sz="1500" dirty="0" smtClean="0">
                <a:solidFill>
                  <a:schemeClr val="accent2">
                    <a:lumMod val="50000"/>
                  </a:schemeClr>
                </a:solidFill>
                <a:latin typeface="微软雅黑" pitchFamily="34" charset="-122"/>
                <a:ea typeface="微软雅黑" pitchFamily="34" charset="-122"/>
              </a:rPr>
              <a:t>，交易双方无从知晓二手车市场的历史成交价格。</a:t>
            </a:r>
          </a:p>
        </p:txBody>
      </p:sp>
      <p:sp>
        <p:nvSpPr>
          <p:cNvPr id="9" name="TextBox 33"/>
          <p:cNvSpPr txBox="1"/>
          <p:nvPr/>
        </p:nvSpPr>
        <p:spPr>
          <a:xfrm>
            <a:off x="2731278" y="4640204"/>
            <a:ext cx="5937999" cy="1514411"/>
          </a:xfrm>
          <a:prstGeom prst="rect">
            <a:avLst/>
          </a:prstGeom>
          <a:noFill/>
          <a:ln>
            <a:solidFill>
              <a:schemeClr val="accent5"/>
            </a:solidFill>
          </a:ln>
        </p:spPr>
        <p:txBody>
          <a:bodyPr wrap="square" rtlCol="0" anchor="ctr">
            <a:noAutofit/>
          </a:bodyPr>
          <a:lstStyle/>
          <a:p>
            <a:pPr marL="171450" indent="-171450" algn="just">
              <a:buFont typeface="Wingdings" panose="05000000000000000000" pitchFamily="2" charset="2"/>
              <a:buChar char="Ø"/>
            </a:pPr>
            <a:r>
              <a:rPr lang="zh-CN" altLang="en-US" sz="1500" dirty="0" smtClean="0">
                <a:solidFill>
                  <a:schemeClr val="accent1">
                    <a:lumMod val="50000"/>
                  </a:schemeClr>
                </a:solidFill>
                <a:latin typeface="微软雅黑" pitchFamily="34" charset="-122"/>
                <a:ea typeface="微软雅黑" pitchFamily="34" charset="-122"/>
              </a:rPr>
              <a:t>一二线城市的消费者对于二手车的需求与三四线城市不同，因此在一二线城市的二手车大部分难以在本地消化，通常会被不断转手卖到外地的三四线城市，这就导致了二手车在</a:t>
            </a:r>
            <a:r>
              <a:rPr lang="zh-CN" altLang="en-US" sz="1500" dirty="0" smtClean="0">
                <a:solidFill>
                  <a:srgbClr val="C00000"/>
                </a:solidFill>
                <a:latin typeface="微软雅黑" pitchFamily="34" charset="-122"/>
                <a:ea typeface="微软雅黑" pitchFamily="34" charset="-122"/>
              </a:rPr>
              <a:t>跨区域流通</a:t>
            </a:r>
            <a:r>
              <a:rPr lang="zh-CN" altLang="en-US" sz="1500" dirty="0" smtClean="0">
                <a:solidFill>
                  <a:schemeClr val="accent1">
                    <a:lumMod val="50000"/>
                  </a:schemeClr>
                </a:solidFill>
                <a:latin typeface="微软雅黑" pitchFamily="34" charset="-122"/>
                <a:ea typeface="微软雅黑" pitchFamily="34" charset="-122"/>
              </a:rPr>
              <a:t>过程中被不断加价。</a:t>
            </a:r>
          </a:p>
        </p:txBody>
      </p:sp>
      <p:pic>
        <p:nvPicPr>
          <p:cNvPr id="10" name="Picture 7" descr="\\MAGNUM\Projects\Microsoft\Cloud Power FY12\Design\ICONS_PNG\Within_Your_Reach.png"/>
          <p:cNvPicPr>
            <a:picLocks noChangeAspect="1" noChangeArrowheads="1"/>
          </p:cNvPicPr>
          <p:nvPr/>
        </p:nvPicPr>
        <p:blipFill>
          <a:blip r:embed="rId3" cstate="print">
            <a:biLevel thresh="25000"/>
          </a:blip>
          <a:stretch>
            <a:fillRect/>
          </a:stretch>
        </p:blipFill>
        <p:spPr bwMode="auto">
          <a:xfrm>
            <a:off x="1584924" y="3315094"/>
            <a:ext cx="1172676" cy="1325110"/>
          </a:xfrm>
          <a:prstGeom prst="rect">
            <a:avLst/>
          </a:prstGeom>
          <a:noFill/>
        </p:spPr>
      </p:pic>
      <p:pic>
        <p:nvPicPr>
          <p:cNvPr id="11" name="Picture 4" descr="\\MAGNUM\Projects\Microsoft\Cloud Power FY12\Design\Icons\PNGs\Scalable_Elastic_4.png"/>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bwMode="auto">
          <a:xfrm>
            <a:off x="1295777" y="1800524"/>
            <a:ext cx="1370665" cy="1419761"/>
          </a:xfrm>
          <a:prstGeom prst="rect">
            <a:avLst/>
          </a:prstGeom>
          <a:noFill/>
        </p:spPr>
      </p:pic>
      <p:sp>
        <p:nvSpPr>
          <p:cNvPr id="12" name="Freeform 741"/>
          <p:cNvSpPr>
            <a:spLocks/>
          </p:cNvSpPr>
          <p:nvPr/>
        </p:nvSpPr>
        <p:spPr bwMode="auto">
          <a:xfrm>
            <a:off x="2031907" y="5536247"/>
            <a:ext cx="264648" cy="549542"/>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274320" rIns="91440" bIns="45720" numCol="1" anchor="t" anchorCtr="0" compatLnSpc="1">
            <a:prstTxWarp prst="textNoShape">
              <a:avLst/>
            </a:prstTxWarp>
          </a:bodyPr>
          <a:lstStyle/>
          <a:p>
            <a:pPr defTabSz="685862">
              <a:defRPr/>
            </a:pPr>
            <a:endParaRPr lang="en-US" kern="0" dirty="0">
              <a:solidFill>
                <a:sysClr val="windowText" lastClr="000000"/>
              </a:solidFill>
            </a:endParaRPr>
          </a:p>
        </p:txBody>
      </p:sp>
      <p:sp>
        <p:nvSpPr>
          <p:cNvPr id="13" name="Oval 742"/>
          <p:cNvSpPr>
            <a:spLocks noChangeArrowheads="1"/>
          </p:cNvSpPr>
          <p:nvPr/>
        </p:nvSpPr>
        <p:spPr bwMode="auto">
          <a:xfrm>
            <a:off x="2085334" y="5356069"/>
            <a:ext cx="157795" cy="16473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274320" rIns="91440" bIns="45720" numCol="1" anchor="t" anchorCtr="0" compatLnSpc="1">
            <a:prstTxWarp prst="textNoShape">
              <a:avLst/>
            </a:prstTxWarp>
          </a:bodyPr>
          <a:lstStyle/>
          <a:p>
            <a:pPr defTabSz="685862">
              <a:defRPr/>
            </a:pPr>
            <a:endParaRPr lang="en-US" kern="0" dirty="0">
              <a:solidFill>
                <a:sysClr val="windowText" lastClr="000000"/>
              </a:solidFill>
            </a:endParaRPr>
          </a:p>
        </p:txBody>
      </p:sp>
      <p:sp>
        <p:nvSpPr>
          <p:cNvPr id="14" name="Freeform 743"/>
          <p:cNvSpPr>
            <a:spLocks/>
          </p:cNvSpPr>
          <p:nvPr/>
        </p:nvSpPr>
        <p:spPr bwMode="auto">
          <a:xfrm>
            <a:off x="2352468" y="5556839"/>
            <a:ext cx="222405" cy="468462"/>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274320" rIns="91440" bIns="45720" numCol="1" anchor="t" anchorCtr="0" compatLnSpc="1">
            <a:prstTxWarp prst="textNoShape">
              <a:avLst/>
            </a:prstTxWarp>
          </a:bodyPr>
          <a:lstStyle/>
          <a:p>
            <a:pPr defTabSz="685862">
              <a:defRPr/>
            </a:pPr>
            <a:endParaRPr lang="en-US" kern="0" dirty="0">
              <a:solidFill>
                <a:sysClr val="windowText" lastClr="000000"/>
              </a:solidFill>
            </a:endParaRPr>
          </a:p>
        </p:txBody>
      </p:sp>
      <p:sp>
        <p:nvSpPr>
          <p:cNvPr id="15" name="Oval 744"/>
          <p:cNvSpPr>
            <a:spLocks noChangeArrowheads="1"/>
          </p:cNvSpPr>
          <p:nvPr/>
        </p:nvSpPr>
        <p:spPr bwMode="auto">
          <a:xfrm>
            <a:off x="2395955" y="5402401"/>
            <a:ext cx="135431" cy="13899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274320" rIns="91440" bIns="45720" numCol="1" anchor="t" anchorCtr="0" compatLnSpc="1">
            <a:prstTxWarp prst="textNoShape">
              <a:avLst/>
            </a:prstTxWarp>
          </a:bodyPr>
          <a:lstStyle/>
          <a:p>
            <a:pPr defTabSz="685862">
              <a:defRPr/>
            </a:pPr>
            <a:endParaRPr lang="en-US" kern="0" dirty="0">
              <a:solidFill>
                <a:sysClr val="windowText" lastClr="000000"/>
              </a:solidFill>
            </a:endParaRPr>
          </a:p>
        </p:txBody>
      </p:sp>
      <p:sp>
        <p:nvSpPr>
          <p:cNvPr id="16" name="Freeform 745"/>
          <p:cNvSpPr>
            <a:spLocks/>
          </p:cNvSpPr>
          <p:nvPr/>
        </p:nvSpPr>
        <p:spPr bwMode="auto">
          <a:xfrm>
            <a:off x="1753592" y="5556839"/>
            <a:ext cx="222405" cy="468462"/>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274320" rIns="91440" bIns="45720" numCol="1" anchor="t" anchorCtr="0" compatLnSpc="1">
            <a:prstTxWarp prst="textNoShape">
              <a:avLst/>
            </a:prstTxWarp>
          </a:bodyPr>
          <a:lstStyle/>
          <a:p>
            <a:pPr defTabSz="685862">
              <a:defRPr/>
            </a:pPr>
            <a:endParaRPr lang="en-US" kern="0" dirty="0">
              <a:solidFill>
                <a:sysClr val="windowText" lastClr="000000"/>
              </a:solidFill>
            </a:endParaRPr>
          </a:p>
        </p:txBody>
      </p:sp>
      <p:sp>
        <p:nvSpPr>
          <p:cNvPr id="17" name="Oval 746"/>
          <p:cNvSpPr>
            <a:spLocks noChangeArrowheads="1"/>
          </p:cNvSpPr>
          <p:nvPr/>
        </p:nvSpPr>
        <p:spPr bwMode="auto">
          <a:xfrm>
            <a:off x="1797078" y="5402401"/>
            <a:ext cx="135431" cy="13899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274320" rIns="91440" bIns="45720" numCol="1" anchor="t" anchorCtr="0" compatLnSpc="1">
            <a:prstTxWarp prst="textNoShape">
              <a:avLst/>
            </a:prstTxWarp>
          </a:bodyPr>
          <a:lstStyle/>
          <a:p>
            <a:pPr defTabSz="685862">
              <a:defRPr/>
            </a:pPr>
            <a:endParaRPr lang="en-US" kern="0" dirty="0">
              <a:solidFill>
                <a:sysClr val="windowText" lastClr="000000"/>
              </a:solidFill>
            </a:endParaRPr>
          </a:p>
        </p:txBody>
      </p:sp>
      <p:sp>
        <p:nvSpPr>
          <p:cNvPr id="18" name="等腰三角形 6"/>
          <p:cNvSpPr/>
          <p:nvPr/>
        </p:nvSpPr>
        <p:spPr bwMode="auto">
          <a:xfrm rot="5400000">
            <a:off x="6572726" y="3560771"/>
            <a:ext cx="4776550" cy="411138"/>
          </a:xfrm>
          <a:prstGeom prst="triangle">
            <a:avLst/>
          </a:prstGeom>
          <a:solidFill>
            <a:schemeClr val="accent6">
              <a:lumMod val="60000"/>
              <a:lumOff val="4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rgbClr val="FFFFFF"/>
              </a:solidFill>
              <a:effectLst/>
              <a:latin typeface="Gill Sans" charset="0"/>
              <a:ea typeface="Heiti SC Light" charset="0"/>
              <a:cs typeface="Heiti SC Light" charset="0"/>
              <a:sym typeface="Gill Sans" charset="0"/>
            </a:endParaRPr>
          </a:p>
        </p:txBody>
      </p:sp>
      <p:cxnSp>
        <p:nvCxnSpPr>
          <p:cNvPr id="19" name="直接连接符 13"/>
          <p:cNvCxnSpPr>
            <a:stCxn id="9" idx="1"/>
            <a:endCxn id="9" idx="5"/>
          </p:cNvCxnSpPr>
          <p:nvPr/>
        </p:nvCxnSpPr>
        <p:spPr bwMode="auto">
          <a:xfrm>
            <a:off x="8961001" y="2572202"/>
            <a:ext cx="0" cy="2388276"/>
          </a:xfrm>
          <a:prstGeom prst="line">
            <a:avLst/>
          </a:prstGeom>
          <a:gradFill rotWithShape="0">
            <a:gsLst>
              <a:gs pos="0">
                <a:srgbClr val="074EB3"/>
              </a:gs>
              <a:gs pos="100000">
                <a:srgbClr val="0B3280"/>
              </a:gs>
            </a:gsLst>
            <a:lin ang="5400000" scaled="1"/>
          </a:gradFill>
          <a:ln w="19050">
            <a:solidFill>
              <a:schemeClr val="bg1"/>
            </a:solidFill>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0" name="TextBox 44"/>
          <p:cNvSpPr txBox="1"/>
          <p:nvPr/>
        </p:nvSpPr>
        <p:spPr>
          <a:xfrm>
            <a:off x="9343279" y="2230101"/>
            <a:ext cx="2192492" cy="3924514"/>
          </a:xfrm>
          <a:prstGeom prst="rect">
            <a:avLst/>
          </a:prstGeom>
          <a:noFill/>
          <a:ln>
            <a:solidFill>
              <a:schemeClr val="accent2"/>
            </a:solidFill>
          </a:ln>
        </p:spPr>
        <p:txBody>
          <a:bodyPr wrap="square" rtlCol="0" anchor="ctr">
            <a:noAutofit/>
          </a:bodyPr>
          <a:lstStyle/>
          <a:p>
            <a:pPr algn="just"/>
            <a:r>
              <a:rPr lang="zh-CN" altLang="en-US" sz="1400" dirty="0" smtClean="0">
                <a:solidFill>
                  <a:schemeClr val="tx2">
                    <a:lumMod val="50000"/>
                  </a:schemeClr>
                </a:solidFill>
                <a:latin typeface="微软雅黑" pitchFamily="34" charset="-122"/>
                <a:ea typeface="微软雅黑" pitchFamily="34" charset="-122"/>
              </a:rPr>
              <a:t>二手车电商这一形式的出现，一方面能够利用互联网和大数据技术逐步</a:t>
            </a:r>
            <a:r>
              <a:rPr lang="zh-CN" altLang="en-US" sz="1500" dirty="0" smtClean="0">
                <a:solidFill>
                  <a:srgbClr val="C00000"/>
                </a:solidFill>
                <a:latin typeface="微软雅黑" pitchFamily="34" charset="-122"/>
                <a:ea typeface="微软雅黑" pitchFamily="34" charset="-122"/>
              </a:rPr>
              <a:t>解决车价信息不对称的问题</a:t>
            </a:r>
            <a:r>
              <a:rPr lang="zh-CN" altLang="en-US" sz="1400" dirty="0" smtClean="0">
                <a:solidFill>
                  <a:schemeClr val="tx2">
                    <a:lumMod val="50000"/>
                  </a:schemeClr>
                </a:solidFill>
                <a:latin typeface="微软雅黑" pitchFamily="34" charset="-122"/>
                <a:ea typeface="微软雅黑" pitchFamily="34" charset="-122"/>
              </a:rPr>
              <a:t>，通过专业化的检测手段实现车况的</a:t>
            </a:r>
            <a:r>
              <a:rPr lang="zh-CN" altLang="en-US" sz="1500" dirty="0" smtClean="0">
                <a:solidFill>
                  <a:srgbClr val="C00000"/>
                </a:solidFill>
                <a:latin typeface="微软雅黑" pitchFamily="34" charset="-122"/>
                <a:ea typeface="微软雅黑" pitchFamily="34" charset="-122"/>
              </a:rPr>
              <a:t>透明化</a:t>
            </a:r>
            <a:r>
              <a:rPr lang="zh-CN" altLang="en-US" sz="1400" dirty="0">
                <a:solidFill>
                  <a:schemeClr val="tx2">
                    <a:lumMod val="50000"/>
                  </a:schemeClr>
                </a:solidFill>
                <a:latin typeface="微软雅黑" pitchFamily="34" charset="-122"/>
                <a:ea typeface="微软雅黑" pitchFamily="34" charset="-122"/>
              </a:rPr>
              <a:t>；</a:t>
            </a:r>
            <a:r>
              <a:rPr lang="zh-CN" altLang="en-US" sz="1400" dirty="0" smtClean="0">
                <a:solidFill>
                  <a:schemeClr val="tx2">
                    <a:lumMod val="50000"/>
                  </a:schemeClr>
                </a:solidFill>
                <a:latin typeface="微软雅黑" pitchFamily="34" charset="-122"/>
                <a:ea typeface="微软雅黑" pitchFamily="34" charset="-122"/>
              </a:rPr>
              <a:t>另一方面依托自身的在线交易平台属性使得二手车交易打破地理空间的</a:t>
            </a:r>
            <a:r>
              <a:rPr lang="zh-CN" altLang="en-US" sz="1500" dirty="0" smtClean="0">
                <a:solidFill>
                  <a:srgbClr val="C00000"/>
                </a:solidFill>
                <a:latin typeface="微软雅黑" pitchFamily="34" charset="-122"/>
                <a:ea typeface="微软雅黑" pitchFamily="34" charset="-122"/>
              </a:rPr>
              <a:t>局限</a:t>
            </a:r>
            <a:r>
              <a:rPr lang="zh-CN" altLang="en-US" sz="1400" dirty="0" smtClean="0">
                <a:solidFill>
                  <a:schemeClr val="tx2">
                    <a:lumMod val="50000"/>
                  </a:schemeClr>
                </a:solidFill>
                <a:latin typeface="微软雅黑" pitchFamily="34" charset="-122"/>
                <a:ea typeface="微软雅黑" pitchFamily="34" charset="-122"/>
              </a:rPr>
              <a:t>，使流通渠道更加</a:t>
            </a:r>
            <a:r>
              <a:rPr lang="zh-CN" altLang="en-US" sz="1500" dirty="0" smtClean="0">
                <a:solidFill>
                  <a:srgbClr val="C00000"/>
                </a:solidFill>
                <a:latin typeface="微软雅黑" pitchFamily="34" charset="-122"/>
                <a:ea typeface="微软雅黑" pitchFamily="34" charset="-122"/>
              </a:rPr>
              <a:t>扁平化</a:t>
            </a:r>
            <a:r>
              <a:rPr lang="zh-CN" altLang="en-US" sz="1400" dirty="0" smtClean="0">
                <a:solidFill>
                  <a:schemeClr val="tx2">
                    <a:lumMod val="50000"/>
                  </a:schemeClr>
                </a:solidFill>
                <a:latin typeface="微软雅黑" pitchFamily="34" charset="-122"/>
                <a:ea typeface="微软雅黑" pitchFamily="34" charset="-122"/>
              </a:rPr>
              <a:t>。</a:t>
            </a:r>
          </a:p>
          <a:p>
            <a:pPr algn="just"/>
            <a:endParaRPr lang="zh-CN" altLang="en-US" sz="1400" dirty="0">
              <a:solidFill>
                <a:schemeClr val="tx2">
                  <a:lumMod val="50000"/>
                </a:schemeClr>
              </a:solidFill>
              <a:latin typeface="微软雅黑" pitchFamily="34" charset="-122"/>
              <a:ea typeface="微软雅黑" pitchFamily="34" charset="-122"/>
            </a:endParaRPr>
          </a:p>
          <a:p>
            <a:pPr algn="just"/>
            <a:r>
              <a:rPr lang="zh-CN" altLang="en-US" sz="1400" dirty="0" smtClean="0">
                <a:solidFill>
                  <a:schemeClr val="tx2">
                    <a:lumMod val="50000"/>
                  </a:schemeClr>
                </a:solidFill>
                <a:latin typeface="微软雅黑" pitchFamily="34" charset="-122"/>
                <a:ea typeface="微软雅黑" pitchFamily="34" charset="-122"/>
              </a:rPr>
              <a:t>能够具备以上两方面能力的二手车电商企业将成为促进中国二手车市场发展的中坚力量。</a:t>
            </a:r>
          </a:p>
        </p:txBody>
      </p:sp>
      <p:sp>
        <p:nvSpPr>
          <p:cNvPr id="21" name="矩形 20"/>
          <p:cNvSpPr/>
          <p:nvPr/>
        </p:nvSpPr>
        <p:spPr bwMode="auto">
          <a:xfrm>
            <a:off x="9335807" y="1378064"/>
            <a:ext cx="2192492" cy="757207"/>
          </a:xfrm>
          <a:prstGeom prst="rect">
            <a:avLst/>
          </a:prstGeom>
          <a:solidFill>
            <a:schemeClr val="accent6">
              <a:lumMod val="75000"/>
            </a:schemeClr>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rgbClr val="FFFFFF"/>
                </a:solidFill>
                <a:effectLst/>
                <a:latin typeface="SimHei" charset="0"/>
                <a:ea typeface="SimHei" charset="0"/>
                <a:cs typeface="SimHei" charset="0"/>
                <a:sym typeface="Gill Sans" charset="0"/>
              </a:rPr>
              <a:t>二手车电商</a:t>
            </a:r>
            <a:endParaRPr kumimoji="0" lang="zh-CN" altLang="en-US" sz="2400" b="0" i="0" u="none" strike="noStrike" cap="none" normalizeH="0" baseline="0" dirty="0">
              <a:ln>
                <a:noFill/>
              </a:ln>
              <a:solidFill>
                <a:srgbClr val="FFFFFF"/>
              </a:solidFill>
              <a:effectLst/>
              <a:latin typeface="SimHei" charset="0"/>
              <a:ea typeface="SimHei" charset="0"/>
              <a:cs typeface="SimHei" charset="0"/>
              <a:sym typeface="Gill Sans" charset="0"/>
            </a:endParaRPr>
          </a:p>
        </p:txBody>
      </p:sp>
      <p:sp>
        <p:nvSpPr>
          <p:cNvPr id="22" name="矩形 21"/>
          <p:cNvSpPr/>
          <p:nvPr/>
        </p:nvSpPr>
        <p:spPr>
          <a:xfrm>
            <a:off x="287866" y="127857"/>
            <a:ext cx="6745979" cy="523220"/>
          </a:xfrm>
          <a:prstGeom prst="rect">
            <a:avLst/>
          </a:prstGeom>
        </p:spPr>
        <p:txBody>
          <a:bodyPr wrap="square">
            <a:spAutoFit/>
          </a:bodyPr>
          <a:lstStyle/>
          <a:p>
            <a:pPr lvl="0"/>
            <a:r>
              <a:rPr kumimoji="1" lang="zh-CN" altLang="en-US" sz="2800" dirty="0" smtClean="0">
                <a:solidFill>
                  <a:srgbClr val="00B0F0"/>
                </a:solidFill>
                <a:latin typeface="SimHei" charset="0"/>
                <a:ea typeface="SimHei" charset="0"/>
                <a:cs typeface="SimHei" charset="0"/>
              </a:rPr>
              <a:t>中国二手车市场三大痛点</a:t>
            </a:r>
            <a:endParaRPr kumimoji="1" lang="zh-CN" altLang="en-US" sz="2800" dirty="0">
              <a:solidFill>
                <a:srgbClr val="00B0F0"/>
              </a:solidFill>
              <a:latin typeface="SimHei" charset="0"/>
              <a:ea typeface="SimHei" charset="0"/>
              <a:cs typeface="SimHei" charset="0"/>
            </a:endParaRPr>
          </a:p>
        </p:txBody>
      </p:sp>
    </p:spTree>
    <p:extLst>
      <p:ext uri="{BB962C8B-B14F-4D97-AF65-F5344CB8AC3E}">
        <p14:creationId xmlns:p14="http://schemas.microsoft.com/office/powerpoint/2010/main" val="6501415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 y="1"/>
            <a:ext cx="135466" cy="778932"/>
          </a:xfrm>
          <a:prstGeom prst="rect">
            <a:avLst/>
          </a:prstGeom>
          <a:solidFill>
            <a:srgbClr val="00B0F0"/>
          </a:solidFill>
        </p:spPr>
        <p:txBody>
          <a:bodyPr wrap="square" rtlCol="0">
            <a:spAutoFit/>
          </a:bodyPr>
          <a:lstStyle/>
          <a:p>
            <a:endParaRPr kumimoji="1" lang="zh-CN" altLang="en-US"/>
          </a:p>
        </p:txBody>
      </p:sp>
      <p:sp>
        <p:nvSpPr>
          <p:cNvPr id="3" name="矩形 2"/>
          <p:cNvSpPr/>
          <p:nvPr/>
        </p:nvSpPr>
        <p:spPr>
          <a:xfrm>
            <a:off x="287866" y="127857"/>
            <a:ext cx="6745979" cy="523220"/>
          </a:xfrm>
          <a:prstGeom prst="rect">
            <a:avLst/>
          </a:prstGeom>
        </p:spPr>
        <p:txBody>
          <a:bodyPr wrap="square">
            <a:spAutoFit/>
          </a:bodyPr>
          <a:lstStyle/>
          <a:p>
            <a:pPr lvl="0"/>
            <a:r>
              <a:rPr kumimoji="1" lang="zh-CN" altLang="en-US" sz="2800" dirty="0" smtClean="0">
                <a:solidFill>
                  <a:srgbClr val="00B0F0"/>
                </a:solidFill>
                <a:latin typeface="SimHei" charset="0"/>
                <a:ea typeface="SimHei" charset="0"/>
                <a:cs typeface="SimHei" charset="0"/>
              </a:rPr>
              <a:t>二手车行业价值链</a:t>
            </a:r>
            <a:endParaRPr kumimoji="1" lang="zh-CN" altLang="en-US" sz="2800" dirty="0">
              <a:solidFill>
                <a:srgbClr val="00B0F0"/>
              </a:solidFill>
              <a:latin typeface="SimHei" charset="0"/>
              <a:ea typeface="SimHei" charset="0"/>
              <a:cs typeface="SimHei" charset="0"/>
            </a:endParaRPr>
          </a:p>
        </p:txBody>
      </p:sp>
      <p:sp>
        <p:nvSpPr>
          <p:cNvPr id="29" name="圆角矩形 28"/>
          <p:cNvSpPr/>
          <p:nvPr/>
        </p:nvSpPr>
        <p:spPr bwMode="auto">
          <a:xfrm>
            <a:off x="4357752" y="3942918"/>
            <a:ext cx="4745805" cy="1907115"/>
          </a:xfrm>
          <a:prstGeom prst="roundRect">
            <a:avLst/>
          </a:prstGeom>
          <a:solidFill>
            <a:sysClr val="window" lastClr="FFFFFF"/>
          </a:solidFill>
          <a:ln w="25400" cap="flat" cmpd="sng" algn="ctr">
            <a:solidFill>
              <a:srgbClr val="53B6E7"/>
            </a:solidFill>
            <a:prstDash val="dash"/>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FFFFFF"/>
              </a:solidFill>
              <a:effectLst/>
              <a:uLnTx/>
              <a:uFillTx/>
              <a:latin typeface="Gill Sans" charset="0"/>
              <a:ea typeface="Heiti SC Light" charset="0"/>
              <a:cs typeface="Heiti SC Light" charset="0"/>
              <a:sym typeface="Gill Sans" charset="0"/>
            </a:endParaRPr>
          </a:p>
        </p:txBody>
      </p:sp>
      <p:sp>
        <p:nvSpPr>
          <p:cNvPr id="30" name="圆角矩形 29"/>
          <p:cNvSpPr/>
          <p:nvPr/>
        </p:nvSpPr>
        <p:spPr bwMode="auto">
          <a:xfrm>
            <a:off x="4357752" y="1143026"/>
            <a:ext cx="4745805" cy="2175204"/>
          </a:xfrm>
          <a:prstGeom prst="roundRect">
            <a:avLst/>
          </a:prstGeom>
          <a:solidFill>
            <a:sysClr val="window" lastClr="FFFFFF"/>
          </a:solidFill>
          <a:ln w="25400" cap="flat" cmpd="sng" algn="ctr">
            <a:solidFill>
              <a:srgbClr val="1564BA"/>
            </a:solidFill>
            <a:prstDash val="dash"/>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FFFFFF"/>
              </a:solidFill>
              <a:effectLst/>
              <a:uLnTx/>
              <a:uFillTx/>
              <a:latin typeface="Gill Sans" charset="0"/>
              <a:ea typeface="Heiti SC Light" charset="0"/>
              <a:cs typeface="Heiti SC Light" charset="0"/>
              <a:sym typeface="Gill Sans" charset="0"/>
            </a:endParaRPr>
          </a:p>
        </p:txBody>
      </p:sp>
      <p:sp>
        <p:nvSpPr>
          <p:cNvPr id="31" name="矩形 30"/>
          <p:cNvSpPr/>
          <p:nvPr/>
        </p:nvSpPr>
        <p:spPr bwMode="auto">
          <a:xfrm>
            <a:off x="4701611" y="1433612"/>
            <a:ext cx="2238587" cy="453167"/>
          </a:xfrm>
          <a:prstGeom prst="rect">
            <a:avLst/>
          </a:prstGeom>
          <a:solidFill>
            <a:srgbClr val="1564BA"/>
          </a:solidFill>
          <a:ln w="25400" cap="flat" cmpd="sng" algn="ctr">
            <a:noFill/>
            <a:prstDash val="solid"/>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二手车拍卖公司</a:t>
            </a:r>
            <a:endParaRPr kumimoji="0" lang="zh-CN" altLang="en-US" sz="1600" b="0"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Heiti SC Light" charset="0"/>
              <a:sym typeface="Gill Sans" charset="0"/>
            </a:endParaRPr>
          </a:p>
        </p:txBody>
      </p:sp>
      <p:sp>
        <p:nvSpPr>
          <p:cNvPr id="32" name="矩形 31"/>
          <p:cNvSpPr/>
          <p:nvPr/>
        </p:nvSpPr>
        <p:spPr bwMode="auto">
          <a:xfrm>
            <a:off x="6806341" y="2050947"/>
            <a:ext cx="2014729" cy="453167"/>
          </a:xfrm>
          <a:prstGeom prst="rect">
            <a:avLst/>
          </a:prstGeom>
          <a:solidFill>
            <a:srgbClr val="1564BA"/>
          </a:solidFill>
          <a:ln w="25400" cap="flat" cmpd="sng" algn="ctr">
            <a:noFill/>
            <a:prstDash val="solid"/>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二手车经纪商</a:t>
            </a:r>
            <a:endParaRPr kumimoji="0" lang="zh-CN" altLang="en-US" sz="1600" b="0"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Heiti SC Light" charset="0"/>
              <a:sym typeface="Gill Sans" charset="0"/>
            </a:endParaRPr>
          </a:p>
        </p:txBody>
      </p:sp>
      <p:sp>
        <p:nvSpPr>
          <p:cNvPr id="33" name="矩形 32"/>
          <p:cNvSpPr/>
          <p:nvPr/>
        </p:nvSpPr>
        <p:spPr bwMode="auto">
          <a:xfrm>
            <a:off x="6806341" y="2685452"/>
            <a:ext cx="2014729" cy="453167"/>
          </a:xfrm>
          <a:prstGeom prst="rect">
            <a:avLst/>
          </a:prstGeom>
          <a:solidFill>
            <a:srgbClr val="1564BA"/>
          </a:solidFill>
          <a:ln w="25400" cap="flat" cmpd="sng" algn="ctr">
            <a:noFill/>
            <a:prstDash val="solid"/>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二手车经销商</a:t>
            </a:r>
            <a:endParaRPr kumimoji="0" lang="zh-CN" altLang="en-US" sz="1600" b="0"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Heiti SC Light" charset="0"/>
              <a:sym typeface="Gill Sans" charset="0"/>
            </a:endParaRPr>
          </a:p>
        </p:txBody>
      </p:sp>
      <p:cxnSp>
        <p:nvCxnSpPr>
          <p:cNvPr id="34" name="形状 15"/>
          <p:cNvCxnSpPr>
            <a:stCxn id="39" idx="2"/>
            <a:endCxn id="40" idx="1"/>
          </p:cNvCxnSpPr>
          <p:nvPr/>
        </p:nvCxnSpPr>
        <p:spPr bwMode="auto">
          <a:xfrm rot="16200000" flipH="1">
            <a:off x="6118247" y="1589437"/>
            <a:ext cx="390751" cy="985436"/>
          </a:xfrm>
          <a:prstGeom prst="bentConnector2">
            <a:avLst/>
          </a:prstGeom>
          <a:noFill/>
          <a:ln w="25400" cap="flat" cmpd="sng" algn="ctr">
            <a:solidFill>
              <a:srgbClr val="1564BA"/>
            </a:solidFill>
            <a:prstDash val="solid"/>
            <a:tailEnd type="arrow"/>
          </a:ln>
          <a:effectLst>
            <a:outerShdw blurRad="63500" dist="38099" dir="2700000" algn="ctr" rotWithShape="0">
              <a:srgbClr val="EEECE1">
                <a:alpha val="74998"/>
              </a:srgbClr>
            </a:outerShdw>
          </a:effectLst>
          <a:extLst/>
        </p:spPr>
      </p:cxnSp>
      <p:cxnSp>
        <p:nvCxnSpPr>
          <p:cNvPr id="35" name="形状 17"/>
          <p:cNvCxnSpPr>
            <a:stCxn id="39" idx="2"/>
            <a:endCxn id="41" idx="1"/>
          </p:cNvCxnSpPr>
          <p:nvPr/>
        </p:nvCxnSpPr>
        <p:spPr bwMode="auto">
          <a:xfrm rot="16200000" flipH="1">
            <a:off x="5800995" y="1906689"/>
            <a:ext cx="1025256" cy="985436"/>
          </a:xfrm>
          <a:prstGeom prst="bentConnector2">
            <a:avLst/>
          </a:prstGeom>
          <a:noFill/>
          <a:ln w="25400" cap="flat" cmpd="sng" algn="ctr">
            <a:solidFill>
              <a:srgbClr val="1564BA"/>
            </a:solidFill>
            <a:prstDash val="solid"/>
            <a:tailEnd type="arrow"/>
          </a:ln>
          <a:effectLst>
            <a:outerShdw blurRad="63500" dist="38099" dir="2700000" algn="ctr" rotWithShape="0">
              <a:srgbClr val="EEECE1">
                <a:alpha val="74998"/>
              </a:srgbClr>
            </a:outerShdw>
          </a:effectLst>
          <a:extLst/>
        </p:spPr>
      </p:cxnSp>
      <p:sp>
        <p:nvSpPr>
          <p:cNvPr id="36" name="TextBox 35"/>
          <p:cNvSpPr txBox="1"/>
          <p:nvPr/>
        </p:nvSpPr>
        <p:spPr>
          <a:xfrm>
            <a:off x="6019898" y="5636947"/>
            <a:ext cx="1421513" cy="464915"/>
          </a:xfrm>
          <a:prstGeom prst="rect">
            <a:avLst/>
          </a:prstGeom>
          <a:solidFill>
            <a:sysClr val="window" lastClr="FFFFFF"/>
          </a:solid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dirty="0" smtClean="0">
                <a:ln>
                  <a:noFill/>
                </a:ln>
                <a:solidFill>
                  <a:srgbClr val="53B6E7"/>
                </a:solidFill>
                <a:effectLst/>
                <a:uLnTx/>
                <a:uFillTx/>
                <a:latin typeface="微软雅黑" pitchFamily="34" charset="-122"/>
                <a:ea typeface="微软雅黑" pitchFamily="34" charset="-122"/>
                <a:cs typeface="Heiti SC Light" charset="0"/>
                <a:sym typeface="Gill Sans" charset="0"/>
              </a:rPr>
              <a:t>电商渠道</a:t>
            </a:r>
          </a:p>
        </p:txBody>
      </p:sp>
      <p:sp>
        <p:nvSpPr>
          <p:cNvPr id="37" name="上箭头 36"/>
          <p:cNvSpPr/>
          <p:nvPr/>
        </p:nvSpPr>
        <p:spPr bwMode="auto">
          <a:xfrm>
            <a:off x="8015089" y="3456038"/>
            <a:ext cx="716348" cy="1495452"/>
          </a:xfrm>
          <a:prstGeom prst="upArrow">
            <a:avLst/>
          </a:prstGeom>
          <a:solidFill>
            <a:srgbClr val="1564BA">
              <a:lumMod val="20000"/>
              <a:lumOff val="80000"/>
            </a:srgbClr>
          </a:solidFill>
          <a:ln w="9525" cap="flat" cmpd="sng" algn="ctr">
            <a:noFill/>
            <a:prstDash val="solid"/>
          </a:ln>
          <a:effectLst>
            <a:outerShdw blurRad="40000" dist="23000" dir="5400000" rotWithShape="0">
              <a:srgbClr val="000000">
                <a:alpha val="35000"/>
              </a:srgbClr>
            </a:outerShdw>
          </a:effectLst>
          <a:ex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rPr>
              <a:t>二手车</a:t>
            </a:r>
            <a:endParaRPr kumimoji="0" lang="en-US" altLang="zh-CN" sz="14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rPr>
              <a:t>ToB</a:t>
            </a:r>
            <a:endParaRPr kumimoji="0" lang="zh-CN" altLang="en-US" sz="1400" b="0" i="0" u="none" strike="noStrike" kern="0" cap="none" spc="0" normalizeH="0" baseline="0" noProof="0" dirty="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endParaRPr>
          </a:p>
        </p:txBody>
      </p:sp>
      <p:sp>
        <p:nvSpPr>
          <p:cNvPr id="38" name="矩形 37"/>
          <p:cNvSpPr/>
          <p:nvPr/>
        </p:nvSpPr>
        <p:spPr bwMode="auto">
          <a:xfrm>
            <a:off x="4701611" y="4386339"/>
            <a:ext cx="3313109" cy="474508"/>
          </a:xfrm>
          <a:prstGeom prst="rect">
            <a:avLst/>
          </a:prstGeom>
          <a:solidFill>
            <a:srgbClr val="53B6E7"/>
          </a:solidFill>
          <a:ln>
            <a:noFill/>
          </a:ln>
          <a:effectLs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Heiti SC Light" charset="0"/>
                <a:sym typeface="Gill Sans" charset="0"/>
              </a:rPr>
              <a:t>二手车电商平台</a:t>
            </a:r>
            <a:r>
              <a:rPr kumimoji="0" lang="en-US" altLang="zh-CN" sz="1600" b="0"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Heiti SC Light" charset="0"/>
                <a:sym typeface="Gill Sans" charset="0"/>
              </a:rPr>
              <a:t>(</a:t>
            </a:r>
            <a:r>
              <a:rPr kumimoji="0" lang="zh-CN" altLang="en-US" sz="1600" b="0"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Heiti SC Light" charset="0"/>
                <a:sym typeface="Gill Sans" charset="0"/>
              </a:rPr>
              <a:t>信息服务</a:t>
            </a:r>
            <a:r>
              <a:rPr kumimoji="0" lang="en-US" altLang="zh-CN" sz="1600" b="0"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Heiti SC Light" charset="0"/>
                <a:sym typeface="Gill Sans" charset="0"/>
              </a:rPr>
              <a:t>)</a:t>
            </a:r>
          </a:p>
        </p:txBody>
      </p:sp>
      <p:sp>
        <p:nvSpPr>
          <p:cNvPr id="39" name="矩形 38"/>
          <p:cNvSpPr/>
          <p:nvPr/>
        </p:nvSpPr>
        <p:spPr bwMode="auto">
          <a:xfrm>
            <a:off x="5342840" y="5055519"/>
            <a:ext cx="3567853" cy="474508"/>
          </a:xfrm>
          <a:prstGeom prst="rect">
            <a:avLst/>
          </a:prstGeom>
          <a:solidFill>
            <a:srgbClr val="53B6E7"/>
          </a:solidFill>
          <a:ln>
            <a:noFill/>
          </a:ln>
          <a:effectLs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Heiti SC Light" charset="0"/>
                <a:sym typeface="Gill Sans" charset="0"/>
              </a:rPr>
              <a:t>二手车电商平台</a:t>
            </a:r>
            <a:r>
              <a:rPr kumimoji="0" lang="en-US" altLang="zh-CN" sz="1600" b="0"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Heiti SC Light" charset="0"/>
                <a:sym typeface="Gill Sans" charset="0"/>
              </a:rPr>
              <a:t>(</a:t>
            </a:r>
            <a:r>
              <a:rPr kumimoji="0" lang="zh-CN" altLang="en-US" sz="1600" b="0"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Heiti SC Light" charset="0"/>
                <a:sym typeface="Gill Sans" charset="0"/>
              </a:rPr>
              <a:t>交易服务</a:t>
            </a:r>
            <a:r>
              <a:rPr kumimoji="0" lang="en-US" altLang="zh-CN" sz="1600" b="0"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Heiti SC Light" charset="0"/>
                <a:sym typeface="Gill Sans" charset="0"/>
              </a:rPr>
              <a:t>)</a:t>
            </a:r>
          </a:p>
        </p:txBody>
      </p:sp>
      <p:sp>
        <p:nvSpPr>
          <p:cNvPr id="40" name="上下箭头 39"/>
          <p:cNvSpPr/>
          <p:nvPr/>
        </p:nvSpPr>
        <p:spPr bwMode="auto">
          <a:xfrm>
            <a:off x="4925569" y="3365334"/>
            <a:ext cx="537261" cy="951652"/>
          </a:xfrm>
          <a:prstGeom prst="upDownArrow">
            <a:avLst/>
          </a:prstGeom>
          <a:solidFill>
            <a:srgbClr val="1564BA">
              <a:lumMod val="20000"/>
              <a:lumOff val="80000"/>
            </a:srgbClr>
          </a:solidFill>
          <a:ln>
            <a:noFill/>
          </a:ln>
          <a:effectLst/>
          <a:extLst/>
        </p:spPr>
        <p:txBody>
          <a:bodyPr vert="horz" wrap="square" lIns="91440" tIns="0" rIns="9144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rPr>
              <a:t>信息</a:t>
            </a:r>
          </a:p>
        </p:txBody>
      </p:sp>
      <p:sp>
        <p:nvSpPr>
          <p:cNvPr id="41" name="矩形 40"/>
          <p:cNvSpPr/>
          <p:nvPr/>
        </p:nvSpPr>
        <p:spPr bwMode="auto">
          <a:xfrm>
            <a:off x="11036689" y="1143026"/>
            <a:ext cx="621912" cy="4707007"/>
          </a:xfrm>
          <a:prstGeom prst="rect">
            <a:avLst/>
          </a:prstGeom>
          <a:solidFill>
            <a:srgbClr val="CF4A00"/>
          </a:solidFill>
          <a:ln w="25400" cap="flat" cmpd="sng" algn="ctr">
            <a:noFill/>
            <a:prstDash val="solid"/>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二手车购买者</a:t>
            </a:r>
            <a:endParaRPr kumimoji="0" lang="zh-CN" altLang="en-US" sz="1600" b="0"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Heiti SC Light" charset="0"/>
              <a:sym typeface="Gill Sans" charset="0"/>
            </a:endParaRPr>
          </a:p>
        </p:txBody>
      </p:sp>
      <p:sp>
        <p:nvSpPr>
          <p:cNvPr id="42" name="右箭头 41"/>
          <p:cNvSpPr/>
          <p:nvPr/>
        </p:nvSpPr>
        <p:spPr bwMode="auto">
          <a:xfrm>
            <a:off x="9269619" y="2230628"/>
            <a:ext cx="1522409" cy="798674"/>
          </a:xfrm>
          <a:prstGeom prst="rightArrow">
            <a:avLst/>
          </a:prstGeom>
          <a:solidFill>
            <a:srgbClr val="1564BA">
              <a:lumMod val="20000"/>
              <a:lumOff val="80000"/>
            </a:srgbClr>
          </a:solidFill>
          <a:ln w="9525" cap="flat" cmpd="sng" algn="ctr">
            <a:noFill/>
            <a:prstDash val="solid"/>
          </a:ln>
          <a:effectLst>
            <a:outerShdw blurRad="40000" dist="23000" dir="5400000" rotWithShape="0">
              <a:srgbClr val="000000">
                <a:alpha val="35000"/>
              </a:srgbClr>
            </a:outerShdw>
          </a:effectLst>
          <a:ex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
                <a:sym typeface="Gill Sans" charset="0"/>
              </a:rPr>
              <a:t>二手车</a:t>
            </a:r>
            <a:r>
              <a:rPr kumimoji="0" lang="en-US" altLang="zh-CN" sz="14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
                <a:sym typeface="Gill Sans" charset="0"/>
              </a:rPr>
              <a:t>ToC</a:t>
            </a:r>
            <a:endParaRPr kumimoji="0" lang="zh-CN" altLang="en-US" sz="1400" b="0" i="0" u="none" strike="noStrike" kern="0" cap="none" spc="0" normalizeH="0" baseline="0" noProof="0" dirty="0">
              <a:ln>
                <a:noFill/>
              </a:ln>
              <a:solidFill>
                <a:srgbClr val="1564BA">
                  <a:lumMod val="50000"/>
                </a:srgbClr>
              </a:solidFill>
              <a:effectLst/>
              <a:uLnTx/>
              <a:uFillTx/>
              <a:latin typeface="微软雅黑" pitchFamily="34" charset="-122"/>
              <a:ea typeface="微软雅黑" pitchFamily="34" charset="-122"/>
              <a:cs typeface=""/>
              <a:sym typeface="Gill Sans" charset="0"/>
            </a:endParaRPr>
          </a:p>
        </p:txBody>
      </p:sp>
      <p:sp>
        <p:nvSpPr>
          <p:cNvPr id="43" name="右箭头 42"/>
          <p:cNvSpPr/>
          <p:nvPr/>
        </p:nvSpPr>
        <p:spPr bwMode="auto">
          <a:xfrm>
            <a:off x="9308919" y="5149896"/>
            <a:ext cx="1522409" cy="798674"/>
          </a:xfrm>
          <a:prstGeom prst="rightArrow">
            <a:avLst/>
          </a:prstGeom>
          <a:solidFill>
            <a:srgbClr val="1564BA">
              <a:lumMod val="20000"/>
              <a:lumOff val="80000"/>
            </a:srgbClr>
          </a:solidFill>
          <a:ln w="9525" cap="flat" cmpd="sng" algn="ctr">
            <a:noFill/>
            <a:prstDash val="solid"/>
          </a:ln>
          <a:effectLst>
            <a:outerShdw blurRad="40000" dist="23000" dir="5400000" rotWithShape="0">
              <a:srgbClr val="000000">
                <a:alpha val="35000"/>
              </a:srgbClr>
            </a:outerShdw>
          </a:effectLst>
          <a:ex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
                <a:sym typeface="Gill Sans" charset="0"/>
              </a:rPr>
              <a:t>二手车</a:t>
            </a:r>
            <a:r>
              <a:rPr kumimoji="0" lang="en-US" altLang="zh-CN" sz="14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
                <a:sym typeface="Gill Sans" charset="0"/>
              </a:rPr>
              <a:t>ToC</a:t>
            </a:r>
            <a:endParaRPr kumimoji="0" lang="zh-CN" altLang="en-US" sz="1400" b="0" i="0" u="none" strike="noStrike" kern="0" cap="none" spc="0" normalizeH="0" baseline="0" noProof="0" dirty="0">
              <a:ln>
                <a:noFill/>
              </a:ln>
              <a:solidFill>
                <a:srgbClr val="1564BA">
                  <a:lumMod val="50000"/>
                </a:srgbClr>
              </a:solidFill>
              <a:effectLst/>
              <a:uLnTx/>
              <a:uFillTx/>
              <a:latin typeface="微软雅黑" pitchFamily="34" charset="-122"/>
              <a:ea typeface="微软雅黑" pitchFamily="34" charset="-122"/>
              <a:cs typeface=""/>
              <a:sym typeface="Gill Sans" charset="0"/>
            </a:endParaRPr>
          </a:p>
        </p:txBody>
      </p:sp>
      <p:sp>
        <p:nvSpPr>
          <p:cNvPr id="44" name="圆角矩形 43"/>
          <p:cNvSpPr/>
          <p:nvPr/>
        </p:nvSpPr>
        <p:spPr bwMode="auto">
          <a:xfrm>
            <a:off x="955666" y="1143026"/>
            <a:ext cx="1700570" cy="4707006"/>
          </a:xfrm>
          <a:prstGeom prst="roundRect">
            <a:avLst/>
          </a:prstGeom>
          <a:solidFill>
            <a:sysClr val="window" lastClr="FFFFFF"/>
          </a:solidFill>
          <a:ln w="25400" cap="flat" cmpd="sng" algn="ctr">
            <a:solidFill>
              <a:srgbClr val="FAA712"/>
            </a:solidFill>
            <a:prstDash val="dash"/>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endParaRPr>
          </a:p>
        </p:txBody>
      </p:sp>
      <p:sp>
        <p:nvSpPr>
          <p:cNvPr id="45" name="矩形 44"/>
          <p:cNvSpPr/>
          <p:nvPr/>
        </p:nvSpPr>
        <p:spPr bwMode="auto">
          <a:xfrm>
            <a:off x="1134375" y="1688383"/>
            <a:ext cx="1343152" cy="543801"/>
          </a:xfrm>
          <a:prstGeom prst="rect">
            <a:avLst/>
          </a:prstGeom>
          <a:solidFill>
            <a:srgbClr val="FAA712"/>
          </a:solidFill>
          <a:ln w="25400" cap="flat" cmpd="sng" algn="ctr">
            <a:noFill/>
            <a:prstDash val="solid"/>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Heiti SC Light" charset="0"/>
                <a:sym typeface="Gill Sans" charset="0"/>
              </a:rPr>
              <a:t>个人</a:t>
            </a:r>
          </a:p>
        </p:txBody>
      </p:sp>
      <p:sp>
        <p:nvSpPr>
          <p:cNvPr id="46" name="矩形 45"/>
          <p:cNvSpPr/>
          <p:nvPr/>
        </p:nvSpPr>
        <p:spPr bwMode="auto">
          <a:xfrm>
            <a:off x="1134375" y="3682541"/>
            <a:ext cx="1343152" cy="543801"/>
          </a:xfrm>
          <a:prstGeom prst="rect">
            <a:avLst/>
          </a:prstGeom>
          <a:solidFill>
            <a:srgbClr val="FAA712"/>
          </a:solidFill>
          <a:ln w="25400" cap="flat" cmpd="sng" algn="ctr">
            <a:noFill/>
            <a:prstDash val="solid"/>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企业</a:t>
            </a:r>
            <a:endParaRPr kumimoji="0" lang="zh-CN" altLang="en-US" sz="1600" b="0"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Heiti SC Light" charset="0"/>
              <a:sym typeface="Gill Sans" charset="0"/>
            </a:endParaRPr>
          </a:p>
        </p:txBody>
      </p:sp>
      <p:sp>
        <p:nvSpPr>
          <p:cNvPr id="47" name="右箭头 46"/>
          <p:cNvSpPr/>
          <p:nvPr/>
        </p:nvSpPr>
        <p:spPr bwMode="auto">
          <a:xfrm>
            <a:off x="2880190" y="1831292"/>
            <a:ext cx="1253609" cy="798674"/>
          </a:xfrm>
          <a:prstGeom prst="rightArrow">
            <a:avLst/>
          </a:prstGeom>
          <a:solidFill>
            <a:srgbClr val="1564BA">
              <a:lumMod val="20000"/>
              <a:lumOff val="80000"/>
            </a:srgbClr>
          </a:solidFill>
          <a:ln w="9525" cap="flat" cmpd="sng" algn="ctr">
            <a:noFill/>
            <a:prstDash val="solid"/>
          </a:ln>
          <a:effectLst>
            <a:outerShdw blurRad="40000" dist="23000" dir="5400000" rotWithShape="0">
              <a:srgbClr val="000000">
                <a:alpha val="35000"/>
              </a:srgbClr>
            </a:outerShdw>
          </a:effectLst>
          <a:ex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
                <a:sym typeface="Gill Sans" charset="0"/>
              </a:rPr>
              <a:t>二手车</a:t>
            </a:r>
            <a:endParaRPr kumimoji="0" lang="zh-CN" altLang="en-US" sz="1400" b="0" i="0" u="none" strike="noStrike" kern="0" cap="none" spc="0" normalizeH="0" baseline="0" noProof="0" dirty="0">
              <a:ln>
                <a:noFill/>
              </a:ln>
              <a:solidFill>
                <a:srgbClr val="1564BA">
                  <a:lumMod val="50000"/>
                </a:srgbClr>
              </a:solidFill>
              <a:effectLst/>
              <a:uLnTx/>
              <a:uFillTx/>
              <a:latin typeface="微软雅黑" pitchFamily="34" charset="-122"/>
              <a:ea typeface="微软雅黑" pitchFamily="34" charset="-122"/>
              <a:cs typeface=""/>
              <a:sym typeface="Gill Sans" charset="0"/>
            </a:endParaRPr>
          </a:p>
        </p:txBody>
      </p:sp>
      <p:sp>
        <p:nvSpPr>
          <p:cNvPr id="48" name="右箭头 47"/>
          <p:cNvSpPr/>
          <p:nvPr/>
        </p:nvSpPr>
        <p:spPr bwMode="auto">
          <a:xfrm>
            <a:off x="2880190" y="4497140"/>
            <a:ext cx="1253609" cy="798674"/>
          </a:xfrm>
          <a:prstGeom prst="rightArrow">
            <a:avLst/>
          </a:prstGeom>
          <a:solidFill>
            <a:srgbClr val="1564BA">
              <a:lumMod val="20000"/>
              <a:lumOff val="80000"/>
            </a:srgbClr>
          </a:solidFill>
          <a:ln w="9525" cap="flat" cmpd="sng" algn="ctr">
            <a:noFill/>
            <a:prstDash val="solid"/>
          </a:ln>
          <a:effectLst>
            <a:outerShdw blurRad="40000" dist="23000" dir="5400000" rotWithShape="0">
              <a:srgbClr val="000000">
                <a:alpha val="35000"/>
              </a:srgbClr>
            </a:outerShdw>
          </a:effectLst>
          <a:ex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
                <a:sym typeface="Gill Sans" charset="0"/>
              </a:rPr>
              <a:t>二手车</a:t>
            </a:r>
            <a:endParaRPr kumimoji="0" lang="zh-CN" altLang="en-US" sz="1400" b="0" i="0" u="none" strike="noStrike" kern="0" cap="none" spc="0" normalizeH="0" baseline="0" noProof="0" dirty="0">
              <a:ln>
                <a:noFill/>
              </a:ln>
              <a:solidFill>
                <a:srgbClr val="1564BA">
                  <a:lumMod val="50000"/>
                </a:srgbClr>
              </a:solidFill>
              <a:effectLst/>
              <a:uLnTx/>
              <a:uFillTx/>
              <a:latin typeface="微软雅黑" pitchFamily="34" charset="-122"/>
              <a:ea typeface="微软雅黑" pitchFamily="34" charset="-122"/>
              <a:cs typeface=""/>
              <a:sym typeface="Gill Sans" charset="0"/>
            </a:endParaRPr>
          </a:p>
        </p:txBody>
      </p:sp>
      <p:sp>
        <p:nvSpPr>
          <p:cNvPr id="49" name="线形标注 2 48"/>
          <p:cNvSpPr/>
          <p:nvPr/>
        </p:nvSpPr>
        <p:spPr bwMode="auto">
          <a:xfrm>
            <a:off x="1253044" y="2545545"/>
            <a:ext cx="1253609" cy="996968"/>
          </a:xfrm>
          <a:prstGeom prst="borderCallout2">
            <a:avLst>
              <a:gd name="adj1" fmla="val 18750"/>
              <a:gd name="adj2" fmla="val -8333"/>
              <a:gd name="adj3" fmla="val 18750"/>
              <a:gd name="adj4" fmla="val -16667"/>
              <a:gd name="adj5" fmla="val -34919"/>
              <a:gd name="adj6" fmla="val 10996"/>
            </a:avLst>
          </a:prstGeom>
          <a:noFill/>
          <a:ln w="12700" cap="flat" cmpd="sng" algn="ctr">
            <a:solidFill>
              <a:srgbClr val="000000"/>
            </a:solidFill>
            <a:prstDash val="solid"/>
            <a:round/>
            <a:headEnd type="none" w="med" len="med"/>
            <a:tailEnd type="none" w="med" len="med"/>
          </a:ln>
          <a:effectLs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base">
              <a:spcBef>
                <a:spcPct val="0"/>
              </a:spcBef>
              <a:spcAft>
                <a:spcPct val="0"/>
              </a:spcAft>
            </a:pPr>
            <a:r>
              <a:rPr lang="zh-CN" altLang="en-US" sz="1200" dirty="0">
                <a:solidFill>
                  <a:srgbClr val="1564BA">
                    <a:lumMod val="50000"/>
                  </a:srgbClr>
                </a:solidFill>
                <a:latin typeface="微软雅黑" pitchFamily="34" charset="-122"/>
                <a:ea typeface="微软雅黑" pitchFamily="34" charset="-122"/>
                <a:cs typeface="Heiti SC Light" charset="0"/>
                <a:sym typeface="Gill Sans" charset="0"/>
              </a:rPr>
              <a:t>个人车源可以通过</a:t>
            </a:r>
            <a:r>
              <a:rPr lang="en-US" altLang="zh-CN" sz="1200" dirty="0">
                <a:solidFill>
                  <a:srgbClr val="1564BA">
                    <a:lumMod val="50000"/>
                  </a:srgbClr>
                </a:solidFill>
                <a:latin typeface="微软雅黑" pitchFamily="34" charset="-122"/>
                <a:ea typeface="微软雅黑" pitchFamily="34" charset="-122"/>
                <a:cs typeface="Heiti SC Light" charset="0"/>
                <a:sym typeface="Gill Sans" charset="0"/>
              </a:rPr>
              <a:t>4S</a:t>
            </a:r>
            <a:r>
              <a:rPr lang="zh-CN" altLang="en-US" sz="1200" dirty="0">
                <a:solidFill>
                  <a:srgbClr val="1564BA">
                    <a:lumMod val="50000"/>
                  </a:srgbClr>
                </a:solidFill>
                <a:latin typeface="微软雅黑" pitchFamily="34" charset="-122"/>
                <a:ea typeface="微软雅黑" pitchFamily="34" charset="-122"/>
                <a:cs typeface="Heiti SC Light" charset="0"/>
                <a:sym typeface="Gill Sans" charset="0"/>
              </a:rPr>
              <a:t>店或其他服务商进入流通渠道</a:t>
            </a:r>
          </a:p>
        </p:txBody>
      </p:sp>
      <p:sp>
        <p:nvSpPr>
          <p:cNvPr id="50" name="线形标注 2 49"/>
          <p:cNvSpPr/>
          <p:nvPr/>
        </p:nvSpPr>
        <p:spPr bwMode="auto">
          <a:xfrm>
            <a:off x="1313074" y="4589027"/>
            <a:ext cx="1253609" cy="996968"/>
          </a:xfrm>
          <a:prstGeom prst="borderCallout2">
            <a:avLst>
              <a:gd name="adj1" fmla="val 18750"/>
              <a:gd name="adj2" fmla="val -8333"/>
              <a:gd name="adj3" fmla="val 18750"/>
              <a:gd name="adj4" fmla="val -16667"/>
              <a:gd name="adj5" fmla="val -34919"/>
              <a:gd name="adj6" fmla="val 10996"/>
            </a:avLst>
          </a:prstGeom>
          <a:noFill/>
          <a:ln w="12700" cap="flat" cmpd="sng" algn="ctr">
            <a:solidFill>
              <a:srgbClr val="000000"/>
            </a:solidFill>
            <a:prstDash val="solid"/>
            <a:round/>
            <a:headEnd type="none" w="med" len="med"/>
            <a:tailEnd type="none" w="med" len="med"/>
          </a:ln>
          <a:effectLs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base">
              <a:spcBef>
                <a:spcPct val="0"/>
              </a:spcBef>
              <a:spcAft>
                <a:spcPct val="0"/>
              </a:spcAft>
            </a:pPr>
            <a:r>
              <a:rPr lang="zh-CN" altLang="en-US" sz="1200" dirty="0">
                <a:solidFill>
                  <a:srgbClr val="1564BA">
                    <a:lumMod val="50000"/>
                  </a:srgbClr>
                </a:solidFill>
                <a:latin typeface="微软雅黑" pitchFamily="34" charset="-122"/>
                <a:ea typeface="微软雅黑" pitchFamily="34" charset="-122"/>
                <a:cs typeface="Heiti SC Light" charset="0"/>
                <a:sym typeface="Gill Sans" charset="0"/>
              </a:rPr>
              <a:t>包括车企、经销商集团、租车公司等各类企业</a:t>
            </a:r>
          </a:p>
        </p:txBody>
      </p:sp>
      <p:sp>
        <p:nvSpPr>
          <p:cNvPr id="51" name="线形标注 2 50"/>
          <p:cNvSpPr/>
          <p:nvPr/>
        </p:nvSpPr>
        <p:spPr bwMode="auto">
          <a:xfrm>
            <a:off x="9398631" y="3863909"/>
            <a:ext cx="1432696" cy="1268869"/>
          </a:xfrm>
          <a:prstGeom prst="borderCallout2">
            <a:avLst>
              <a:gd name="adj1" fmla="val 18750"/>
              <a:gd name="adj2" fmla="val -8333"/>
              <a:gd name="adj3" fmla="val 18750"/>
              <a:gd name="adj4" fmla="val -16667"/>
              <a:gd name="adj5" fmla="val 94248"/>
              <a:gd name="adj6" fmla="val -36370"/>
            </a:avLst>
          </a:prstGeom>
          <a:noFill/>
          <a:ln w="12700" cap="flat" cmpd="sng" algn="ctr">
            <a:solidFill>
              <a:srgbClr val="000000"/>
            </a:solidFill>
            <a:prstDash val="solid"/>
            <a:round/>
            <a:headEnd type="none" w="med" len="med"/>
            <a:tailEnd type="none" w="med" len="med"/>
          </a:ln>
          <a:effectLs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fontAlgn="base">
              <a:spcBef>
                <a:spcPct val="0"/>
              </a:spcBef>
              <a:spcAft>
                <a:spcPct val="0"/>
              </a:spcAft>
            </a:pPr>
            <a:r>
              <a:rPr lang="zh-CN" altLang="en-US" sz="1200" dirty="0">
                <a:solidFill>
                  <a:srgbClr val="1564BA">
                    <a:lumMod val="50000"/>
                  </a:srgbClr>
                </a:solidFill>
                <a:latin typeface="微软雅黑" pitchFamily="34" charset="-122"/>
                <a:ea typeface="微软雅黑" pitchFamily="34" charset="-122"/>
                <a:cs typeface="Heiti SC Light" charset="0"/>
                <a:sym typeface="Gill Sans" charset="0"/>
              </a:rPr>
              <a:t>交易型二手车电商特别是</a:t>
            </a:r>
            <a:r>
              <a:rPr lang="en-US" altLang="zh-CN" sz="1200" dirty="0">
                <a:solidFill>
                  <a:srgbClr val="1564BA">
                    <a:lumMod val="50000"/>
                  </a:srgbClr>
                </a:solidFill>
                <a:latin typeface="微软雅黑" pitchFamily="34" charset="-122"/>
                <a:ea typeface="微软雅黑" pitchFamily="34" charset="-122"/>
                <a:cs typeface="Heiti SC Light" charset="0"/>
                <a:sym typeface="Gill Sans" charset="0"/>
              </a:rPr>
              <a:t>ToB</a:t>
            </a:r>
            <a:r>
              <a:rPr lang="zh-CN" altLang="en-US" sz="1200" dirty="0">
                <a:solidFill>
                  <a:srgbClr val="1564BA">
                    <a:lumMod val="50000"/>
                  </a:srgbClr>
                </a:solidFill>
                <a:latin typeface="微软雅黑" pitchFamily="34" charset="-122"/>
                <a:ea typeface="微软雅黑" pitchFamily="34" charset="-122"/>
                <a:cs typeface="Heiti SC Light" charset="0"/>
                <a:sym typeface="Gill Sans" charset="0"/>
              </a:rPr>
              <a:t>型平台能够真正实现高效快速的二手车跨地域流通</a:t>
            </a:r>
          </a:p>
        </p:txBody>
      </p:sp>
      <p:sp>
        <p:nvSpPr>
          <p:cNvPr id="52" name="线形标注 2 51"/>
          <p:cNvSpPr/>
          <p:nvPr/>
        </p:nvSpPr>
        <p:spPr bwMode="auto">
          <a:xfrm flipH="1">
            <a:off x="2822279" y="3410661"/>
            <a:ext cx="1432696" cy="996968"/>
          </a:xfrm>
          <a:prstGeom prst="borderCallout2">
            <a:avLst>
              <a:gd name="adj1" fmla="val 18750"/>
              <a:gd name="adj2" fmla="val -8333"/>
              <a:gd name="adj3" fmla="val 18750"/>
              <a:gd name="adj4" fmla="val -16667"/>
              <a:gd name="adj5" fmla="val 94248"/>
              <a:gd name="adj6" fmla="val -36370"/>
            </a:avLst>
          </a:prstGeom>
          <a:noFill/>
          <a:ln w="12700" cap="flat" cmpd="sng" algn="ctr">
            <a:solidFill>
              <a:srgbClr val="000000"/>
            </a:solidFill>
            <a:prstDash val="solid"/>
            <a:round/>
            <a:headEnd type="none" w="med" len="med"/>
            <a:tailEnd type="none" w="med" len="med"/>
          </a:ln>
          <a:effectLs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fontAlgn="base">
              <a:spcBef>
                <a:spcPct val="0"/>
              </a:spcBef>
              <a:spcAft>
                <a:spcPct val="0"/>
              </a:spcAft>
            </a:pPr>
            <a:r>
              <a:rPr lang="zh-CN" altLang="en-US" sz="1200" dirty="0">
                <a:solidFill>
                  <a:srgbClr val="1564BA">
                    <a:lumMod val="50000"/>
                  </a:srgbClr>
                </a:solidFill>
                <a:latin typeface="微软雅黑" pitchFamily="34" charset="-122"/>
                <a:ea typeface="微软雅黑" pitchFamily="34" charset="-122"/>
                <a:cs typeface="Heiti SC Light" charset="0"/>
                <a:sym typeface="Gill Sans" charset="0"/>
              </a:rPr>
              <a:t>仅为传统渠道提供信息服务平台，不介入实质的交易流程</a:t>
            </a:r>
          </a:p>
        </p:txBody>
      </p:sp>
    </p:spTree>
    <p:extLst>
      <p:ext uri="{BB962C8B-B14F-4D97-AF65-F5344CB8AC3E}">
        <p14:creationId xmlns:p14="http://schemas.microsoft.com/office/powerpoint/2010/main" val="3255410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 y="1"/>
            <a:ext cx="135466" cy="778932"/>
          </a:xfrm>
          <a:prstGeom prst="rect">
            <a:avLst/>
          </a:prstGeom>
          <a:solidFill>
            <a:srgbClr val="00B0F0"/>
          </a:solidFill>
        </p:spPr>
        <p:txBody>
          <a:bodyPr wrap="square" rtlCol="0">
            <a:spAutoFit/>
          </a:bodyPr>
          <a:lstStyle/>
          <a:p>
            <a:endParaRPr kumimoji="1" lang="zh-CN" altLang="en-US"/>
          </a:p>
        </p:txBody>
      </p:sp>
      <p:grpSp>
        <p:nvGrpSpPr>
          <p:cNvPr id="2" name="组 1"/>
          <p:cNvGrpSpPr/>
          <p:nvPr/>
        </p:nvGrpSpPr>
        <p:grpSpPr>
          <a:xfrm>
            <a:off x="683220" y="1153977"/>
            <a:ext cx="10825560" cy="5510592"/>
            <a:chOff x="199994" y="714362"/>
            <a:chExt cx="8490432" cy="4421736"/>
          </a:xfrm>
        </p:grpSpPr>
        <p:sp>
          <p:nvSpPr>
            <p:cNvPr id="3" name="TextBox 13"/>
            <p:cNvSpPr txBox="1"/>
            <p:nvPr/>
          </p:nvSpPr>
          <p:spPr>
            <a:xfrm>
              <a:off x="428628" y="3786196"/>
              <a:ext cx="5286380" cy="1015663"/>
            </a:xfrm>
            <a:prstGeom prst="rect">
              <a:avLst/>
            </a:prstGeom>
            <a:noFill/>
          </p:spPr>
          <p:txBody>
            <a:bodyPr wrap="square" rtlCol="0">
              <a:spAutoFit/>
            </a:bodyPr>
            <a:lstStyle/>
            <a:p>
              <a:pPr algn="just"/>
              <a:r>
                <a:rPr lang="en-US" altLang="zh-CN" sz="1200" dirty="0" smtClean="0">
                  <a:solidFill>
                    <a:schemeClr val="bg1"/>
                  </a:solidFill>
                  <a:latin typeface="+mj-ea"/>
                  <a:ea typeface="+mj-ea"/>
                </a:rPr>
                <a:t>2014</a:t>
              </a:r>
              <a:r>
                <a:rPr lang="zh-CN" altLang="en-US" sz="1200" dirty="0" smtClean="0">
                  <a:solidFill>
                    <a:schemeClr val="bg1"/>
                  </a:solidFill>
                  <a:latin typeface="+mj-ea"/>
                  <a:ea typeface="+mj-ea"/>
                </a:rPr>
                <a:t>年</a:t>
              </a:r>
              <a:r>
                <a:rPr lang="en-US" altLang="zh-CN" sz="1200" dirty="0" smtClean="0">
                  <a:solidFill>
                    <a:schemeClr val="bg1"/>
                  </a:solidFill>
                  <a:latin typeface="+mj-ea"/>
                  <a:ea typeface="+mj-ea"/>
                </a:rPr>
                <a:t>4</a:t>
              </a:r>
              <a:r>
                <a:rPr lang="zh-CN" altLang="en-US" sz="1200" dirty="0" smtClean="0">
                  <a:solidFill>
                    <a:schemeClr val="bg1"/>
                  </a:solidFill>
                  <a:latin typeface="+mj-ea"/>
                  <a:ea typeface="+mj-ea"/>
                </a:rPr>
                <a:t>月</a:t>
              </a:r>
              <a:r>
                <a:rPr lang="en-US" altLang="zh-CN" sz="1200" dirty="0" smtClean="0">
                  <a:solidFill>
                    <a:schemeClr val="bg1"/>
                  </a:solidFill>
                  <a:latin typeface="+mj-ea"/>
                  <a:ea typeface="+mj-ea"/>
                </a:rPr>
                <a:t>4</a:t>
              </a:r>
              <a:r>
                <a:rPr lang="zh-CN" altLang="en-US" sz="1200" dirty="0" smtClean="0">
                  <a:solidFill>
                    <a:schemeClr val="bg1"/>
                  </a:solidFill>
                  <a:latin typeface="+mj-ea"/>
                  <a:ea typeface="+mj-ea"/>
                </a:rPr>
                <a:t>日，车易拍联合北汽鹏龙机动车拍卖，聚合二手车线上线下资源，共启二手车市场</a:t>
              </a:r>
              <a:r>
                <a:rPr lang="en-US" altLang="zh-CN" sz="1200" dirty="0" smtClean="0">
                  <a:solidFill>
                    <a:schemeClr val="bg1"/>
                  </a:solidFill>
                  <a:latin typeface="+mj-ea"/>
                  <a:ea typeface="+mj-ea"/>
                </a:rPr>
                <a:t>O2O</a:t>
              </a:r>
              <a:r>
                <a:rPr lang="zh-CN" altLang="en-US" sz="1200" dirty="0" smtClean="0">
                  <a:solidFill>
                    <a:schemeClr val="bg1"/>
                  </a:solidFill>
                  <a:latin typeface="+mj-ea"/>
                  <a:ea typeface="+mj-ea"/>
                </a:rPr>
                <a:t>战略联盟。此次与北汽鹏龙机动车拍卖的强势联合，双方不仅在二手车源和车商资源方面实现共享，同时车易拍的</a:t>
              </a:r>
              <a:r>
                <a:rPr lang="en-US" altLang="zh-CN" sz="1200" dirty="0" smtClean="0">
                  <a:solidFill>
                    <a:schemeClr val="bg1"/>
                  </a:solidFill>
                  <a:latin typeface="+mj-ea"/>
                  <a:ea typeface="+mj-ea"/>
                </a:rPr>
                <a:t>268V</a:t>
              </a:r>
              <a:r>
                <a:rPr lang="zh-CN" altLang="en-US" sz="1200" dirty="0" smtClean="0">
                  <a:solidFill>
                    <a:schemeClr val="bg1"/>
                  </a:solidFill>
                  <a:latin typeface="+mj-ea"/>
                  <a:ea typeface="+mj-ea"/>
                </a:rPr>
                <a:t>车况标准化检测技术也可以有效帮助车商在线下拍卖过程中更加细致地了解拍卖二手车的车况。</a:t>
              </a:r>
            </a:p>
          </p:txBody>
        </p:sp>
        <p:sp>
          <p:nvSpPr>
            <p:cNvPr id="5" name="矩形 4"/>
            <p:cNvSpPr/>
            <p:nvPr/>
          </p:nvSpPr>
          <p:spPr>
            <a:xfrm>
              <a:off x="6610364" y="1020488"/>
              <a:ext cx="1735200" cy="3719540"/>
            </a:xfrm>
            <a:prstGeom prst="rect">
              <a:avLst/>
            </a:prstGeom>
            <a:gradFill>
              <a:gsLst>
                <a:gs pos="0">
                  <a:schemeClr val="bg1">
                    <a:lumMod val="75000"/>
                    <a:alpha val="15000"/>
                  </a:schemeClr>
                </a:gs>
                <a:gs pos="100000">
                  <a:schemeClr val="bg1">
                    <a:lumMod val="75000"/>
                    <a:alpha val="0"/>
                  </a:schemeClr>
                </a:gs>
              </a:gsLst>
              <a:lin ang="5400000" scaled="0"/>
            </a:gra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6" name="矩形 5"/>
            <p:cNvSpPr/>
            <p:nvPr/>
          </p:nvSpPr>
          <p:spPr>
            <a:xfrm>
              <a:off x="6610364" y="853799"/>
              <a:ext cx="1735200" cy="324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itchFamily="34" charset="-122"/>
                  <a:ea typeface="微软雅黑" pitchFamily="34" charset="-122"/>
                </a:rPr>
                <a:t>应用成熟期</a:t>
              </a:r>
              <a:endParaRPr lang="en-US" altLang="zh-CN" sz="1200" dirty="0" smtClean="0">
                <a:solidFill>
                  <a:schemeClr val="tx1"/>
                </a:solidFill>
                <a:latin typeface="微软雅黑" pitchFamily="34" charset="-122"/>
                <a:ea typeface="微软雅黑" pitchFamily="34" charset="-122"/>
              </a:endParaRPr>
            </a:p>
          </p:txBody>
        </p:sp>
        <p:sp>
          <p:nvSpPr>
            <p:cNvPr id="7" name="矩形 6"/>
            <p:cNvSpPr/>
            <p:nvPr/>
          </p:nvSpPr>
          <p:spPr>
            <a:xfrm>
              <a:off x="3152765" y="1020488"/>
              <a:ext cx="1173600" cy="3719540"/>
            </a:xfrm>
            <a:prstGeom prst="rect">
              <a:avLst/>
            </a:prstGeom>
            <a:gradFill>
              <a:gsLst>
                <a:gs pos="0">
                  <a:srgbClr val="FDB15D">
                    <a:alpha val="15000"/>
                  </a:srgbClr>
                </a:gs>
                <a:gs pos="100000">
                  <a:srgbClr val="FDB15D">
                    <a:alpha val="0"/>
                  </a:srgbClr>
                </a:gs>
              </a:gsLst>
              <a:lin ang="5400000" scaled="0"/>
            </a:gra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8" name="矩形 7"/>
            <p:cNvSpPr/>
            <p:nvPr/>
          </p:nvSpPr>
          <p:spPr>
            <a:xfrm>
              <a:off x="3152765" y="853799"/>
              <a:ext cx="1173600" cy="324000"/>
            </a:xfrm>
            <a:prstGeom prst="rect">
              <a:avLst/>
            </a:prstGeom>
            <a:solidFill>
              <a:srgbClr val="FDB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itchFamily="34" charset="-122"/>
                  <a:ea typeface="微软雅黑" pitchFamily="34" charset="-122"/>
                </a:rPr>
                <a:t>市场启动期</a:t>
              </a:r>
              <a:endParaRPr lang="en-US" altLang="zh-CN" sz="1200" dirty="0" smtClean="0">
                <a:solidFill>
                  <a:schemeClr val="tx1"/>
                </a:solidFill>
                <a:latin typeface="微软雅黑" pitchFamily="34" charset="-122"/>
                <a:ea typeface="微软雅黑" pitchFamily="34" charset="-122"/>
              </a:endParaRPr>
            </a:p>
            <a:p>
              <a:pPr algn="ctr"/>
              <a:r>
                <a:rPr lang="en-US" altLang="zh-CN" sz="1200" dirty="0" smtClean="0">
                  <a:solidFill>
                    <a:schemeClr val="tx1"/>
                  </a:solidFill>
                  <a:latin typeface="微软雅黑" pitchFamily="34" charset="-122"/>
                  <a:ea typeface="微软雅黑" pitchFamily="34" charset="-122"/>
                </a:rPr>
                <a:t>(2017~2019)</a:t>
              </a:r>
              <a:endParaRPr lang="zh-CN" altLang="en-US" sz="1200" dirty="0">
                <a:solidFill>
                  <a:schemeClr val="tx1"/>
                </a:solidFill>
              </a:endParaRPr>
            </a:p>
          </p:txBody>
        </p:sp>
        <p:sp>
          <p:nvSpPr>
            <p:cNvPr id="9" name="矩形 8"/>
            <p:cNvSpPr/>
            <p:nvPr/>
          </p:nvSpPr>
          <p:spPr>
            <a:xfrm>
              <a:off x="4357686" y="1020488"/>
              <a:ext cx="2224800" cy="3719540"/>
            </a:xfrm>
            <a:prstGeom prst="rect">
              <a:avLst/>
            </a:prstGeom>
            <a:gradFill>
              <a:gsLst>
                <a:gs pos="0">
                  <a:srgbClr val="93CDDD">
                    <a:alpha val="15000"/>
                  </a:srgbClr>
                </a:gs>
                <a:gs pos="100000">
                  <a:srgbClr val="93CDDD">
                    <a:alpha val="0"/>
                  </a:srgbClr>
                </a:gs>
              </a:gsLst>
              <a:lin ang="5400000" scaled="0"/>
            </a:gra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0" name="矩形 9"/>
            <p:cNvSpPr/>
            <p:nvPr/>
          </p:nvSpPr>
          <p:spPr>
            <a:xfrm>
              <a:off x="4357686" y="853799"/>
              <a:ext cx="2224800" cy="324000"/>
            </a:xfrm>
            <a:prstGeom prst="rect">
              <a:avLst/>
            </a:prstGeom>
            <a:solidFill>
              <a:srgbClr val="93C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itchFamily="34" charset="-122"/>
                  <a:ea typeface="微软雅黑" pitchFamily="34" charset="-122"/>
                </a:rPr>
                <a:t>高速发展期</a:t>
              </a:r>
              <a:endParaRPr lang="en-US" altLang="zh-CN" sz="1200" dirty="0" smtClean="0">
                <a:solidFill>
                  <a:schemeClr val="tx1"/>
                </a:solidFill>
                <a:latin typeface="微软雅黑" pitchFamily="34" charset="-122"/>
                <a:ea typeface="微软雅黑" pitchFamily="34" charset="-122"/>
              </a:endParaRPr>
            </a:p>
            <a:p>
              <a:r>
                <a:rPr lang="en-US" altLang="zh-CN" sz="1200" dirty="0">
                  <a:solidFill>
                    <a:schemeClr val="tx1"/>
                  </a:solidFill>
                  <a:latin typeface="微软雅黑" pitchFamily="34" charset="-122"/>
                  <a:ea typeface="微软雅黑" pitchFamily="34" charset="-122"/>
                </a:rPr>
                <a:t>(2020~)</a:t>
              </a:r>
              <a:endParaRPr lang="zh-CN" altLang="en-US" sz="1200" dirty="0" smtClean="0">
                <a:solidFill>
                  <a:schemeClr val="tx1"/>
                </a:solidFill>
              </a:endParaRPr>
            </a:p>
          </p:txBody>
        </p:sp>
        <p:sp>
          <p:nvSpPr>
            <p:cNvPr id="11" name="矩形 10"/>
            <p:cNvSpPr/>
            <p:nvPr/>
          </p:nvSpPr>
          <p:spPr>
            <a:xfrm>
              <a:off x="571472" y="1015725"/>
              <a:ext cx="2556000" cy="3719540"/>
            </a:xfrm>
            <a:prstGeom prst="rect">
              <a:avLst/>
            </a:prstGeom>
            <a:gradFill>
              <a:gsLst>
                <a:gs pos="0">
                  <a:srgbClr val="FCDF8C">
                    <a:alpha val="15000"/>
                  </a:srgbClr>
                </a:gs>
                <a:gs pos="100000">
                  <a:srgbClr val="FCDF8C">
                    <a:alpha val="0"/>
                  </a:srgbClr>
                </a:gs>
              </a:gsLst>
              <a:lin ang="5400000" scaled="0"/>
            </a:gra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12" name="AutoShape 4"/>
            <p:cNvSpPr>
              <a:spLocks/>
            </p:cNvSpPr>
            <p:nvPr/>
          </p:nvSpPr>
          <p:spPr bwMode="auto">
            <a:xfrm>
              <a:off x="500034" y="1228463"/>
              <a:ext cx="7864810" cy="3533773"/>
            </a:xfrm>
            <a:custGeom>
              <a:avLst/>
              <a:gdLst>
                <a:gd name="T0" fmla="*/ 0 w 21600"/>
                <a:gd name="T1" fmla="*/ 2147483647 h 20814"/>
                <a:gd name="T2" fmla="*/ 2147483647 w 21600"/>
                <a:gd name="T3" fmla="*/ 2147483647 h 20814"/>
                <a:gd name="T4" fmla="*/ 2147483647 w 21600"/>
                <a:gd name="T5" fmla="*/ 2147483647 h 20814"/>
                <a:gd name="T6" fmla="*/ 2147483647 w 21600"/>
                <a:gd name="T7" fmla="*/ 2147483647 h 20814"/>
                <a:gd name="T8" fmla="*/ 2147483647 w 21600"/>
                <a:gd name="T9" fmla="*/ 2147483647 h 20814"/>
                <a:gd name="T10" fmla="*/ 2147483647 w 21600"/>
                <a:gd name="T11" fmla="*/ 2147483647 h 20814"/>
                <a:gd name="T12" fmla="*/ 2147483647 w 21600"/>
                <a:gd name="T13" fmla="*/ 2147483647 h 20814"/>
                <a:gd name="T14" fmla="*/ 0 60000 65536"/>
                <a:gd name="T15" fmla="*/ 0 60000 65536"/>
                <a:gd name="T16" fmla="*/ 0 60000 65536"/>
                <a:gd name="T17" fmla="*/ 0 60000 65536"/>
                <a:gd name="T18" fmla="*/ 0 60000 65536"/>
                <a:gd name="T19" fmla="*/ 0 60000 65536"/>
                <a:gd name="T20" fmla="*/ 0 60000 65536"/>
                <a:gd name="T21" fmla="*/ 0 w 21600"/>
                <a:gd name="T22" fmla="*/ 0 h 20814"/>
                <a:gd name="T23" fmla="*/ 21600 w 21600"/>
                <a:gd name="T24" fmla="*/ 20814 h 208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0814">
                  <a:moveTo>
                    <a:pt x="0" y="20814"/>
                  </a:moveTo>
                  <a:cubicBezTo>
                    <a:pt x="1120" y="19830"/>
                    <a:pt x="2239" y="18846"/>
                    <a:pt x="3039" y="17307"/>
                  </a:cubicBezTo>
                  <a:cubicBezTo>
                    <a:pt x="3838" y="15769"/>
                    <a:pt x="4113" y="11260"/>
                    <a:pt x="4796" y="11582"/>
                  </a:cubicBezTo>
                  <a:cubicBezTo>
                    <a:pt x="5479" y="11904"/>
                    <a:pt x="6199" y="18214"/>
                    <a:pt x="7139" y="19240"/>
                  </a:cubicBezTo>
                  <a:cubicBezTo>
                    <a:pt x="8079" y="20265"/>
                    <a:pt x="8841" y="20599"/>
                    <a:pt x="10434" y="17737"/>
                  </a:cubicBezTo>
                  <a:cubicBezTo>
                    <a:pt x="12026" y="14874"/>
                    <a:pt x="14833" y="4915"/>
                    <a:pt x="16694" y="2065"/>
                  </a:cubicBezTo>
                  <a:cubicBezTo>
                    <a:pt x="18555" y="-786"/>
                    <a:pt x="20078" y="-76"/>
                    <a:pt x="21600" y="633"/>
                  </a:cubicBezTo>
                </a:path>
              </a:pathLst>
            </a:custGeom>
            <a:noFill/>
            <a:ln w="25400">
              <a:solidFill>
                <a:srgbClr val="3078BA"/>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fontAlgn="auto">
                <a:spcBef>
                  <a:spcPts val="0"/>
                </a:spcBef>
                <a:spcAft>
                  <a:spcPts val="0"/>
                </a:spcAft>
                <a:defRPr/>
              </a:pPr>
              <a:endParaRPr lang="zh-CN" altLang="en-US" kern="0">
                <a:solidFill>
                  <a:sysClr val="windowText" lastClr="000000"/>
                </a:solidFill>
                <a:latin typeface="Arial" charset="0"/>
              </a:endParaRPr>
            </a:p>
          </p:txBody>
        </p:sp>
        <p:sp>
          <p:nvSpPr>
            <p:cNvPr id="13" name="Rectangle 32"/>
            <p:cNvSpPr>
              <a:spLocks/>
            </p:cNvSpPr>
            <p:nvPr/>
          </p:nvSpPr>
          <p:spPr bwMode="auto">
            <a:xfrm>
              <a:off x="199994" y="872849"/>
              <a:ext cx="285720" cy="1205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3500" tIns="63500" rIns="130046" bIns="63500">
              <a:spAutoFit/>
            </a:bodyPr>
            <a:lstStyle/>
            <a:p>
              <a:pPr fontAlgn="auto">
                <a:spcBef>
                  <a:spcPts val="0"/>
                </a:spcBef>
                <a:spcAft>
                  <a:spcPts val="0"/>
                </a:spcAft>
                <a:defRPr/>
              </a:pPr>
              <a:r>
                <a:rPr lang="zh-CN" altLang="en-US" sz="1400" kern="0" dirty="0">
                  <a:solidFill>
                    <a:sysClr val="windowText" lastClr="000000"/>
                  </a:solidFill>
                  <a:latin typeface="微软雅黑" pitchFamily="34" charset="-122"/>
                  <a:ea typeface="微软雅黑" pitchFamily="34" charset="-122"/>
                  <a:cs typeface="Heiti SC Light"/>
                  <a:sym typeface="Arial" pitchFamily="34" charset="0"/>
                </a:rPr>
                <a:t>市场认可度</a:t>
              </a:r>
            </a:p>
          </p:txBody>
        </p:sp>
        <p:sp>
          <p:nvSpPr>
            <p:cNvPr id="14" name="Rectangle 33"/>
            <p:cNvSpPr>
              <a:spLocks/>
            </p:cNvSpPr>
            <p:nvPr/>
          </p:nvSpPr>
          <p:spPr bwMode="auto">
            <a:xfrm>
              <a:off x="8129612" y="4792414"/>
              <a:ext cx="554509" cy="343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63500" rIns="130046" bIns="63500">
              <a:spAutoFit/>
            </a:bodyPr>
            <a:lstStyle/>
            <a:p>
              <a:pPr fontAlgn="auto">
                <a:spcBef>
                  <a:spcPts val="0"/>
                </a:spcBef>
                <a:spcAft>
                  <a:spcPts val="0"/>
                </a:spcAft>
                <a:defRPr/>
              </a:pPr>
              <a:r>
                <a:rPr lang="ja-JP" altLang="en-US" sz="1400" kern="0" dirty="0">
                  <a:solidFill>
                    <a:sysClr val="windowText" lastClr="000000"/>
                  </a:solidFill>
                  <a:latin typeface="微软雅黑" pitchFamily="34" charset="-122"/>
                  <a:ea typeface="微软雅黑" pitchFamily="34" charset="-122"/>
                  <a:cs typeface="Arial" pitchFamily="34" charset="0"/>
                  <a:sym typeface="华文宋体" pitchFamily="2" charset="-122"/>
                </a:rPr>
                <a:t>时间</a:t>
              </a:r>
              <a:endParaRPr lang="zh-CN" altLang="en-US" sz="1400" kern="0" dirty="0">
                <a:solidFill>
                  <a:sysClr val="windowText" lastClr="000000"/>
                </a:solidFill>
                <a:latin typeface="微软雅黑" pitchFamily="34" charset="-122"/>
                <a:ea typeface="微软雅黑" pitchFamily="34" charset="-122"/>
                <a:cs typeface="Arial" pitchFamily="34" charset="0"/>
                <a:sym typeface="华文宋体" pitchFamily="2" charset="-122"/>
              </a:endParaRPr>
            </a:p>
          </p:txBody>
        </p:sp>
        <p:sp>
          <p:nvSpPr>
            <p:cNvPr id="15" name="Line 3"/>
            <p:cNvSpPr>
              <a:spLocks noChangeShapeType="1"/>
            </p:cNvSpPr>
            <p:nvPr/>
          </p:nvSpPr>
          <p:spPr bwMode="auto">
            <a:xfrm>
              <a:off x="6592630" y="849511"/>
              <a:ext cx="1734" cy="3888000"/>
            </a:xfrm>
            <a:prstGeom prst="line">
              <a:avLst/>
            </a:prstGeom>
            <a:noFill/>
            <a:ln w="9525">
              <a:solidFill>
                <a:schemeClr val="bg1">
                  <a:lumMod val="75000"/>
                </a:schemeClr>
              </a:solidFill>
              <a:prstDash val="dash"/>
              <a:round/>
              <a:headEnd/>
              <a:tailEnd/>
            </a:ln>
            <a:extLst>
              <a:ext uri="{909E8E84-426E-40DD-AFC4-6F175D3DCCD1}">
                <a14:hiddenFill xmlns:a14="http://schemas.microsoft.com/office/drawing/2010/main">
                  <a:noFill/>
                </a14:hiddenFill>
              </a:ext>
            </a:extLst>
          </p:spPr>
          <p:txBody>
            <a:bodyPr lIns="0" tIns="0" rIns="0" bIns="0"/>
            <a:lstStyle/>
            <a:p>
              <a:pPr fontAlgn="auto">
                <a:spcBef>
                  <a:spcPts val="0"/>
                </a:spcBef>
                <a:spcAft>
                  <a:spcPts val="0"/>
                </a:spcAft>
                <a:defRPr/>
              </a:pPr>
              <a:endParaRPr lang="zh-CN" altLang="en-US" kern="0">
                <a:solidFill>
                  <a:sysClr val="windowText" lastClr="000000"/>
                </a:solidFill>
                <a:latin typeface="Arial" charset="0"/>
              </a:endParaRPr>
            </a:p>
          </p:txBody>
        </p:sp>
        <p:sp>
          <p:nvSpPr>
            <p:cNvPr id="16" name="Line 7"/>
            <p:cNvSpPr>
              <a:spLocks noChangeShapeType="1"/>
            </p:cNvSpPr>
            <p:nvPr/>
          </p:nvSpPr>
          <p:spPr bwMode="auto">
            <a:xfrm rot="10800000" flipH="1">
              <a:off x="539233" y="714362"/>
              <a:ext cx="3468" cy="4032000"/>
            </a:xfrm>
            <a:prstGeom prst="line">
              <a:avLst/>
            </a:prstGeom>
            <a:noFill/>
            <a:ln w="25400">
              <a:solidFill>
                <a:schemeClr val="bg1">
                  <a:lumMod val="65000"/>
                </a:schemeClr>
              </a:solidFill>
              <a:round/>
              <a:headEnd/>
              <a:tailEnd type="triangle" w="med" len="med"/>
            </a:ln>
            <a:extLst>
              <a:ext uri="{909E8E84-426E-40DD-AFC4-6F175D3DCCD1}">
                <a14:hiddenFill xmlns:a14="http://schemas.microsoft.com/office/drawing/2010/main">
                  <a:noFill/>
                </a14:hiddenFill>
              </a:ext>
            </a:extLst>
          </p:spPr>
          <p:txBody>
            <a:bodyPr lIns="0" tIns="0" rIns="0" bIns="0"/>
            <a:lstStyle/>
            <a:p>
              <a:pPr fontAlgn="auto">
                <a:spcBef>
                  <a:spcPts val="0"/>
                </a:spcBef>
                <a:spcAft>
                  <a:spcPts val="0"/>
                </a:spcAft>
                <a:defRPr/>
              </a:pPr>
              <a:endParaRPr lang="zh-CN" altLang="en-US" kern="0">
                <a:solidFill>
                  <a:sysClr val="windowText" lastClr="000000"/>
                </a:solidFill>
                <a:latin typeface="Arial" charset="0"/>
              </a:endParaRPr>
            </a:p>
          </p:txBody>
        </p:sp>
        <p:sp>
          <p:nvSpPr>
            <p:cNvPr id="17" name="Line 13"/>
            <p:cNvSpPr>
              <a:spLocks noChangeShapeType="1"/>
            </p:cNvSpPr>
            <p:nvPr/>
          </p:nvSpPr>
          <p:spPr bwMode="auto">
            <a:xfrm>
              <a:off x="518426" y="4746362"/>
              <a:ext cx="8172000" cy="1587"/>
            </a:xfrm>
            <a:prstGeom prst="line">
              <a:avLst/>
            </a:prstGeom>
            <a:noFill/>
            <a:ln w="25400">
              <a:solidFill>
                <a:schemeClr val="bg1">
                  <a:lumMod val="65000"/>
                </a:schemeClr>
              </a:solidFill>
              <a:round/>
              <a:headEnd/>
              <a:tailEnd type="triangle" w="med" len="med"/>
            </a:ln>
            <a:extLst>
              <a:ext uri="{909E8E84-426E-40DD-AFC4-6F175D3DCCD1}">
                <a14:hiddenFill xmlns:a14="http://schemas.microsoft.com/office/drawing/2010/main">
                  <a:noFill/>
                </a14:hiddenFill>
              </a:ext>
            </a:extLst>
          </p:spPr>
          <p:txBody>
            <a:bodyPr lIns="0" tIns="0" rIns="0" bIns="0"/>
            <a:lstStyle/>
            <a:p>
              <a:pPr>
                <a:defRPr/>
              </a:pPr>
              <a:endParaRPr lang="zh-CN" altLang="en-US" kern="0">
                <a:solidFill>
                  <a:sysClr val="windowText" lastClr="000000"/>
                </a:solidFill>
                <a:latin typeface="Arial" charset="0"/>
              </a:endParaRPr>
            </a:p>
          </p:txBody>
        </p:sp>
        <p:sp>
          <p:nvSpPr>
            <p:cNvPr id="18" name="Line 14"/>
            <p:cNvSpPr>
              <a:spLocks noChangeShapeType="1"/>
            </p:cNvSpPr>
            <p:nvPr/>
          </p:nvSpPr>
          <p:spPr bwMode="auto">
            <a:xfrm>
              <a:off x="3131565" y="849511"/>
              <a:ext cx="0" cy="3888000"/>
            </a:xfrm>
            <a:prstGeom prst="line">
              <a:avLst/>
            </a:prstGeom>
            <a:noFill/>
            <a:ln w="9525">
              <a:solidFill>
                <a:schemeClr val="bg1">
                  <a:lumMod val="75000"/>
                </a:schemeClr>
              </a:solidFill>
              <a:prstDash val="dash"/>
              <a:round/>
              <a:headEnd/>
              <a:tailEnd/>
            </a:ln>
            <a:extLst>
              <a:ext uri="{909E8E84-426E-40DD-AFC4-6F175D3DCCD1}">
                <a14:hiddenFill xmlns:a14="http://schemas.microsoft.com/office/drawing/2010/main">
                  <a:noFill/>
                </a14:hiddenFill>
              </a:ext>
            </a:extLst>
          </p:spPr>
          <p:txBody>
            <a:bodyPr lIns="0" tIns="0" rIns="0" bIns="0"/>
            <a:lstStyle/>
            <a:p>
              <a:pPr fontAlgn="auto">
                <a:spcBef>
                  <a:spcPts val="0"/>
                </a:spcBef>
                <a:spcAft>
                  <a:spcPts val="0"/>
                </a:spcAft>
                <a:defRPr/>
              </a:pPr>
              <a:endParaRPr lang="zh-CN" altLang="en-US" kern="0">
                <a:solidFill>
                  <a:sysClr val="windowText" lastClr="000000"/>
                </a:solidFill>
                <a:latin typeface="Arial" charset="0"/>
              </a:endParaRPr>
            </a:p>
          </p:txBody>
        </p:sp>
        <p:sp>
          <p:nvSpPr>
            <p:cNvPr id="19" name="Line 15"/>
            <p:cNvSpPr>
              <a:spLocks noChangeShapeType="1"/>
            </p:cNvSpPr>
            <p:nvPr/>
          </p:nvSpPr>
          <p:spPr bwMode="auto">
            <a:xfrm>
              <a:off x="4331493" y="849511"/>
              <a:ext cx="0" cy="3888000"/>
            </a:xfrm>
            <a:prstGeom prst="line">
              <a:avLst/>
            </a:prstGeom>
            <a:noFill/>
            <a:ln w="9525">
              <a:solidFill>
                <a:schemeClr val="bg1">
                  <a:lumMod val="75000"/>
                </a:schemeClr>
              </a:solidFill>
              <a:prstDash val="dash"/>
              <a:round/>
              <a:headEnd/>
              <a:tailEnd/>
            </a:ln>
            <a:extLst>
              <a:ext uri="{909E8E84-426E-40DD-AFC4-6F175D3DCCD1}">
                <a14:hiddenFill xmlns:a14="http://schemas.microsoft.com/office/drawing/2010/main">
                  <a:noFill/>
                </a14:hiddenFill>
              </a:ext>
            </a:extLst>
          </p:spPr>
          <p:txBody>
            <a:bodyPr lIns="0" tIns="0" rIns="0" bIns="0"/>
            <a:lstStyle/>
            <a:p>
              <a:pPr>
                <a:defRPr/>
              </a:pPr>
              <a:endParaRPr lang="zh-CN" altLang="en-US" kern="0">
                <a:solidFill>
                  <a:sysClr val="windowText" lastClr="000000"/>
                </a:solidFill>
                <a:latin typeface="Arial" charset="0"/>
              </a:endParaRPr>
            </a:p>
          </p:txBody>
        </p:sp>
        <p:sp>
          <p:nvSpPr>
            <p:cNvPr id="20" name="Line 16"/>
            <p:cNvSpPr>
              <a:spLocks noChangeShapeType="1"/>
            </p:cNvSpPr>
            <p:nvPr/>
          </p:nvSpPr>
          <p:spPr bwMode="auto">
            <a:xfrm>
              <a:off x="8356108" y="849511"/>
              <a:ext cx="1735" cy="3888000"/>
            </a:xfrm>
            <a:prstGeom prst="line">
              <a:avLst/>
            </a:prstGeom>
            <a:noFill/>
            <a:ln w="9525">
              <a:solidFill>
                <a:schemeClr val="bg1">
                  <a:lumMod val="75000"/>
                </a:schemeClr>
              </a:solidFill>
              <a:prstDash val="dash"/>
              <a:round/>
              <a:headEnd/>
              <a:tailEnd/>
            </a:ln>
            <a:extLst>
              <a:ext uri="{909E8E84-426E-40DD-AFC4-6F175D3DCCD1}">
                <a14:hiddenFill xmlns:a14="http://schemas.microsoft.com/office/drawing/2010/main">
                  <a:noFill/>
                </a14:hiddenFill>
              </a:ext>
            </a:extLst>
          </p:spPr>
          <p:txBody>
            <a:bodyPr lIns="0" tIns="0" rIns="0" bIns="0"/>
            <a:lstStyle/>
            <a:p>
              <a:pPr>
                <a:defRPr/>
              </a:pPr>
              <a:endParaRPr lang="zh-CN" altLang="en-US" kern="0">
                <a:solidFill>
                  <a:sysClr val="windowText" lastClr="000000"/>
                </a:solidFill>
                <a:latin typeface="Arial" charset="0"/>
              </a:endParaRPr>
            </a:p>
          </p:txBody>
        </p:sp>
        <p:sp>
          <p:nvSpPr>
            <p:cNvPr id="21" name="Oval 17"/>
            <p:cNvSpPr>
              <a:spLocks/>
            </p:cNvSpPr>
            <p:nvPr/>
          </p:nvSpPr>
          <p:spPr bwMode="auto">
            <a:xfrm>
              <a:off x="466404" y="4644762"/>
              <a:ext cx="205200" cy="205200"/>
            </a:xfrm>
            <a:prstGeom prst="ellipse">
              <a:avLst/>
            </a:prstGeom>
            <a:solidFill>
              <a:srgbClr val="F68412"/>
            </a:solidFill>
            <a:ln w="15875">
              <a:noFill/>
              <a:round/>
              <a:headEnd/>
              <a:tailEnd/>
            </a:ln>
          </p:spPr>
          <p:txBody>
            <a:bodyPr lIns="0" tIns="0" rIns="0" bIns="0"/>
            <a:lstStyle/>
            <a:p>
              <a:pPr fontAlgn="auto">
                <a:spcBef>
                  <a:spcPts val="0"/>
                </a:spcBef>
                <a:spcAft>
                  <a:spcPts val="0"/>
                </a:spcAft>
                <a:defRPr/>
              </a:pPr>
              <a:endParaRPr lang="zh-CN" altLang="zh-CN" sz="1400" kern="0">
                <a:solidFill>
                  <a:sysClr val="windowText" lastClr="000000"/>
                </a:solidFill>
                <a:latin typeface="Arial" charset="0"/>
                <a:ea typeface="Heiti SC Light"/>
                <a:cs typeface="Heiti SC Light"/>
              </a:endParaRPr>
            </a:p>
          </p:txBody>
        </p:sp>
        <p:sp>
          <p:nvSpPr>
            <p:cNvPr id="22" name="Oval 18"/>
            <p:cNvSpPr>
              <a:spLocks/>
            </p:cNvSpPr>
            <p:nvPr/>
          </p:nvSpPr>
          <p:spPr bwMode="auto">
            <a:xfrm>
              <a:off x="1479407" y="4018225"/>
              <a:ext cx="205200" cy="205200"/>
            </a:xfrm>
            <a:prstGeom prst="ellipse">
              <a:avLst/>
            </a:prstGeom>
            <a:solidFill>
              <a:srgbClr val="F68412"/>
            </a:solidFill>
            <a:ln w="15875">
              <a:noFill/>
              <a:round/>
              <a:headEnd/>
              <a:tailEnd/>
            </a:ln>
          </p:spPr>
          <p:txBody>
            <a:bodyPr lIns="0" tIns="0" rIns="0" bIns="0"/>
            <a:lstStyle/>
            <a:p>
              <a:pPr algn="ctr">
                <a:defRPr/>
              </a:pPr>
              <a:endParaRPr lang="zh-CN" altLang="zh-CN" sz="1400" kern="0" dirty="0">
                <a:solidFill>
                  <a:sysClr val="windowText" lastClr="000000"/>
                </a:solidFill>
                <a:latin typeface="Arial" charset="0"/>
                <a:ea typeface="Heiti SC Light"/>
                <a:cs typeface="Heiti SC Light"/>
              </a:endParaRPr>
            </a:p>
          </p:txBody>
        </p:sp>
        <p:sp>
          <p:nvSpPr>
            <p:cNvPr id="23" name="Oval 19"/>
            <p:cNvSpPr>
              <a:spLocks/>
            </p:cNvSpPr>
            <p:nvPr/>
          </p:nvSpPr>
          <p:spPr bwMode="auto">
            <a:xfrm>
              <a:off x="2180189" y="3091250"/>
              <a:ext cx="205200" cy="205200"/>
            </a:xfrm>
            <a:prstGeom prst="ellipse">
              <a:avLst/>
            </a:prstGeom>
            <a:solidFill>
              <a:srgbClr val="F68412"/>
            </a:solidFill>
            <a:ln w="15875">
              <a:noFill/>
              <a:round/>
              <a:headEnd/>
              <a:tailEnd/>
            </a:ln>
          </p:spPr>
          <p:txBody>
            <a:bodyPr lIns="0" tIns="0" rIns="0" bIns="0"/>
            <a:lstStyle/>
            <a:p>
              <a:pPr fontAlgn="auto">
                <a:spcBef>
                  <a:spcPts val="0"/>
                </a:spcBef>
                <a:spcAft>
                  <a:spcPts val="0"/>
                </a:spcAft>
                <a:defRPr/>
              </a:pPr>
              <a:endParaRPr lang="zh-CN" altLang="zh-CN" sz="1400" kern="0">
                <a:solidFill>
                  <a:sysClr val="windowText" lastClr="000000"/>
                </a:solidFill>
                <a:latin typeface="Arial" charset="0"/>
                <a:ea typeface="Heiti SC Light"/>
                <a:cs typeface="Heiti SC Light"/>
              </a:endParaRPr>
            </a:p>
          </p:txBody>
        </p:sp>
        <p:sp>
          <p:nvSpPr>
            <p:cNvPr id="24" name="Oval 20"/>
            <p:cNvSpPr>
              <a:spLocks/>
            </p:cNvSpPr>
            <p:nvPr/>
          </p:nvSpPr>
          <p:spPr bwMode="auto">
            <a:xfrm>
              <a:off x="2999801" y="4362628"/>
              <a:ext cx="205200" cy="205200"/>
            </a:xfrm>
            <a:prstGeom prst="ellipse">
              <a:avLst/>
            </a:prstGeom>
            <a:solidFill>
              <a:srgbClr val="F68412"/>
            </a:solidFill>
            <a:ln w="15875">
              <a:noFill/>
              <a:round/>
              <a:headEnd/>
              <a:tailEnd/>
            </a:ln>
          </p:spPr>
          <p:txBody>
            <a:bodyPr lIns="0" tIns="0" rIns="0" bIns="0"/>
            <a:lstStyle/>
            <a:p>
              <a:pPr>
                <a:defRPr/>
              </a:pPr>
              <a:endParaRPr lang="zh-CN" altLang="zh-CN" sz="1400" kern="0">
                <a:solidFill>
                  <a:sysClr val="windowText" lastClr="000000"/>
                </a:solidFill>
                <a:latin typeface="Arial" charset="0"/>
                <a:ea typeface="Heiti SC Light"/>
                <a:cs typeface="Heiti SC Light"/>
              </a:endParaRPr>
            </a:p>
          </p:txBody>
        </p:sp>
        <p:sp>
          <p:nvSpPr>
            <p:cNvPr id="25" name="Oval 24"/>
            <p:cNvSpPr>
              <a:spLocks/>
            </p:cNvSpPr>
            <p:nvPr/>
          </p:nvSpPr>
          <p:spPr bwMode="auto">
            <a:xfrm>
              <a:off x="8247910" y="1219095"/>
              <a:ext cx="205200" cy="205200"/>
            </a:xfrm>
            <a:prstGeom prst="ellipse">
              <a:avLst/>
            </a:prstGeom>
            <a:solidFill>
              <a:srgbClr val="F68412"/>
            </a:solidFill>
            <a:ln w="15875">
              <a:noFill/>
              <a:round/>
              <a:headEnd/>
              <a:tailEnd/>
            </a:ln>
          </p:spPr>
          <p:txBody>
            <a:bodyPr lIns="0" tIns="0" rIns="0" bIns="0"/>
            <a:lstStyle/>
            <a:p>
              <a:pPr>
                <a:defRPr/>
              </a:pPr>
              <a:endParaRPr lang="zh-CN" altLang="zh-CN" sz="1400" kern="0">
                <a:solidFill>
                  <a:sysClr val="windowText" lastClr="000000"/>
                </a:solidFill>
                <a:latin typeface="Arial" charset="0"/>
                <a:ea typeface="Heiti SC Light"/>
                <a:cs typeface="Heiti SC Light"/>
              </a:endParaRPr>
            </a:p>
          </p:txBody>
        </p:sp>
        <p:sp>
          <p:nvSpPr>
            <p:cNvPr id="26" name="Rectangle 25"/>
            <p:cNvSpPr>
              <a:spLocks/>
            </p:cNvSpPr>
            <p:nvPr/>
          </p:nvSpPr>
          <p:spPr bwMode="auto">
            <a:xfrm>
              <a:off x="476933" y="4613888"/>
              <a:ext cx="240028" cy="263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63500" rIns="130046" bIns="63500" anchor="ctr">
              <a:spAutoFit/>
            </a:bodyPr>
            <a:lstStyle/>
            <a:p>
              <a:pPr algn="ctr" fontAlgn="auto">
                <a:spcBef>
                  <a:spcPts val="0"/>
                </a:spcBef>
                <a:spcAft>
                  <a:spcPts val="0"/>
                </a:spcAft>
                <a:defRPr/>
              </a:pPr>
              <a:r>
                <a:rPr lang="en-US" altLang="zh-CN" sz="1300" kern="0" dirty="0">
                  <a:solidFill>
                    <a:schemeClr val="bg1"/>
                  </a:solidFill>
                  <a:latin typeface="Arial" charset="0"/>
                  <a:cs typeface="Arial" pitchFamily="34" charset="0"/>
                  <a:sym typeface="Arial" pitchFamily="34" charset="0"/>
                </a:rPr>
                <a:t>A</a:t>
              </a:r>
            </a:p>
          </p:txBody>
        </p:sp>
        <p:sp>
          <p:nvSpPr>
            <p:cNvPr id="27" name="Rectangle 26"/>
            <p:cNvSpPr>
              <a:spLocks/>
            </p:cNvSpPr>
            <p:nvPr/>
          </p:nvSpPr>
          <p:spPr bwMode="auto">
            <a:xfrm>
              <a:off x="1495406" y="3987544"/>
              <a:ext cx="306044"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63500" rIns="130046" bIns="63500">
              <a:spAutoFit/>
            </a:bodyPr>
            <a:lstStyle/>
            <a:p>
              <a:pPr fontAlgn="auto">
                <a:spcBef>
                  <a:spcPts val="0"/>
                </a:spcBef>
                <a:spcAft>
                  <a:spcPts val="0"/>
                </a:spcAft>
                <a:defRPr/>
              </a:pPr>
              <a:r>
                <a:rPr lang="en-US" altLang="zh-CN" sz="1300" kern="0" dirty="0">
                  <a:solidFill>
                    <a:schemeClr val="bg1"/>
                  </a:solidFill>
                  <a:latin typeface="Arial" charset="0"/>
                  <a:cs typeface="Arial" pitchFamily="34" charset="0"/>
                  <a:sym typeface="Arial" pitchFamily="34" charset="0"/>
                </a:rPr>
                <a:t>B</a:t>
              </a:r>
            </a:p>
          </p:txBody>
        </p:sp>
        <p:sp>
          <p:nvSpPr>
            <p:cNvPr id="28" name="Oval 19"/>
            <p:cNvSpPr>
              <a:spLocks/>
            </p:cNvSpPr>
            <p:nvPr/>
          </p:nvSpPr>
          <p:spPr bwMode="auto">
            <a:xfrm>
              <a:off x="4219383" y="4078794"/>
              <a:ext cx="205200" cy="205200"/>
            </a:xfrm>
            <a:prstGeom prst="ellipse">
              <a:avLst/>
            </a:prstGeom>
            <a:solidFill>
              <a:srgbClr val="F68412"/>
            </a:solidFill>
            <a:ln w="15875">
              <a:noFill/>
              <a:round/>
              <a:headEnd/>
              <a:tailEnd/>
            </a:ln>
          </p:spPr>
          <p:txBody>
            <a:bodyPr lIns="0" tIns="0" rIns="0" bIns="0"/>
            <a:lstStyle/>
            <a:p>
              <a:pPr fontAlgn="auto">
                <a:spcBef>
                  <a:spcPts val="0"/>
                </a:spcBef>
                <a:spcAft>
                  <a:spcPts val="0"/>
                </a:spcAft>
                <a:defRPr/>
              </a:pPr>
              <a:endParaRPr lang="zh-CN" altLang="zh-CN" sz="1400" kern="0">
                <a:solidFill>
                  <a:sysClr val="windowText" lastClr="000000"/>
                </a:solidFill>
                <a:latin typeface="Arial" charset="0"/>
                <a:ea typeface="Heiti SC Light"/>
                <a:cs typeface="Heiti SC Light"/>
              </a:endParaRPr>
            </a:p>
          </p:txBody>
        </p:sp>
        <p:sp>
          <p:nvSpPr>
            <p:cNvPr id="29" name="Oval 18"/>
            <p:cNvSpPr>
              <a:spLocks/>
            </p:cNvSpPr>
            <p:nvPr/>
          </p:nvSpPr>
          <p:spPr bwMode="auto">
            <a:xfrm>
              <a:off x="5584151" y="2377850"/>
              <a:ext cx="205200" cy="205200"/>
            </a:xfrm>
            <a:prstGeom prst="ellipse">
              <a:avLst/>
            </a:prstGeom>
            <a:solidFill>
              <a:srgbClr val="F68412"/>
            </a:solidFill>
            <a:ln w="15875">
              <a:noFill/>
              <a:round/>
              <a:headEnd/>
              <a:tailEnd/>
            </a:ln>
          </p:spPr>
          <p:txBody>
            <a:bodyPr lIns="0" tIns="0" rIns="0" bIns="0"/>
            <a:lstStyle/>
            <a:p>
              <a:pPr>
                <a:defRPr/>
              </a:pPr>
              <a:endParaRPr lang="zh-CN" altLang="zh-CN" sz="1400" kern="0">
                <a:solidFill>
                  <a:sysClr val="windowText" lastClr="000000"/>
                </a:solidFill>
                <a:latin typeface="Arial" charset="0"/>
                <a:ea typeface="Heiti SC Light"/>
                <a:cs typeface="Heiti SC Light"/>
              </a:endParaRPr>
            </a:p>
          </p:txBody>
        </p:sp>
        <p:sp>
          <p:nvSpPr>
            <p:cNvPr id="30" name="Oval 18"/>
            <p:cNvSpPr>
              <a:spLocks/>
            </p:cNvSpPr>
            <p:nvPr/>
          </p:nvSpPr>
          <p:spPr bwMode="auto">
            <a:xfrm>
              <a:off x="6484924" y="1437072"/>
              <a:ext cx="205200" cy="205200"/>
            </a:xfrm>
            <a:prstGeom prst="ellipse">
              <a:avLst/>
            </a:prstGeom>
            <a:solidFill>
              <a:srgbClr val="F68412"/>
            </a:solidFill>
            <a:ln w="15875">
              <a:noFill/>
              <a:round/>
              <a:headEnd/>
              <a:tailEnd/>
            </a:ln>
          </p:spPr>
          <p:txBody>
            <a:bodyPr lIns="0" tIns="0" rIns="0" bIns="0"/>
            <a:lstStyle/>
            <a:p>
              <a:pPr>
                <a:defRPr/>
              </a:pPr>
              <a:endParaRPr lang="zh-CN" altLang="zh-CN" sz="1400" kern="0">
                <a:solidFill>
                  <a:sysClr val="windowText" lastClr="000000"/>
                </a:solidFill>
                <a:latin typeface="Arial" charset="0"/>
                <a:ea typeface="Heiti SC Light"/>
                <a:cs typeface="Heiti SC Light"/>
              </a:endParaRPr>
            </a:p>
          </p:txBody>
        </p:sp>
        <p:sp>
          <p:nvSpPr>
            <p:cNvPr id="31" name="Oval 19"/>
            <p:cNvSpPr>
              <a:spLocks/>
            </p:cNvSpPr>
            <p:nvPr/>
          </p:nvSpPr>
          <p:spPr bwMode="auto">
            <a:xfrm>
              <a:off x="1857356" y="3500444"/>
              <a:ext cx="154800" cy="154800"/>
            </a:xfrm>
            <a:prstGeom prst="ellipse">
              <a:avLst/>
            </a:prstGeom>
            <a:ln>
              <a:headEnd/>
              <a:tailEnd/>
            </a:ln>
          </p:spPr>
          <p:style>
            <a:lnRef idx="0">
              <a:schemeClr val="accent5"/>
            </a:lnRef>
            <a:fillRef idx="3">
              <a:schemeClr val="accent5"/>
            </a:fillRef>
            <a:effectRef idx="3">
              <a:schemeClr val="accent5"/>
            </a:effectRef>
            <a:fontRef idx="minor">
              <a:schemeClr val="lt1"/>
            </a:fontRef>
          </p:style>
          <p:txBody>
            <a:bodyPr lIns="0" tIns="0" rIns="0" bIns="0"/>
            <a:lstStyle/>
            <a:p>
              <a:pPr>
                <a:defRPr/>
              </a:pPr>
              <a:endParaRPr lang="zh-CN" altLang="zh-CN" sz="1400" kern="0">
                <a:solidFill>
                  <a:srgbClr val="FF0000"/>
                </a:solidFill>
                <a:latin typeface="Arial" charset="0"/>
                <a:ea typeface="Heiti SC Light"/>
                <a:cs typeface="Heiti SC Light"/>
              </a:endParaRPr>
            </a:p>
          </p:txBody>
        </p:sp>
        <p:sp>
          <p:nvSpPr>
            <p:cNvPr id="32" name="Rectangle 27"/>
            <p:cNvSpPr>
              <a:spLocks/>
            </p:cNvSpPr>
            <p:nvPr/>
          </p:nvSpPr>
          <p:spPr bwMode="auto">
            <a:xfrm>
              <a:off x="2190733" y="3063612"/>
              <a:ext cx="315662"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63500" rIns="130046" bIns="63500">
              <a:spAutoFit/>
            </a:bodyPr>
            <a:lstStyle/>
            <a:p>
              <a:pPr fontAlgn="auto">
                <a:spcBef>
                  <a:spcPts val="0"/>
                </a:spcBef>
                <a:spcAft>
                  <a:spcPts val="0"/>
                </a:spcAft>
                <a:defRPr/>
              </a:pPr>
              <a:r>
                <a:rPr lang="en-US" altLang="zh-CN" sz="1300" kern="0" dirty="0">
                  <a:solidFill>
                    <a:schemeClr val="bg1"/>
                  </a:solidFill>
                  <a:latin typeface="Arial" charset="0"/>
                  <a:cs typeface="Arial" pitchFamily="34" charset="0"/>
                  <a:sym typeface="Arial" pitchFamily="34" charset="0"/>
                </a:rPr>
                <a:t>C</a:t>
              </a:r>
            </a:p>
          </p:txBody>
        </p:sp>
        <p:sp>
          <p:nvSpPr>
            <p:cNvPr id="33" name="Rectangle 28"/>
            <p:cNvSpPr>
              <a:spLocks/>
            </p:cNvSpPr>
            <p:nvPr/>
          </p:nvSpPr>
          <p:spPr bwMode="auto">
            <a:xfrm>
              <a:off x="3000364" y="4344732"/>
              <a:ext cx="443903"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3500" tIns="63500" rIns="130046" bIns="63500">
              <a:spAutoFit/>
            </a:bodyPr>
            <a:lstStyle/>
            <a:p>
              <a:pPr fontAlgn="auto">
                <a:spcBef>
                  <a:spcPts val="0"/>
                </a:spcBef>
                <a:spcAft>
                  <a:spcPts val="0"/>
                </a:spcAft>
                <a:defRPr/>
              </a:pPr>
              <a:r>
                <a:rPr lang="en-US" altLang="zh-CN" sz="1300" kern="0" dirty="0">
                  <a:solidFill>
                    <a:schemeClr val="bg1"/>
                  </a:solidFill>
                  <a:latin typeface="Arial" charset="0"/>
                  <a:cs typeface="Arial" pitchFamily="34" charset="0"/>
                  <a:sym typeface="Arial" pitchFamily="34" charset="0"/>
                </a:rPr>
                <a:t>D</a:t>
              </a:r>
            </a:p>
          </p:txBody>
        </p:sp>
        <p:sp>
          <p:nvSpPr>
            <p:cNvPr id="34" name="Rectangle 29"/>
            <p:cNvSpPr>
              <a:spLocks/>
            </p:cNvSpPr>
            <p:nvPr/>
          </p:nvSpPr>
          <p:spPr bwMode="auto">
            <a:xfrm>
              <a:off x="4233581" y="4043099"/>
              <a:ext cx="306044"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63500" rIns="130046" bIns="63500">
              <a:spAutoFit/>
            </a:bodyPr>
            <a:lstStyle/>
            <a:p>
              <a:pPr fontAlgn="auto">
                <a:spcBef>
                  <a:spcPts val="0"/>
                </a:spcBef>
                <a:spcAft>
                  <a:spcPts val="0"/>
                </a:spcAft>
                <a:defRPr/>
              </a:pPr>
              <a:r>
                <a:rPr lang="en-US" altLang="zh-CN" sz="1300" kern="0" dirty="0">
                  <a:solidFill>
                    <a:schemeClr val="bg1"/>
                  </a:solidFill>
                  <a:latin typeface="Arial" charset="0"/>
                  <a:cs typeface="Arial" pitchFamily="34" charset="0"/>
                  <a:sym typeface="Arial" pitchFamily="34" charset="0"/>
                </a:rPr>
                <a:t>E</a:t>
              </a:r>
            </a:p>
          </p:txBody>
        </p:sp>
        <p:sp>
          <p:nvSpPr>
            <p:cNvPr id="35" name="Rectangle 30"/>
            <p:cNvSpPr>
              <a:spLocks/>
            </p:cNvSpPr>
            <p:nvPr/>
          </p:nvSpPr>
          <p:spPr bwMode="auto">
            <a:xfrm>
              <a:off x="5584151" y="2360350"/>
              <a:ext cx="298028"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63500" rIns="130046" bIns="63500">
              <a:spAutoFit/>
            </a:bodyPr>
            <a:lstStyle/>
            <a:p>
              <a:pPr fontAlgn="auto">
                <a:spcBef>
                  <a:spcPts val="0"/>
                </a:spcBef>
                <a:spcAft>
                  <a:spcPts val="0"/>
                </a:spcAft>
                <a:defRPr/>
              </a:pPr>
              <a:r>
                <a:rPr lang="en-US" altLang="zh-CN" sz="1300" kern="0" dirty="0">
                  <a:solidFill>
                    <a:schemeClr val="bg1"/>
                  </a:solidFill>
                  <a:latin typeface="Arial" charset="0"/>
                  <a:cs typeface="Arial" pitchFamily="34" charset="0"/>
                  <a:sym typeface="Arial" pitchFamily="34" charset="0"/>
                </a:rPr>
                <a:t>F</a:t>
              </a:r>
            </a:p>
          </p:txBody>
        </p:sp>
        <p:sp>
          <p:nvSpPr>
            <p:cNvPr id="36" name="Rectangle 8"/>
            <p:cNvSpPr>
              <a:spLocks/>
            </p:cNvSpPr>
            <p:nvPr/>
          </p:nvSpPr>
          <p:spPr bwMode="auto">
            <a:xfrm>
              <a:off x="6479040" y="1401488"/>
              <a:ext cx="325280"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63500" rIns="130046" bIns="63500">
              <a:spAutoFit/>
            </a:bodyPr>
            <a:lstStyle/>
            <a:p>
              <a:pPr fontAlgn="auto">
                <a:spcBef>
                  <a:spcPts val="0"/>
                </a:spcBef>
                <a:spcAft>
                  <a:spcPts val="0"/>
                </a:spcAft>
                <a:defRPr/>
              </a:pPr>
              <a:r>
                <a:rPr lang="en-US" altLang="zh-CN" sz="1300" kern="0" dirty="0">
                  <a:solidFill>
                    <a:schemeClr val="bg1"/>
                  </a:solidFill>
                  <a:latin typeface="Arial" charset="0"/>
                  <a:cs typeface="Arial" pitchFamily="34" charset="0"/>
                  <a:sym typeface="Arial" pitchFamily="34" charset="0"/>
                </a:rPr>
                <a:t>G</a:t>
              </a:r>
            </a:p>
          </p:txBody>
        </p:sp>
        <p:sp>
          <p:nvSpPr>
            <p:cNvPr id="37" name="Rectangle 31"/>
            <p:cNvSpPr>
              <a:spLocks/>
            </p:cNvSpPr>
            <p:nvPr/>
          </p:nvSpPr>
          <p:spPr bwMode="auto">
            <a:xfrm>
              <a:off x="8249119" y="1193538"/>
              <a:ext cx="315662"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63500" rIns="130046" bIns="63500">
              <a:spAutoFit/>
            </a:bodyPr>
            <a:lstStyle/>
            <a:p>
              <a:pPr fontAlgn="auto">
                <a:spcBef>
                  <a:spcPts val="0"/>
                </a:spcBef>
                <a:spcAft>
                  <a:spcPts val="0"/>
                </a:spcAft>
                <a:defRPr/>
              </a:pPr>
              <a:r>
                <a:rPr lang="en-US" altLang="zh-CN" sz="1300" kern="0" dirty="0">
                  <a:solidFill>
                    <a:schemeClr val="bg1"/>
                  </a:solidFill>
                  <a:latin typeface="Arial" charset="0"/>
                  <a:cs typeface="Arial" pitchFamily="34" charset="0"/>
                  <a:sym typeface="Arial" pitchFamily="34" charset="0"/>
                </a:rPr>
                <a:t>H</a:t>
              </a:r>
            </a:p>
          </p:txBody>
        </p:sp>
        <p:sp>
          <p:nvSpPr>
            <p:cNvPr id="38" name="矩形 37"/>
            <p:cNvSpPr/>
            <p:nvPr/>
          </p:nvSpPr>
          <p:spPr>
            <a:xfrm>
              <a:off x="571472" y="849036"/>
              <a:ext cx="2556000" cy="324000"/>
            </a:xfrm>
            <a:prstGeom prst="rect">
              <a:avLst/>
            </a:prstGeom>
            <a:solidFill>
              <a:srgbClr val="FCD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itchFamily="34" charset="-122"/>
                  <a:ea typeface="微软雅黑" pitchFamily="34" charset="-122"/>
                </a:rPr>
                <a:t>探索期</a:t>
              </a:r>
              <a:endParaRPr lang="en-US" altLang="zh-CN" sz="1200" dirty="0" smtClean="0">
                <a:solidFill>
                  <a:schemeClr val="tx1"/>
                </a:solidFill>
                <a:latin typeface="微软雅黑" pitchFamily="34" charset="-122"/>
                <a:ea typeface="微软雅黑" pitchFamily="34" charset="-122"/>
              </a:endParaRPr>
            </a:p>
            <a:p>
              <a:pPr algn="ctr"/>
              <a:r>
                <a:rPr lang="en-US" altLang="zh-CN" sz="1200" dirty="0" smtClean="0">
                  <a:solidFill>
                    <a:schemeClr val="tx1"/>
                  </a:solidFill>
                  <a:latin typeface="微软雅黑" pitchFamily="34" charset="-122"/>
                  <a:ea typeface="微软雅黑" pitchFamily="34" charset="-122"/>
                </a:rPr>
                <a:t>(2010~2016)</a:t>
              </a:r>
              <a:endParaRPr lang="zh-CN" altLang="en-US" sz="1200" dirty="0">
                <a:solidFill>
                  <a:schemeClr val="tx1"/>
                </a:solidFill>
                <a:latin typeface="微软雅黑" pitchFamily="34" charset="-122"/>
                <a:ea typeface="微软雅黑" pitchFamily="34" charset="-122"/>
              </a:endParaRPr>
            </a:p>
          </p:txBody>
        </p:sp>
        <p:sp>
          <p:nvSpPr>
            <p:cNvPr id="39" name="圆角矩形标注 38"/>
            <p:cNvSpPr/>
            <p:nvPr/>
          </p:nvSpPr>
          <p:spPr>
            <a:xfrm>
              <a:off x="611680" y="2730361"/>
              <a:ext cx="1080000" cy="1156227"/>
            </a:xfrm>
            <a:prstGeom prst="wedgeRoundRectCallout">
              <a:avLst>
                <a:gd name="adj1" fmla="val -50071"/>
                <a:gd name="adj2" fmla="val 113902"/>
                <a:gd name="adj3" fmla="val 16667"/>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l"/>
              <a:r>
                <a:rPr lang="en-US" altLang="zh-CN" sz="1200" dirty="0" smtClean="0">
                  <a:solidFill>
                    <a:schemeClr val="tx1"/>
                  </a:solidFill>
                  <a:latin typeface="微软雅黑" pitchFamily="34" charset="-122"/>
                  <a:ea typeface="微软雅黑" pitchFamily="34" charset="-122"/>
                </a:rPr>
                <a:t>2010</a:t>
              </a:r>
              <a:r>
                <a:rPr lang="zh-CN" altLang="en-US" sz="1200" dirty="0" smtClean="0">
                  <a:solidFill>
                    <a:schemeClr val="tx1"/>
                  </a:solidFill>
                  <a:latin typeface="微软雅黑" pitchFamily="34" charset="-122"/>
                  <a:ea typeface="微软雅黑" pitchFamily="34" charset="-122"/>
                </a:rPr>
                <a:t>年</a:t>
              </a:r>
              <a:r>
                <a:rPr lang="en-US" altLang="zh-CN" sz="1200" dirty="0" smtClean="0">
                  <a:solidFill>
                    <a:schemeClr val="tx1"/>
                  </a:solidFill>
                  <a:latin typeface="微软雅黑" pitchFamily="34" charset="-122"/>
                  <a:ea typeface="微软雅黑" pitchFamily="34" charset="-122"/>
                </a:rPr>
                <a:t>”</a:t>
              </a:r>
              <a:r>
                <a:rPr lang="zh-CN" altLang="en-US" sz="1200" dirty="0" smtClean="0">
                  <a:solidFill>
                    <a:schemeClr val="tx1"/>
                  </a:solidFill>
                  <a:latin typeface="微软雅黑" pitchFamily="34" charset="-122"/>
                  <a:ea typeface="微软雅黑" pitchFamily="34" charset="-122"/>
                </a:rPr>
                <a:t>车易拍</a:t>
              </a:r>
              <a:r>
                <a:rPr lang="en-US" altLang="zh-CN" sz="1200" dirty="0" smtClean="0">
                  <a:solidFill>
                    <a:schemeClr val="tx1"/>
                  </a:solidFill>
                  <a:latin typeface="微软雅黑" pitchFamily="34" charset="-122"/>
                  <a:ea typeface="微软雅黑" pitchFamily="34" charset="-122"/>
                </a:rPr>
                <a:t>”</a:t>
              </a:r>
              <a:r>
                <a:rPr lang="zh-CN" altLang="en-US" sz="1200" dirty="0" smtClean="0">
                  <a:solidFill>
                    <a:schemeClr val="tx1"/>
                  </a:solidFill>
                  <a:latin typeface="微软雅黑" pitchFamily="34" charset="-122"/>
                  <a:ea typeface="微软雅黑" pitchFamily="34" charset="-122"/>
                </a:rPr>
                <a:t>二手车在线交易平台的推出，标志着二手车电商这一商业模式开始出现。</a:t>
              </a:r>
              <a:endParaRPr lang="zh-CN" altLang="en-US" sz="1200" dirty="0">
                <a:solidFill>
                  <a:schemeClr val="tx1"/>
                </a:solidFill>
                <a:latin typeface="微软雅黑" pitchFamily="34" charset="-122"/>
                <a:ea typeface="微软雅黑" pitchFamily="34" charset="-122"/>
              </a:endParaRPr>
            </a:p>
          </p:txBody>
        </p:sp>
        <p:sp>
          <p:nvSpPr>
            <p:cNvPr id="40" name="圆角矩形标注 39"/>
            <p:cNvSpPr/>
            <p:nvPr/>
          </p:nvSpPr>
          <p:spPr>
            <a:xfrm>
              <a:off x="1648428" y="1285866"/>
              <a:ext cx="1423374" cy="1500197"/>
            </a:xfrm>
            <a:prstGeom prst="wedgeRoundRectCallout">
              <a:avLst>
                <a:gd name="adj1" fmla="val -28540"/>
                <a:gd name="adj2" fmla="val 94234"/>
                <a:gd name="adj3" fmla="val 16667"/>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l"/>
              <a:r>
                <a:rPr lang="zh-CN" altLang="en-US" sz="1200" dirty="0" smtClean="0">
                  <a:solidFill>
                    <a:schemeClr val="tx1"/>
                  </a:solidFill>
                  <a:latin typeface="微软雅黑" pitchFamily="34" charset="-122"/>
                  <a:ea typeface="微软雅黑" pitchFamily="34" charset="-122"/>
                </a:rPr>
                <a:t>从</a:t>
              </a:r>
              <a:r>
                <a:rPr lang="en-US" altLang="zh-CN" sz="1200" dirty="0" smtClean="0">
                  <a:solidFill>
                    <a:schemeClr val="tx1"/>
                  </a:solidFill>
                  <a:latin typeface="微软雅黑" pitchFamily="34" charset="-122"/>
                  <a:ea typeface="微软雅黑" pitchFamily="34" charset="-122"/>
                </a:rPr>
                <a:t>2013</a:t>
              </a:r>
              <a:r>
                <a:rPr lang="zh-CN" altLang="en-US" sz="1200" dirty="0" smtClean="0">
                  <a:solidFill>
                    <a:schemeClr val="tx1"/>
                  </a:solidFill>
                  <a:latin typeface="微软雅黑" pitchFamily="34" charset="-122"/>
                  <a:ea typeface="微软雅黑" pitchFamily="34" charset="-122"/>
                </a:rPr>
                <a:t>年开始，风投开始积极关注二手车电商市场，以车易拍，优信拍为代表的企业陆续获得多轮投资。平安集团也成立平安好车，高调进入二手车电商领域。</a:t>
              </a:r>
              <a:endParaRPr lang="zh-CN" altLang="en-US" sz="1200" dirty="0">
                <a:solidFill>
                  <a:schemeClr val="tx1"/>
                </a:solidFill>
                <a:latin typeface="微软雅黑" pitchFamily="34" charset="-122"/>
                <a:ea typeface="微软雅黑" pitchFamily="34" charset="-122"/>
              </a:endParaRPr>
            </a:p>
          </p:txBody>
        </p:sp>
        <p:sp>
          <p:nvSpPr>
            <p:cNvPr id="41" name="圆角矩形标注 40"/>
            <p:cNvSpPr/>
            <p:nvPr/>
          </p:nvSpPr>
          <p:spPr>
            <a:xfrm>
              <a:off x="3143239" y="2859782"/>
              <a:ext cx="1130055" cy="1115490"/>
            </a:xfrm>
            <a:prstGeom prst="wedgeRoundRectCallout">
              <a:avLst>
                <a:gd name="adj1" fmla="val -46845"/>
                <a:gd name="adj2" fmla="val 92458"/>
                <a:gd name="adj3" fmla="val 16667"/>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l"/>
              <a:r>
                <a:rPr lang="zh-CN" altLang="en-US" sz="1200" dirty="0" smtClean="0">
                  <a:solidFill>
                    <a:schemeClr val="tx1"/>
                  </a:solidFill>
                  <a:latin typeface="微软雅黑" pitchFamily="34" charset="-122"/>
                  <a:ea typeface="微软雅黑" pitchFamily="34" charset="-122"/>
                </a:rPr>
                <a:t>经历众多企业争相进入二手车领域，市场优胜劣汰，部分优秀的二手车电商企业脱颖而出，将有企业实现上市。</a:t>
              </a:r>
              <a:endParaRPr lang="zh-CN" altLang="en-US" sz="1200" dirty="0">
                <a:solidFill>
                  <a:schemeClr val="tx1"/>
                </a:solidFill>
                <a:latin typeface="微软雅黑" pitchFamily="34" charset="-122"/>
                <a:ea typeface="微软雅黑" pitchFamily="34" charset="-122"/>
              </a:endParaRPr>
            </a:p>
          </p:txBody>
        </p:sp>
        <p:sp>
          <p:nvSpPr>
            <p:cNvPr id="42" name="圆角矩形标注 41"/>
            <p:cNvSpPr/>
            <p:nvPr/>
          </p:nvSpPr>
          <p:spPr>
            <a:xfrm>
              <a:off x="5131447" y="3308935"/>
              <a:ext cx="1402984" cy="978966"/>
            </a:xfrm>
            <a:prstGeom prst="wedgeRoundRectCallout">
              <a:avLst>
                <a:gd name="adj1" fmla="val -14033"/>
                <a:gd name="adj2" fmla="val -109351"/>
                <a:gd name="adj3" fmla="val 16667"/>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l"/>
              <a:r>
                <a:rPr lang="zh-CN" altLang="en-US" sz="1200" dirty="0" smtClean="0">
                  <a:solidFill>
                    <a:schemeClr val="tx1"/>
                  </a:solidFill>
                  <a:latin typeface="微软雅黑" pitchFamily="34" charset="-122"/>
                  <a:ea typeface="微软雅黑" pitchFamily="34" charset="-122"/>
                </a:rPr>
                <a:t>消费者</a:t>
              </a:r>
              <a:r>
                <a:rPr lang="zh-CN" altLang="en-US" sz="1200" dirty="0" smtClean="0">
                  <a:solidFill>
                    <a:schemeClr val="tx1"/>
                  </a:solidFill>
                  <a:latin typeface="微软雅黑" pitchFamily="34" charset="-122"/>
                  <a:ea typeface="微软雅黑" pitchFamily="34" charset="-122"/>
                </a:rPr>
                <a:t>逐渐</a:t>
              </a:r>
              <a:r>
                <a:rPr lang="zh-CN" altLang="en-US" sz="1200" dirty="0">
                  <a:solidFill>
                    <a:schemeClr val="tx1"/>
                  </a:solidFill>
                  <a:latin typeface="微软雅黑" pitchFamily="34" charset="-122"/>
                  <a:ea typeface="微软雅黑" pitchFamily="34" charset="-122"/>
                </a:rPr>
                <a:t>养成网上</a:t>
              </a:r>
              <a:r>
                <a:rPr lang="zh-CN" altLang="en-US" sz="1200" dirty="0" smtClean="0">
                  <a:solidFill>
                    <a:schemeClr val="tx1"/>
                  </a:solidFill>
                  <a:latin typeface="微软雅黑" pitchFamily="34" charset="-122"/>
                  <a:ea typeface="微软雅黑" pitchFamily="34" charset="-122"/>
                </a:rPr>
                <a:t>交易二手车的习惯。二手车商基本实现通过在线交易平台开展业务。</a:t>
              </a:r>
              <a:endParaRPr lang="zh-CN" altLang="en-US" sz="1200" dirty="0">
                <a:solidFill>
                  <a:schemeClr val="tx1"/>
                </a:solidFill>
                <a:latin typeface="微软雅黑" pitchFamily="34" charset="-122"/>
                <a:ea typeface="微软雅黑" pitchFamily="34" charset="-122"/>
              </a:endParaRPr>
            </a:p>
          </p:txBody>
        </p:sp>
        <p:sp>
          <p:nvSpPr>
            <p:cNvPr id="43" name="圆角矩形标注 42"/>
            <p:cNvSpPr/>
            <p:nvPr/>
          </p:nvSpPr>
          <p:spPr>
            <a:xfrm>
              <a:off x="6738157" y="1923678"/>
              <a:ext cx="1578259" cy="1165599"/>
            </a:xfrm>
            <a:prstGeom prst="wedgeRoundRectCallout">
              <a:avLst>
                <a:gd name="adj1" fmla="val 26295"/>
                <a:gd name="adj2" fmla="val -101024"/>
                <a:gd name="adj3" fmla="val 16667"/>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l"/>
              <a:r>
                <a:rPr lang="zh-CN" altLang="en-US" sz="1200" dirty="0" smtClean="0">
                  <a:solidFill>
                    <a:schemeClr val="tx1"/>
                  </a:solidFill>
                  <a:latin typeface="微软雅黑" pitchFamily="34" charset="-122"/>
                  <a:ea typeface="微软雅黑" pitchFamily="34" charset="-122"/>
                </a:rPr>
                <a:t>二手车交易量超过新车销量，国内二手车流通渠道以线上渠道为主。二手车电商领域将由少数领先企业占据大部分市场份额。</a:t>
              </a:r>
              <a:endParaRPr lang="zh-CN" altLang="en-US" sz="1200" dirty="0">
                <a:solidFill>
                  <a:schemeClr val="tx1"/>
                </a:solidFill>
                <a:latin typeface="微软雅黑" pitchFamily="34" charset="-122"/>
                <a:ea typeface="微软雅黑" pitchFamily="34" charset="-122"/>
              </a:endParaRPr>
            </a:p>
          </p:txBody>
        </p:sp>
      </p:grpSp>
      <p:sp>
        <p:nvSpPr>
          <p:cNvPr id="45" name="矩形 44"/>
          <p:cNvSpPr/>
          <p:nvPr/>
        </p:nvSpPr>
        <p:spPr>
          <a:xfrm>
            <a:off x="287866" y="127857"/>
            <a:ext cx="6745979" cy="523220"/>
          </a:xfrm>
          <a:prstGeom prst="rect">
            <a:avLst/>
          </a:prstGeom>
        </p:spPr>
        <p:txBody>
          <a:bodyPr wrap="square">
            <a:spAutoFit/>
          </a:bodyPr>
          <a:lstStyle/>
          <a:p>
            <a:pPr lvl="0"/>
            <a:r>
              <a:rPr kumimoji="1" lang="zh-CN" altLang="en-US" sz="2800" dirty="0" smtClean="0">
                <a:solidFill>
                  <a:srgbClr val="00B0F0"/>
                </a:solidFill>
                <a:latin typeface="SimHei" charset="0"/>
                <a:ea typeface="SimHei" charset="0"/>
                <a:cs typeface="SimHei" charset="0"/>
              </a:rPr>
              <a:t>二手车电商市场</a:t>
            </a:r>
            <a:r>
              <a:rPr kumimoji="1" lang="en-US" altLang="zh-CN" sz="2800" dirty="0" smtClean="0">
                <a:solidFill>
                  <a:srgbClr val="00B0F0"/>
                </a:solidFill>
                <a:latin typeface="SimHei" charset="0"/>
                <a:ea typeface="SimHei" charset="0"/>
                <a:cs typeface="SimHei" charset="0"/>
              </a:rPr>
              <a:t>AMC</a:t>
            </a:r>
            <a:r>
              <a:rPr kumimoji="1" lang="zh-CN" altLang="en-US" sz="2800" dirty="0" smtClean="0">
                <a:solidFill>
                  <a:srgbClr val="00B0F0"/>
                </a:solidFill>
                <a:latin typeface="SimHei" charset="0"/>
                <a:ea typeface="SimHei" charset="0"/>
                <a:cs typeface="SimHei" charset="0"/>
              </a:rPr>
              <a:t>曲线</a:t>
            </a:r>
            <a:r>
              <a:rPr kumimoji="1" lang="en-US" altLang="zh-CN" sz="2800" dirty="0" smtClean="0">
                <a:solidFill>
                  <a:srgbClr val="00B0F0"/>
                </a:solidFill>
                <a:latin typeface="SimHei" charset="0"/>
                <a:ea typeface="SimHei" charset="0"/>
                <a:cs typeface="SimHei" charset="0"/>
              </a:rPr>
              <a:t>(</a:t>
            </a:r>
            <a:r>
              <a:rPr kumimoji="1" lang="zh-CN" altLang="en-US" sz="2800" dirty="0" smtClean="0">
                <a:solidFill>
                  <a:srgbClr val="00B0F0"/>
                </a:solidFill>
                <a:latin typeface="SimHei" charset="0"/>
                <a:ea typeface="SimHei" charset="0"/>
                <a:cs typeface="SimHei" charset="0"/>
              </a:rPr>
              <a:t>应用成熟度曲线</a:t>
            </a:r>
            <a:r>
              <a:rPr kumimoji="1" lang="en-US" altLang="zh-CN" sz="2800" dirty="0" smtClean="0">
                <a:solidFill>
                  <a:srgbClr val="00B0F0"/>
                </a:solidFill>
                <a:latin typeface="SimHei" charset="0"/>
                <a:ea typeface="SimHei" charset="0"/>
                <a:cs typeface="SimHei" charset="0"/>
              </a:rPr>
              <a:t>)</a:t>
            </a:r>
            <a:endParaRPr kumimoji="1" lang="zh-CN" altLang="en-US" sz="2800" dirty="0">
              <a:solidFill>
                <a:srgbClr val="00B0F0"/>
              </a:solidFill>
              <a:latin typeface="SimHei" charset="0"/>
              <a:ea typeface="SimHei" charset="0"/>
              <a:cs typeface="SimHei" charset="0"/>
            </a:endParaRPr>
          </a:p>
        </p:txBody>
      </p:sp>
      <p:sp>
        <p:nvSpPr>
          <p:cNvPr id="44" name="椭圆 43"/>
          <p:cNvSpPr/>
          <p:nvPr/>
        </p:nvSpPr>
        <p:spPr>
          <a:xfrm>
            <a:off x="4045527" y="5555673"/>
            <a:ext cx="180109" cy="18010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圆角矩形标注 45"/>
          <p:cNvSpPr/>
          <p:nvPr/>
        </p:nvSpPr>
        <p:spPr>
          <a:xfrm rot="1694483">
            <a:off x="3422713" y="5938598"/>
            <a:ext cx="971322" cy="360840"/>
          </a:xfrm>
          <a:prstGeom prst="wedgeRoundRectCallout">
            <a:avLst>
              <a:gd name="adj1" fmla="val -14033"/>
              <a:gd name="adj2" fmla="val -109351"/>
              <a:gd name="adj3" fmla="val 16667"/>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l"/>
            <a:r>
              <a:rPr lang="zh-CN" altLang="en-US" sz="1200" dirty="0" smtClean="0">
                <a:solidFill>
                  <a:schemeClr val="tx1"/>
                </a:solidFill>
                <a:latin typeface="微软雅黑" pitchFamily="34" charset="-122"/>
                <a:ea typeface="微软雅黑" pitchFamily="34" charset="-122"/>
              </a:rPr>
              <a:t>现在的位置</a:t>
            </a:r>
            <a:endParaRPr lang="zh-CN" altLang="en-US" sz="1200"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1930898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 y="1"/>
            <a:ext cx="135466" cy="778932"/>
          </a:xfrm>
          <a:prstGeom prst="rect">
            <a:avLst/>
          </a:prstGeom>
          <a:solidFill>
            <a:srgbClr val="00B0F0"/>
          </a:solidFill>
        </p:spPr>
        <p:txBody>
          <a:bodyPr wrap="square" rtlCol="0">
            <a:spAutoFit/>
          </a:bodyPr>
          <a:lstStyle/>
          <a:p>
            <a:endParaRPr kumimoji="1" lang="zh-CN" altLang="en-US"/>
          </a:p>
        </p:txBody>
      </p:sp>
      <p:sp>
        <p:nvSpPr>
          <p:cNvPr id="3" name="矩形 2"/>
          <p:cNvSpPr/>
          <p:nvPr/>
        </p:nvSpPr>
        <p:spPr>
          <a:xfrm>
            <a:off x="287866" y="127857"/>
            <a:ext cx="6745979" cy="523220"/>
          </a:xfrm>
          <a:prstGeom prst="rect">
            <a:avLst/>
          </a:prstGeom>
        </p:spPr>
        <p:txBody>
          <a:bodyPr wrap="square">
            <a:spAutoFit/>
          </a:bodyPr>
          <a:lstStyle/>
          <a:p>
            <a:pPr lvl="0"/>
            <a:r>
              <a:rPr kumimoji="1" lang="zh-CN" altLang="en-US" sz="2800" dirty="0" smtClean="0">
                <a:solidFill>
                  <a:srgbClr val="00B0F0"/>
                </a:solidFill>
                <a:latin typeface="SimHei" charset="0"/>
                <a:ea typeface="SimHei" charset="0"/>
                <a:cs typeface="SimHei" charset="0"/>
              </a:rPr>
              <a:t>二手车电商市场竞争格局</a:t>
            </a:r>
            <a:endParaRPr kumimoji="1" lang="zh-CN" altLang="en-US" sz="2800" dirty="0">
              <a:solidFill>
                <a:srgbClr val="00B0F0"/>
              </a:solidFill>
              <a:latin typeface="SimHei" charset="0"/>
              <a:ea typeface="SimHei" charset="0"/>
              <a:cs typeface="SimHei"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885" y="778933"/>
            <a:ext cx="7658206" cy="5966513"/>
          </a:xfrm>
          <a:prstGeom prst="rect">
            <a:avLst/>
          </a:prstGeom>
        </p:spPr>
      </p:pic>
      <p:sp>
        <p:nvSpPr>
          <p:cNvPr id="5" name="文本框 4"/>
          <p:cNvSpPr txBox="1"/>
          <p:nvPr/>
        </p:nvSpPr>
        <p:spPr>
          <a:xfrm>
            <a:off x="8910279" y="3278834"/>
            <a:ext cx="2498502" cy="1200329"/>
          </a:xfrm>
          <a:prstGeom prst="rect">
            <a:avLst/>
          </a:prstGeom>
          <a:noFill/>
        </p:spPr>
        <p:txBody>
          <a:bodyPr wrap="square" rtlCol="0">
            <a:spAutoFit/>
          </a:bodyPr>
          <a:lstStyle/>
          <a:p>
            <a:r>
              <a:rPr kumimoji="1" lang="zh-CN" altLang="en-US" dirty="0" smtClean="0">
                <a:solidFill>
                  <a:srgbClr val="0070C0"/>
                </a:solidFill>
                <a:latin typeface="SimHei" charset="0"/>
                <a:ea typeface="SimHei" charset="0"/>
                <a:cs typeface="SimHei" charset="0"/>
              </a:rPr>
              <a:t>随着各电商平台的持续投入与发展，二手车电商平台的交易份额将会更加分散</a:t>
            </a:r>
            <a:endParaRPr kumimoji="1" lang="zh-CN" altLang="en-US" dirty="0">
              <a:solidFill>
                <a:srgbClr val="0070C0"/>
              </a:solidFill>
              <a:latin typeface="SimHei" charset="0"/>
              <a:ea typeface="SimHei" charset="0"/>
              <a:cs typeface="SimHei" charset="0"/>
            </a:endParaRPr>
          </a:p>
        </p:txBody>
      </p:sp>
    </p:spTree>
    <p:extLst>
      <p:ext uri="{BB962C8B-B14F-4D97-AF65-F5344CB8AC3E}">
        <p14:creationId xmlns:p14="http://schemas.microsoft.com/office/powerpoint/2010/main" val="8380582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 y="1"/>
            <a:ext cx="135466" cy="778932"/>
          </a:xfrm>
          <a:prstGeom prst="rect">
            <a:avLst/>
          </a:prstGeom>
          <a:solidFill>
            <a:srgbClr val="00B0F0"/>
          </a:solidFill>
        </p:spPr>
        <p:txBody>
          <a:bodyPr wrap="square" rtlCol="0">
            <a:spAutoFit/>
          </a:bodyPr>
          <a:lstStyle/>
          <a:p>
            <a:endParaRPr kumimoji="1" lang="zh-CN" altLang="en-US"/>
          </a:p>
        </p:txBody>
      </p:sp>
      <p:sp>
        <p:nvSpPr>
          <p:cNvPr id="5" name="等腰三角形 13"/>
          <p:cNvSpPr/>
          <p:nvPr/>
        </p:nvSpPr>
        <p:spPr bwMode="auto">
          <a:xfrm rot="5400000">
            <a:off x="-184962" y="1931700"/>
            <a:ext cx="657790" cy="287867"/>
          </a:xfrm>
          <a:prstGeom prst="triangle">
            <a:avLst/>
          </a:prstGeom>
          <a:solidFill>
            <a:srgbClr val="00B0F0"/>
          </a:solidFill>
          <a:ln>
            <a:noFill/>
          </a:ln>
          <a:effectLst>
            <a:outerShdw blurRad="76200" algn="ctr" rotWithShape="0">
              <a:srgbClr val="EEECE1">
                <a:alpha val="79999"/>
              </a:srgbClr>
            </a:outerShdw>
          </a:effectLst>
          <a:extLst/>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FFFFFF"/>
              </a:solidFill>
              <a:effectLst/>
              <a:uLnTx/>
              <a:uFillTx/>
              <a:latin typeface="Gill Sans" charset="0"/>
              <a:ea typeface="Heiti SC Light" charset="0"/>
              <a:cs typeface="Heiti SC Light" charset="0"/>
              <a:sym typeface="Gill Sans" charset="0"/>
            </a:endParaRPr>
          </a:p>
        </p:txBody>
      </p:sp>
      <p:sp>
        <p:nvSpPr>
          <p:cNvPr id="9" name="等腰三角形 13"/>
          <p:cNvSpPr/>
          <p:nvPr/>
        </p:nvSpPr>
        <p:spPr bwMode="auto">
          <a:xfrm rot="5400000">
            <a:off x="-184962" y="2840243"/>
            <a:ext cx="657790" cy="287867"/>
          </a:xfrm>
          <a:prstGeom prst="triangle">
            <a:avLst/>
          </a:prstGeom>
          <a:solidFill>
            <a:srgbClr val="00B0F0"/>
          </a:solidFill>
          <a:ln>
            <a:noFill/>
          </a:ln>
          <a:effectLst>
            <a:outerShdw blurRad="76200" algn="ctr" rotWithShape="0">
              <a:srgbClr val="EEECE1">
                <a:alpha val="79999"/>
              </a:srgbClr>
            </a:outerShdw>
          </a:effectLst>
          <a:extLst/>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FFFFFF"/>
              </a:solidFill>
              <a:effectLst/>
              <a:uLnTx/>
              <a:uFillTx/>
              <a:latin typeface="Gill Sans" charset="0"/>
              <a:ea typeface="Heiti SC Light" charset="0"/>
              <a:cs typeface="Heiti SC Light" charset="0"/>
              <a:sym typeface="Gill Sans" charset="0"/>
            </a:endParaRPr>
          </a:p>
        </p:txBody>
      </p:sp>
      <p:sp>
        <p:nvSpPr>
          <p:cNvPr id="10" name="等腰三角形 13"/>
          <p:cNvSpPr/>
          <p:nvPr/>
        </p:nvSpPr>
        <p:spPr bwMode="auto">
          <a:xfrm rot="5400000">
            <a:off x="-184962" y="3748785"/>
            <a:ext cx="657790" cy="287867"/>
          </a:xfrm>
          <a:prstGeom prst="triangle">
            <a:avLst/>
          </a:prstGeom>
          <a:solidFill>
            <a:srgbClr val="00B0F0"/>
          </a:solidFill>
          <a:ln>
            <a:noFill/>
          </a:ln>
          <a:effectLst>
            <a:outerShdw blurRad="76200" algn="ctr" rotWithShape="0">
              <a:srgbClr val="EEECE1">
                <a:alpha val="79999"/>
              </a:srgbClr>
            </a:outerShdw>
          </a:effectLst>
          <a:extLst/>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FFFFFF"/>
              </a:solidFill>
              <a:effectLst/>
              <a:uLnTx/>
              <a:uFillTx/>
              <a:latin typeface="Gill Sans" charset="0"/>
              <a:ea typeface="Heiti SC Light" charset="0"/>
              <a:cs typeface="Heiti SC Light" charset="0"/>
              <a:sym typeface="Gill Sans" charset="0"/>
            </a:endParaRPr>
          </a:p>
        </p:txBody>
      </p:sp>
      <p:sp>
        <p:nvSpPr>
          <p:cNvPr id="11" name="等腰三角形 13"/>
          <p:cNvSpPr/>
          <p:nvPr/>
        </p:nvSpPr>
        <p:spPr bwMode="auto">
          <a:xfrm rot="5400000">
            <a:off x="-184962" y="4657326"/>
            <a:ext cx="657790" cy="287867"/>
          </a:xfrm>
          <a:prstGeom prst="triangle">
            <a:avLst/>
          </a:prstGeom>
          <a:solidFill>
            <a:srgbClr val="00B0F0"/>
          </a:solidFill>
          <a:ln>
            <a:noFill/>
          </a:ln>
          <a:effectLst>
            <a:outerShdw blurRad="76200" algn="ctr" rotWithShape="0">
              <a:srgbClr val="EEECE1">
                <a:alpha val="79999"/>
              </a:srgbClr>
            </a:outerShdw>
          </a:effectLst>
          <a:extLst/>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FFFFFF"/>
              </a:solidFill>
              <a:effectLst/>
              <a:uLnTx/>
              <a:uFillTx/>
              <a:latin typeface="Gill Sans" charset="0"/>
              <a:ea typeface="Heiti SC Light" charset="0"/>
              <a:cs typeface="Heiti SC Light" charset="0"/>
              <a:sym typeface="Gill Sans" charset="0"/>
            </a:endParaRPr>
          </a:p>
        </p:txBody>
      </p:sp>
      <p:sp>
        <p:nvSpPr>
          <p:cNvPr id="20" name="Oval 9"/>
          <p:cNvSpPr>
            <a:spLocks/>
          </p:cNvSpPr>
          <p:nvPr/>
        </p:nvSpPr>
        <p:spPr bwMode="auto">
          <a:xfrm>
            <a:off x="467784" y="1763671"/>
            <a:ext cx="649816" cy="640858"/>
          </a:xfrm>
          <a:prstGeom prst="ellipse">
            <a:avLst/>
          </a:prstGeom>
          <a:solidFill>
            <a:srgbClr val="00B0F0"/>
          </a:solidFill>
          <a:ln>
            <a:noFill/>
          </a:ln>
          <a:effectLst>
            <a:outerShdw blurRad="76200" algn="ctr" rotWithShape="0">
              <a:srgbClr val="EEECE1">
                <a:alpha val="79999"/>
              </a:srgbClr>
            </a:outerShdw>
          </a:effectLst>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2800" kern="0" dirty="0">
                <a:solidFill>
                  <a:srgbClr val="FFFFFF"/>
                </a:solidFill>
                <a:latin typeface="Impact" charset="0"/>
                <a:ea typeface="Impact" charset="0"/>
                <a:cs typeface="Impact" charset="0"/>
                <a:sym typeface="Gill Sans" charset="0"/>
              </a:rPr>
              <a:t>1</a:t>
            </a:r>
            <a:endParaRPr kumimoji="0" lang="zh-CN" altLang="en-US" sz="2800" b="0" i="0" u="none" strike="noStrike" kern="0" cap="none" spc="0" normalizeH="0" baseline="0" noProof="0" dirty="0">
              <a:ln>
                <a:noFill/>
              </a:ln>
              <a:solidFill>
                <a:srgbClr val="FFFFFF"/>
              </a:solidFill>
              <a:effectLst/>
              <a:uLnTx/>
              <a:uFillTx/>
              <a:latin typeface="Impact" charset="0"/>
              <a:ea typeface="Impact" charset="0"/>
              <a:cs typeface="Impact" charset="0"/>
              <a:sym typeface="Gill Sans" charset="0"/>
            </a:endParaRPr>
          </a:p>
        </p:txBody>
      </p:sp>
      <p:sp>
        <p:nvSpPr>
          <p:cNvPr id="21" name="Oval 9"/>
          <p:cNvSpPr>
            <a:spLocks/>
          </p:cNvSpPr>
          <p:nvPr/>
        </p:nvSpPr>
        <p:spPr bwMode="auto">
          <a:xfrm>
            <a:off x="467784" y="2655281"/>
            <a:ext cx="649816" cy="640858"/>
          </a:xfrm>
          <a:prstGeom prst="ellipse">
            <a:avLst/>
          </a:prstGeom>
          <a:solidFill>
            <a:srgbClr val="00B0F0"/>
          </a:solidFill>
          <a:ln>
            <a:noFill/>
          </a:ln>
          <a:effectLst>
            <a:outerShdw blurRad="76200" algn="ctr" rotWithShape="0">
              <a:srgbClr val="EEECE1">
                <a:alpha val="79999"/>
              </a:srgbClr>
            </a:outerShdw>
          </a:effectLst>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2800" kern="0" noProof="0" dirty="0">
                <a:solidFill>
                  <a:srgbClr val="FFFFFF"/>
                </a:solidFill>
                <a:latin typeface="Impact" charset="0"/>
                <a:ea typeface="Impact" charset="0"/>
                <a:cs typeface="Impact" charset="0"/>
                <a:sym typeface="Gill Sans" charset="0"/>
              </a:rPr>
              <a:t>2</a:t>
            </a:r>
            <a:endParaRPr kumimoji="0" lang="zh-CN" altLang="en-US" sz="2800" b="0" i="0" u="none" strike="noStrike" kern="0" cap="none" spc="0" normalizeH="0" baseline="0" noProof="0" dirty="0">
              <a:ln>
                <a:noFill/>
              </a:ln>
              <a:solidFill>
                <a:srgbClr val="FFFFFF"/>
              </a:solidFill>
              <a:effectLst/>
              <a:uLnTx/>
              <a:uFillTx/>
              <a:latin typeface="Impact" charset="0"/>
              <a:ea typeface="Impact" charset="0"/>
              <a:cs typeface="Impact" charset="0"/>
              <a:sym typeface="Gill Sans" charset="0"/>
            </a:endParaRPr>
          </a:p>
        </p:txBody>
      </p:sp>
      <p:sp>
        <p:nvSpPr>
          <p:cNvPr id="22" name="Oval 9"/>
          <p:cNvSpPr>
            <a:spLocks/>
          </p:cNvSpPr>
          <p:nvPr/>
        </p:nvSpPr>
        <p:spPr bwMode="auto">
          <a:xfrm>
            <a:off x="467784" y="3597687"/>
            <a:ext cx="649816" cy="640858"/>
          </a:xfrm>
          <a:prstGeom prst="ellipse">
            <a:avLst/>
          </a:prstGeom>
          <a:solidFill>
            <a:srgbClr val="00B0F0"/>
          </a:solidFill>
          <a:ln>
            <a:noFill/>
          </a:ln>
          <a:effectLst>
            <a:outerShdw blurRad="76200" algn="ctr" rotWithShape="0">
              <a:srgbClr val="EEECE1">
                <a:alpha val="79999"/>
              </a:srgbClr>
            </a:outerShdw>
          </a:effectLst>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2800" kern="0" noProof="0" dirty="0" smtClean="0">
                <a:solidFill>
                  <a:srgbClr val="FFFFFF"/>
                </a:solidFill>
                <a:latin typeface="Impact" charset="0"/>
                <a:ea typeface="Impact" charset="0"/>
                <a:cs typeface="Impact" charset="0"/>
                <a:sym typeface="Gill Sans" charset="0"/>
              </a:rPr>
              <a:t>3</a:t>
            </a:r>
            <a:endParaRPr kumimoji="0" lang="zh-CN" altLang="en-US" sz="2800" b="0" i="0" u="none" strike="noStrike" kern="0" cap="none" spc="0" normalizeH="0" baseline="0" noProof="0" dirty="0">
              <a:ln>
                <a:noFill/>
              </a:ln>
              <a:solidFill>
                <a:srgbClr val="FFFFFF"/>
              </a:solidFill>
              <a:effectLst/>
              <a:uLnTx/>
              <a:uFillTx/>
              <a:latin typeface="Impact" charset="0"/>
              <a:ea typeface="Impact" charset="0"/>
              <a:cs typeface="Impact" charset="0"/>
              <a:sym typeface="Gill Sans" charset="0"/>
            </a:endParaRPr>
          </a:p>
        </p:txBody>
      </p:sp>
      <p:sp>
        <p:nvSpPr>
          <p:cNvPr id="23" name="Oval 9"/>
          <p:cNvSpPr>
            <a:spLocks/>
          </p:cNvSpPr>
          <p:nvPr/>
        </p:nvSpPr>
        <p:spPr bwMode="auto">
          <a:xfrm>
            <a:off x="467784" y="4489297"/>
            <a:ext cx="649816" cy="640858"/>
          </a:xfrm>
          <a:prstGeom prst="ellipse">
            <a:avLst/>
          </a:prstGeom>
          <a:solidFill>
            <a:srgbClr val="00B0F0"/>
          </a:solidFill>
          <a:ln>
            <a:noFill/>
          </a:ln>
          <a:effectLst>
            <a:outerShdw blurRad="76200" algn="ctr" rotWithShape="0">
              <a:srgbClr val="EEECE1">
                <a:alpha val="79999"/>
              </a:srgbClr>
            </a:outerShdw>
          </a:effectLst>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2800" kern="0" noProof="0" dirty="0" smtClean="0">
                <a:solidFill>
                  <a:srgbClr val="FFFFFF"/>
                </a:solidFill>
                <a:latin typeface="Impact" charset="0"/>
                <a:ea typeface="Impact" charset="0"/>
                <a:cs typeface="Impact" charset="0"/>
                <a:sym typeface="Gill Sans" charset="0"/>
              </a:rPr>
              <a:t>4</a:t>
            </a:r>
            <a:endParaRPr kumimoji="0" lang="zh-CN" altLang="en-US" sz="2800" b="0" i="0" u="none" strike="noStrike" kern="0" cap="none" spc="0" normalizeH="0" baseline="0" noProof="0" dirty="0">
              <a:ln>
                <a:noFill/>
              </a:ln>
              <a:solidFill>
                <a:srgbClr val="FFFFFF"/>
              </a:solidFill>
              <a:effectLst/>
              <a:uLnTx/>
              <a:uFillTx/>
              <a:latin typeface="Impact" charset="0"/>
              <a:ea typeface="Impact" charset="0"/>
              <a:cs typeface="Impact" charset="0"/>
              <a:sym typeface="Gill Sans" charset="0"/>
            </a:endParaRPr>
          </a:p>
        </p:txBody>
      </p:sp>
      <p:sp>
        <p:nvSpPr>
          <p:cNvPr id="24" name="AutoShape 1"/>
          <p:cNvSpPr>
            <a:spLocks/>
          </p:cNvSpPr>
          <p:nvPr/>
        </p:nvSpPr>
        <p:spPr bwMode="auto">
          <a:xfrm>
            <a:off x="1449193" y="2640187"/>
            <a:ext cx="4900807" cy="650634"/>
          </a:xfrm>
          <a:prstGeom prst="roundRect">
            <a:avLst>
              <a:gd name="adj" fmla="val 46875"/>
            </a:avLst>
          </a:prstGeom>
          <a:solidFill>
            <a:srgbClr val="00B0F0"/>
          </a:solidFill>
          <a:ln>
            <a:noFill/>
          </a:ln>
          <a:effectLst>
            <a:outerShdw blurRad="76200" algn="ctr" rotWithShape="0">
              <a:schemeClr val="bg2">
                <a:alpha val="79999"/>
              </a:schemeClr>
            </a:outerShdw>
          </a:effectLst>
          <a:extLst/>
        </p:spPr>
        <p:txBody>
          <a:bodyPr lIns="0" tIns="0" rIns="0" bIns="0" anchor="ctr"/>
          <a:lstStyle/>
          <a:p>
            <a:r>
              <a:rPr lang="zh-CN" altLang="en-US" sz="2800" dirty="0" smtClean="0">
                <a:solidFill>
                  <a:schemeClr val="bg1"/>
                </a:solidFill>
                <a:latin typeface="SimHei" charset="0"/>
                <a:ea typeface="SimHei" charset="0"/>
                <a:cs typeface="SimHei" charset="0"/>
              </a:rPr>
              <a:t>  二手车电商模式分析</a:t>
            </a:r>
            <a:endParaRPr lang="zh-CN" altLang="en-US" sz="2800" dirty="0">
              <a:solidFill>
                <a:schemeClr val="bg1"/>
              </a:solidFill>
              <a:latin typeface="SimHei" charset="0"/>
              <a:ea typeface="SimHei" charset="0"/>
              <a:cs typeface="SimHei" charset="0"/>
            </a:endParaRPr>
          </a:p>
        </p:txBody>
      </p:sp>
      <p:sp>
        <p:nvSpPr>
          <p:cNvPr id="25" name="矩形 24"/>
          <p:cNvSpPr/>
          <p:nvPr/>
        </p:nvSpPr>
        <p:spPr>
          <a:xfrm>
            <a:off x="1808413" y="1810323"/>
            <a:ext cx="4134465" cy="523220"/>
          </a:xfrm>
          <a:prstGeom prst="rect">
            <a:avLst/>
          </a:prstGeom>
        </p:spPr>
        <p:txBody>
          <a:bodyPr wrap="none">
            <a:spAutoFit/>
          </a:bodyPr>
          <a:lstStyle/>
          <a:p>
            <a:r>
              <a:rPr lang="zh-CN" altLang="en-US" sz="2800" dirty="0" smtClean="0">
                <a:solidFill>
                  <a:schemeClr val="bg2">
                    <a:lumMod val="50000"/>
                  </a:schemeClr>
                </a:solidFill>
                <a:latin typeface="SimHei" charset="0"/>
                <a:ea typeface="SimHei" charset="0"/>
                <a:cs typeface="SimHei" charset="0"/>
              </a:rPr>
              <a:t>中国二手车电商市场综述</a:t>
            </a:r>
            <a:endParaRPr lang="zh-CN" altLang="en-US" sz="2800" dirty="0">
              <a:solidFill>
                <a:schemeClr val="bg2">
                  <a:lumMod val="50000"/>
                </a:schemeClr>
              </a:solidFill>
              <a:latin typeface="SimHei" charset="0"/>
              <a:ea typeface="SimHei" charset="0"/>
              <a:cs typeface="SimHei" charset="0"/>
            </a:endParaRPr>
          </a:p>
        </p:txBody>
      </p:sp>
      <p:sp>
        <p:nvSpPr>
          <p:cNvPr id="26" name="矩形 25"/>
          <p:cNvSpPr/>
          <p:nvPr/>
        </p:nvSpPr>
        <p:spPr>
          <a:xfrm>
            <a:off x="1808413" y="3597465"/>
            <a:ext cx="4134465" cy="523220"/>
          </a:xfrm>
          <a:prstGeom prst="rect">
            <a:avLst/>
          </a:prstGeom>
        </p:spPr>
        <p:txBody>
          <a:bodyPr wrap="none">
            <a:spAutoFit/>
          </a:bodyPr>
          <a:lstStyle/>
          <a:p>
            <a:r>
              <a:rPr lang="zh-CN" altLang="en-US" sz="2800" dirty="0" smtClean="0">
                <a:solidFill>
                  <a:schemeClr val="bg2">
                    <a:lumMod val="50000"/>
                  </a:schemeClr>
                </a:solidFill>
                <a:latin typeface="SimHei" charset="0"/>
                <a:ea typeface="SimHei" charset="0"/>
                <a:cs typeface="SimHei" charset="0"/>
              </a:rPr>
              <a:t>典型二手车电商企业分析</a:t>
            </a:r>
            <a:endParaRPr lang="zh-CN" altLang="en-US" sz="2800" dirty="0">
              <a:solidFill>
                <a:schemeClr val="bg2">
                  <a:lumMod val="50000"/>
                </a:schemeClr>
              </a:solidFill>
              <a:latin typeface="SimHei" charset="0"/>
              <a:ea typeface="SimHei" charset="0"/>
              <a:cs typeface="SimHei" charset="0"/>
            </a:endParaRPr>
          </a:p>
        </p:txBody>
      </p:sp>
      <p:sp>
        <p:nvSpPr>
          <p:cNvPr id="27" name="矩形 26"/>
          <p:cNvSpPr/>
          <p:nvPr/>
        </p:nvSpPr>
        <p:spPr>
          <a:xfrm>
            <a:off x="1808413" y="4472364"/>
            <a:ext cx="4134465" cy="523220"/>
          </a:xfrm>
          <a:prstGeom prst="rect">
            <a:avLst/>
          </a:prstGeom>
        </p:spPr>
        <p:txBody>
          <a:bodyPr wrap="none">
            <a:spAutoFit/>
          </a:bodyPr>
          <a:lstStyle/>
          <a:p>
            <a:r>
              <a:rPr lang="zh-CN" altLang="en-US" sz="2800" dirty="0" smtClean="0">
                <a:solidFill>
                  <a:schemeClr val="bg2">
                    <a:lumMod val="50000"/>
                  </a:schemeClr>
                </a:solidFill>
                <a:latin typeface="SimHei" charset="0"/>
                <a:ea typeface="SimHei" charset="0"/>
                <a:cs typeface="SimHei" charset="0"/>
              </a:rPr>
              <a:t>二手车电商市场发展趋势</a:t>
            </a:r>
          </a:p>
        </p:txBody>
      </p:sp>
      <p:sp>
        <p:nvSpPr>
          <p:cNvPr id="28" name="矩形 27"/>
          <p:cNvSpPr/>
          <p:nvPr/>
        </p:nvSpPr>
        <p:spPr>
          <a:xfrm>
            <a:off x="287867" y="127857"/>
            <a:ext cx="902811" cy="523220"/>
          </a:xfrm>
          <a:prstGeom prst="rect">
            <a:avLst/>
          </a:prstGeom>
        </p:spPr>
        <p:txBody>
          <a:bodyPr wrap="none">
            <a:spAutoFit/>
          </a:bodyPr>
          <a:lstStyle/>
          <a:p>
            <a:pPr lvl="0"/>
            <a:r>
              <a:rPr kumimoji="1" lang="zh-CN" altLang="en-US" sz="2800" dirty="0" smtClean="0">
                <a:solidFill>
                  <a:srgbClr val="00B0F0"/>
                </a:solidFill>
                <a:latin typeface="SimHei" charset="0"/>
                <a:ea typeface="SimHei" charset="0"/>
                <a:cs typeface="SimHei" charset="0"/>
              </a:rPr>
              <a:t>目录</a:t>
            </a:r>
            <a:endParaRPr kumimoji="1" lang="zh-CN" altLang="en-US" sz="2800" dirty="0">
              <a:solidFill>
                <a:srgbClr val="00B0F0"/>
              </a:solidFill>
              <a:latin typeface="SimHei" charset="0"/>
              <a:ea typeface="SimHei" charset="0"/>
              <a:cs typeface="SimHei" charset="0"/>
            </a:endParaRPr>
          </a:p>
        </p:txBody>
      </p:sp>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0438" y="1079176"/>
            <a:ext cx="4533900" cy="3810000"/>
          </a:xfrm>
          <a:prstGeom prst="rect">
            <a:avLst/>
          </a:prstGeom>
        </p:spPr>
      </p:pic>
    </p:spTree>
    <p:extLst>
      <p:ext uri="{BB962C8B-B14F-4D97-AF65-F5344CB8AC3E}">
        <p14:creationId xmlns:p14="http://schemas.microsoft.com/office/powerpoint/2010/main" val="4384704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 y="1"/>
            <a:ext cx="135466" cy="778932"/>
          </a:xfrm>
          <a:prstGeom prst="rect">
            <a:avLst/>
          </a:prstGeom>
          <a:solidFill>
            <a:srgbClr val="00B0F0"/>
          </a:solidFill>
        </p:spPr>
        <p:txBody>
          <a:bodyPr wrap="square" rtlCol="0">
            <a:spAutoFit/>
          </a:bodyPr>
          <a:lstStyle/>
          <a:p>
            <a:endParaRPr kumimoji="1" lang="zh-CN" altLang="en-US"/>
          </a:p>
        </p:txBody>
      </p:sp>
      <p:grpSp>
        <p:nvGrpSpPr>
          <p:cNvPr id="2" name="组 1"/>
          <p:cNvGrpSpPr/>
          <p:nvPr/>
        </p:nvGrpSpPr>
        <p:grpSpPr>
          <a:xfrm>
            <a:off x="838810" y="1563638"/>
            <a:ext cx="10546113" cy="4038672"/>
            <a:chOff x="323656" y="1563638"/>
            <a:chExt cx="8496816" cy="3291030"/>
          </a:xfrm>
        </p:grpSpPr>
        <p:sp>
          <p:nvSpPr>
            <p:cNvPr id="51" name="圆角矩形 50"/>
            <p:cNvSpPr/>
            <p:nvPr/>
          </p:nvSpPr>
          <p:spPr>
            <a:xfrm>
              <a:off x="381606" y="4206668"/>
              <a:ext cx="8438866" cy="648000"/>
            </a:xfrm>
            <a:prstGeom prst="roundRect">
              <a:avLst>
                <a:gd name="adj" fmla="val 12660"/>
              </a:avLst>
            </a:prstGeom>
            <a:noFill/>
            <a:ln w="25400" cap="flat" cmpd="sng" algn="ctr">
              <a:solidFill>
                <a:srgbClr val="FAA712"/>
              </a:solidFill>
              <a:prstDash val="solid"/>
            </a:ln>
            <a:effectLst/>
          </p:spPr>
          <p:txBody>
            <a:bodyPr vert="horz" tIns="72000" rtlCol="0"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smtClean="0">
                <a:ln>
                  <a:noFill/>
                </a:ln>
                <a:solidFill>
                  <a:srgbClr val="1F497D">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endParaRPr>
            </a:p>
          </p:txBody>
        </p:sp>
        <p:sp>
          <p:nvSpPr>
            <p:cNvPr id="52" name="TextBox 33"/>
            <p:cNvSpPr txBox="1"/>
            <p:nvPr/>
          </p:nvSpPr>
          <p:spPr>
            <a:xfrm>
              <a:off x="4882799" y="4240631"/>
              <a:ext cx="1152000" cy="576000"/>
            </a:xfrm>
            <a:prstGeom prst="rect">
              <a:avLst/>
            </a:prstGeom>
            <a:solidFill>
              <a:sysClr val="window" lastClr="FFFFFF"/>
            </a:solidFill>
          </p:spPr>
          <p:txBody>
            <a:bodyPr vert="horz" wrap="square" lIns="144000" rtlCol="0" anchor="ctr">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0" u="none" strike="noStrike" kern="0" cap="none" spc="0" normalizeH="0" baseline="0" noProof="0" dirty="0" smtClean="0">
                  <a:ln>
                    <a:noFill/>
                  </a:ln>
                  <a:solidFill>
                    <a:srgbClr val="1F497D">
                      <a:lumMod val="50000"/>
                    </a:srgbClr>
                  </a:solidFill>
                  <a:effectLst/>
                  <a:uLnTx/>
                  <a:uFillTx/>
                  <a:latin typeface="微软雅黑" pitchFamily="34" charset="-122"/>
                  <a:ea typeface="微软雅黑" pitchFamily="34" charset="-122"/>
                  <a:cs typeface="Heiti SC Light" charset="0"/>
                  <a:sym typeface="Gill Sans" charset="0"/>
                </a:rPr>
                <a:t>二手车</a:t>
              </a:r>
              <a:endParaRPr kumimoji="0" lang="en-US" altLang="zh-CN" sz="1800" b="0" i="0" u="none" strike="noStrike" kern="0" cap="none" spc="0" normalizeH="0" baseline="0" noProof="0" dirty="0" smtClean="0">
                <a:ln>
                  <a:noFill/>
                </a:ln>
                <a:solidFill>
                  <a:srgbClr val="1F497D">
                    <a:lumMod val="50000"/>
                  </a:srgbClr>
                </a:solidFill>
                <a:effectLst/>
                <a:uLnTx/>
                <a:uFillTx/>
                <a:latin typeface="微软雅黑" pitchFamily="34" charset="-122"/>
                <a:ea typeface="微软雅黑" pitchFamily="34" charset="-122"/>
                <a:cs typeface="Heiti SC Light" charset="0"/>
                <a:sym typeface="Gill Sans" charset="0"/>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0" u="none" strike="noStrike" kern="0" cap="none" spc="0" normalizeH="0" baseline="0" noProof="0" dirty="0" smtClean="0">
                  <a:ln>
                    <a:noFill/>
                  </a:ln>
                  <a:solidFill>
                    <a:srgbClr val="1F497D">
                      <a:lumMod val="50000"/>
                    </a:srgbClr>
                  </a:solidFill>
                  <a:effectLst/>
                  <a:uLnTx/>
                  <a:uFillTx/>
                  <a:latin typeface="微软雅黑" pitchFamily="34" charset="-122"/>
                  <a:ea typeface="微软雅黑" pitchFamily="34" charset="-122"/>
                  <a:cs typeface="Heiti SC Light" charset="0"/>
                  <a:sym typeface="Gill Sans" charset="0"/>
                </a:rPr>
                <a:t>垂直搜索</a:t>
              </a:r>
            </a:p>
          </p:txBody>
        </p:sp>
        <p:sp>
          <p:nvSpPr>
            <p:cNvPr id="53" name="圆角矩形 52"/>
            <p:cNvSpPr/>
            <p:nvPr/>
          </p:nvSpPr>
          <p:spPr>
            <a:xfrm>
              <a:off x="2051720" y="1563638"/>
              <a:ext cx="5184576" cy="2520000"/>
            </a:xfrm>
            <a:prstGeom prst="roundRect">
              <a:avLst>
                <a:gd name="adj" fmla="val 8541"/>
              </a:avLst>
            </a:prstGeom>
            <a:noFill/>
            <a:ln w="25400" cap="flat" cmpd="sng" algn="ctr">
              <a:solidFill>
                <a:srgbClr val="0070C0"/>
              </a:solidFill>
              <a:prstDash val="solid"/>
            </a:ln>
            <a:effectLst/>
          </p:spPr>
          <p:txBody>
            <a:bodyPr vert="horz" tIns="0" rtlCol="0" anchor="t"/>
            <a:lstStyle/>
            <a:p>
              <a:pPr algn="ctr" fontAlgn="base">
                <a:spcBef>
                  <a:spcPct val="0"/>
                </a:spcBef>
                <a:spcAft>
                  <a:spcPct val="0"/>
                </a:spcAft>
                <a:defRPr/>
              </a:pPr>
              <a:r>
                <a:rPr lang="zh-CN" altLang="en-US" kern="0" dirty="0" smtClean="0">
                  <a:solidFill>
                    <a:srgbClr val="0070C0">
                      <a:lumMod val="50000"/>
                    </a:srgbClr>
                  </a:solidFill>
                  <a:latin typeface="微软雅黑" pitchFamily="34" charset="-122"/>
                  <a:ea typeface="微软雅黑" pitchFamily="34" charset="-122"/>
                  <a:cs typeface="Heiti SC Light" charset="0"/>
                  <a:sym typeface="Gill Sans" charset="0"/>
                </a:rPr>
                <a:t>二手车电商</a:t>
              </a:r>
              <a:r>
                <a:rPr lang="zh-CN" altLang="en-US" kern="0" dirty="0">
                  <a:solidFill>
                    <a:srgbClr val="0070C0">
                      <a:lumMod val="50000"/>
                    </a:srgbClr>
                  </a:solidFill>
                  <a:latin typeface="微软雅黑" panose="020B0503020204020204" pitchFamily="34" charset="-122"/>
                  <a:ea typeface="微软雅黑" panose="020B0503020204020204" pitchFamily="34" charset="-122"/>
                  <a:cs typeface="Heiti SC Light" charset="0"/>
                  <a:sym typeface="Gill Sans" charset="0"/>
                </a:rPr>
                <a:t>平台</a:t>
              </a:r>
              <a:endParaRPr lang="zh-CN" altLang="en-US" kern="0" dirty="0" smtClean="0">
                <a:solidFill>
                  <a:srgbClr val="0070C0">
                    <a:lumMod val="50000"/>
                  </a:srgbClr>
                </a:solidFill>
                <a:latin typeface="微软雅黑" panose="020B0503020204020204" pitchFamily="34" charset="-122"/>
                <a:ea typeface="微软雅黑" panose="020B0503020204020204" pitchFamily="34" charset="-122"/>
                <a:cs typeface="Heiti SC Light" charset="0"/>
                <a:sym typeface="Gill Sans" charset="0"/>
              </a:endParaRPr>
            </a:p>
          </p:txBody>
        </p:sp>
        <p:pic>
          <p:nvPicPr>
            <p:cNvPr id="54" name="Picture 19"/>
            <p:cNvPicPr>
              <a:picLocks noChangeAspect="1" noChangeArrowheads="1"/>
            </p:cNvPicPr>
            <p:nvPr/>
          </p:nvPicPr>
          <p:blipFill>
            <a:blip r:embed="rId3"/>
            <a:srcRect/>
            <a:stretch>
              <a:fillRect/>
            </a:stretch>
          </p:blipFill>
          <p:spPr bwMode="auto">
            <a:xfrm>
              <a:off x="5986669" y="4347857"/>
              <a:ext cx="686442" cy="324000"/>
            </a:xfrm>
            <a:prstGeom prst="rect">
              <a:avLst/>
            </a:prstGeom>
            <a:noFill/>
            <a:ln w="9525">
              <a:noFill/>
              <a:miter lim="800000"/>
              <a:headEnd/>
              <a:tailEnd/>
            </a:ln>
            <a:effectLst/>
          </p:spPr>
        </p:pic>
        <p:pic>
          <p:nvPicPr>
            <p:cNvPr id="55" name="Picture 17"/>
            <p:cNvPicPr>
              <a:picLocks noChangeAspect="1" noChangeArrowheads="1"/>
            </p:cNvPicPr>
            <p:nvPr/>
          </p:nvPicPr>
          <p:blipFill>
            <a:blip r:embed="rId4"/>
            <a:srcRect/>
            <a:stretch>
              <a:fillRect/>
            </a:stretch>
          </p:blipFill>
          <p:spPr bwMode="auto">
            <a:xfrm>
              <a:off x="2133963" y="4347827"/>
              <a:ext cx="695520" cy="324000"/>
            </a:xfrm>
            <a:prstGeom prst="rect">
              <a:avLst/>
            </a:prstGeom>
            <a:noFill/>
            <a:ln w="9525">
              <a:noFill/>
              <a:miter lim="800000"/>
              <a:headEnd/>
              <a:tailEnd/>
            </a:ln>
            <a:effectLst/>
          </p:spPr>
        </p:pic>
        <p:pic>
          <p:nvPicPr>
            <p:cNvPr id="56" name="Picture 18"/>
            <p:cNvPicPr>
              <a:picLocks noChangeAspect="1" noChangeArrowheads="1"/>
            </p:cNvPicPr>
            <p:nvPr/>
          </p:nvPicPr>
          <p:blipFill>
            <a:blip r:embed="rId5"/>
            <a:srcRect/>
            <a:stretch>
              <a:fillRect/>
            </a:stretch>
          </p:blipFill>
          <p:spPr bwMode="auto">
            <a:xfrm>
              <a:off x="3682413" y="4388310"/>
              <a:ext cx="1084186" cy="252000"/>
            </a:xfrm>
            <a:prstGeom prst="rect">
              <a:avLst/>
            </a:prstGeom>
            <a:noFill/>
            <a:ln w="9525">
              <a:noFill/>
              <a:miter lim="800000"/>
              <a:headEnd/>
              <a:tailEnd/>
            </a:ln>
            <a:effectLst/>
          </p:spPr>
        </p:pic>
        <p:pic>
          <p:nvPicPr>
            <p:cNvPr id="57" name="Picture 2"/>
            <p:cNvPicPr>
              <a:picLocks noChangeAspect="1" noChangeArrowheads="1"/>
            </p:cNvPicPr>
            <p:nvPr/>
          </p:nvPicPr>
          <p:blipFill>
            <a:blip r:embed="rId6"/>
            <a:srcRect/>
            <a:stretch>
              <a:fillRect/>
            </a:stretch>
          </p:blipFill>
          <p:spPr bwMode="auto">
            <a:xfrm>
              <a:off x="2860200" y="4350178"/>
              <a:ext cx="832235" cy="324000"/>
            </a:xfrm>
            <a:prstGeom prst="rect">
              <a:avLst/>
            </a:prstGeom>
            <a:noFill/>
            <a:ln w="9525">
              <a:noFill/>
              <a:miter lim="800000"/>
              <a:headEnd/>
              <a:tailEnd/>
            </a:ln>
            <a:effectLst/>
          </p:spPr>
        </p:pic>
        <p:sp>
          <p:nvSpPr>
            <p:cNvPr id="58" name="矩形 57"/>
            <p:cNvSpPr/>
            <p:nvPr/>
          </p:nvSpPr>
          <p:spPr bwMode="auto">
            <a:xfrm>
              <a:off x="2340755" y="1985029"/>
              <a:ext cx="1296000" cy="864000"/>
            </a:xfrm>
            <a:prstGeom prst="rect">
              <a:avLst/>
            </a:prstGeom>
            <a:solidFill>
              <a:srgbClr val="1564BA">
                <a:lumMod val="20000"/>
                <a:lumOff val="80000"/>
              </a:srgbClr>
            </a:solidFill>
            <a:ln w="9525" cap="flat" cmpd="sng" algn="ctr">
              <a:noFill/>
              <a:prstDash val="solid"/>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rPr>
                <a:t>交易服务商（</a:t>
              </a:r>
              <a:r>
                <a:rPr kumimoji="0" lang="en-US" altLang="zh-CN" sz="16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rPr>
                <a:t>ToB</a:t>
              </a:r>
              <a:r>
                <a:rPr kumimoji="0" lang="zh-CN" altLang="en-US" sz="16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rPr>
                <a:t>）</a:t>
              </a:r>
            </a:p>
          </p:txBody>
        </p:sp>
        <p:sp>
          <p:nvSpPr>
            <p:cNvPr id="59" name="矩形 58"/>
            <p:cNvSpPr/>
            <p:nvPr/>
          </p:nvSpPr>
          <p:spPr bwMode="auto">
            <a:xfrm>
              <a:off x="2340755" y="2931846"/>
              <a:ext cx="1296000" cy="504000"/>
            </a:xfrm>
            <a:prstGeom prst="rect">
              <a:avLst/>
            </a:prstGeom>
            <a:solidFill>
              <a:srgbClr val="1564BA">
                <a:lumMod val="20000"/>
                <a:lumOff val="80000"/>
              </a:srgbClr>
            </a:solidFill>
            <a:ln w="9525" cap="flat" cmpd="sng" algn="ctr">
              <a:noFill/>
              <a:prstDash val="solid"/>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rPr>
                <a:t>交易服务商</a:t>
              </a:r>
              <a:r>
                <a:rPr kumimoji="0" lang="en-US" altLang="zh-CN" sz="16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rPr>
                <a:t>(ToC)</a:t>
              </a:r>
              <a:endParaRPr kumimoji="0" lang="zh-CN" altLang="en-US" sz="16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endParaRPr>
            </a:p>
          </p:txBody>
        </p:sp>
        <p:sp>
          <p:nvSpPr>
            <p:cNvPr id="60" name="矩形 59"/>
            <p:cNvSpPr/>
            <p:nvPr/>
          </p:nvSpPr>
          <p:spPr bwMode="auto">
            <a:xfrm>
              <a:off x="2340755" y="3507902"/>
              <a:ext cx="1296000" cy="432000"/>
            </a:xfrm>
            <a:prstGeom prst="rect">
              <a:avLst/>
            </a:prstGeom>
            <a:solidFill>
              <a:srgbClr val="1564BA">
                <a:lumMod val="20000"/>
                <a:lumOff val="80000"/>
              </a:srgbClr>
            </a:solidFill>
            <a:ln w="9525" cap="flat" cmpd="sng" algn="ctr">
              <a:noFill/>
              <a:prstDash val="solid"/>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rPr>
                <a:t>信息服务商</a:t>
              </a:r>
            </a:p>
          </p:txBody>
        </p:sp>
        <p:pic>
          <p:nvPicPr>
            <p:cNvPr id="61" name="Picture 4"/>
            <p:cNvPicPr>
              <a:picLocks noChangeAspect="1" noChangeArrowheads="1"/>
            </p:cNvPicPr>
            <p:nvPr/>
          </p:nvPicPr>
          <p:blipFill>
            <a:blip r:embed="rId7"/>
            <a:srcRect/>
            <a:stretch>
              <a:fillRect/>
            </a:stretch>
          </p:blipFill>
          <p:spPr bwMode="auto">
            <a:xfrm>
              <a:off x="5924481" y="1989038"/>
              <a:ext cx="942976" cy="425264"/>
            </a:xfrm>
            <a:prstGeom prst="rect">
              <a:avLst/>
            </a:prstGeom>
            <a:noFill/>
            <a:ln w="9525">
              <a:noFill/>
              <a:miter lim="800000"/>
              <a:headEnd/>
              <a:tailEnd/>
            </a:ln>
            <a:effectLst/>
          </p:spPr>
        </p:pic>
        <p:pic>
          <p:nvPicPr>
            <p:cNvPr id="62" name="Picture 7"/>
            <p:cNvPicPr>
              <a:picLocks noChangeAspect="1" noChangeArrowheads="1"/>
            </p:cNvPicPr>
            <p:nvPr/>
          </p:nvPicPr>
          <p:blipFill>
            <a:blip r:embed="rId8"/>
            <a:srcRect/>
            <a:stretch>
              <a:fillRect/>
            </a:stretch>
          </p:blipFill>
          <p:spPr bwMode="auto">
            <a:xfrm>
              <a:off x="3714744" y="3021846"/>
              <a:ext cx="761142" cy="252000"/>
            </a:xfrm>
            <a:prstGeom prst="rect">
              <a:avLst/>
            </a:prstGeom>
            <a:noFill/>
            <a:ln w="9525">
              <a:noFill/>
              <a:miter lim="800000"/>
              <a:headEnd/>
              <a:tailEnd/>
            </a:ln>
            <a:effectLst/>
          </p:spPr>
        </p:pic>
        <p:pic>
          <p:nvPicPr>
            <p:cNvPr id="63" name="Picture 2"/>
            <p:cNvPicPr>
              <a:picLocks noChangeAspect="1" noChangeArrowheads="1"/>
            </p:cNvPicPr>
            <p:nvPr/>
          </p:nvPicPr>
          <p:blipFill>
            <a:blip r:embed="rId9"/>
            <a:srcRect/>
            <a:stretch>
              <a:fillRect/>
            </a:stretch>
          </p:blipFill>
          <p:spPr bwMode="auto">
            <a:xfrm>
              <a:off x="4475897" y="3039846"/>
              <a:ext cx="642194" cy="252000"/>
            </a:xfrm>
            <a:prstGeom prst="rect">
              <a:avLst/>
            </a:prstGeom>
            <a:noFill/>
            <a:ln w="9525">
              <a:noFill/>
              <a:miter lim="800000"/>
              <a:headEnd/>
              <a:tailEnd/>
            </a:ln>
            <a:effectLst/>
          </p:spPr>
        </p:pic>
        <p:pic>
          <p:nvPicPr>
            <p:cNvPr id="64" name="Picture 9"/>
            <p:cNvPicPr>
              <a:picLocks noChangeAspect="1" noChangeArrowheads="1"/>
            </p:cNvPicPr>
            <p:nvPr/>
          </p:nvPicPr>
          <p:blipFill>
            <a:blip r:embed="rId10"/>
            <a:srcRect/>
            <a:stretch>
              <a:fillRect/>
            </a:stretch>
          </p:blipFill>
          <p:spPr bwMode="auto">
            <a:xfrm>
              <a:off x="3666592" y="3606512"/>
              <a:ext cx="738594" cy="251122"/>
            </a:xfrm>
            <a:prstGeom prst="rect">
              <a:avLst/>
            </a:prstGeom>
            <a:noFill/>
            <a:ln w="9525">
              <a:noFill/>
              <a:miter lim="800000"/>
              <a:headEnd/>
              <a:tailEnd/>
            </a:ln>
            <a:effectLst/>
          </p:spPr>
        </p:pic>
        <p:pic>
          <p:nvPicPr>
            <p:cNvPr id="65" name="Picture 10"/>
            <p:cNvPicPr>
              <a:picLocks noChangeAspect="1" noChangeArrowheads="1"/>
            </p:cNvPicPr>
            <p:nvPr/>
          </p:nvPicPr>
          <p:blipFill>
            <a:blip r:embed="rId11"/>
            <a:srcRect/>
            <a:stretch>
              <a:fillRect/>
            </a:stretch>
          </p:blipFill>
          <p:spPr bwMode="auto">
            <a:xfrm>
              <a:off x="4406035" y="3630309"/>
              <a:ext cx="642093" cy="227325"/>
            </a:xfrm>
            <a:prstGeom prst="rect">
              <a:avLst/>
            </a:prstGeom>
            <a:noFill/>
            <a:ln w="9525">
              <a:noFill/>
              <a:miter lim="800000"/>
              <a:headEnd/>
              <a:tailEnd/>
            </a:ln>
            <a:effectLst/>
          </p:spPr>
        </p:pic>
        <p:sp>
          <p:nvSpPr>
            <p:cNvPr id="66" name="矩形 65"/>
            <p:cNvSpPr/>
            <p:nvPr/>
          </p:nvSpPr>
          <p:spPr bwMode="auto">
            <a:xfrm>
              <a:off x="2340755" y="1985029"/>
              <a:ext cx="4608000" cy="864000"/>
            </a:xfrm>
            <a:prstGeom prst="rect">
              <a:avLst/>
            </a:prstGeom>
            <a:noFill/>
            <a:ln>
              <a:solidFill>
                <a:srgbClr val="1564BA"/>
              </a:solidFill>
            </a:ln>
            <a:effectLs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FFFFFF"/>
                </a:solidFill>
                <a:effectLst/>
                <a:uLnTx/>
                <a:uFillTx/>
                <a:latin typeface="Gill Sans" charset="0"/>
                <a:ea typeface="Heiti SC Light" charset="0"/>
                <a:cs typeface="Heiti SC Light" charset="0"/>
                <a:sym typeface="Gill Sans" charset="0"/>
              </a:endParaRPr>
            </a:p>
          </p:txBody>
        </p:sp>
        <p:sp>
          <p:nvSpPr>
            <p:cNvPr id="67" name="矩形 66"/>
            <p:cNvSpPr/>
            <p:nvPr/>
          </p:nvSpPr>
          <p:spPr bwMode="auto">
            <a:xfrm>
              <a:off x="2340755" y="2931846"/>
              <a:ext cx="4608000" cy="504000"/>
            </a:xfrm>
            <a:prstGeom prst="rect">
              <a:avLst/>
            </a:prstGeom>
            <a:noFill/>
            <a:ln>
              <a:solidFill>
                <a:srgbClr val="1564BA"/>
              </a:solidFill>
            </a:ln>
            <a:effectLs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FFFFFF"/>
                </a:solidFill>
                <a:effectLst/>
                <a:uLnTx/>
                <a:uFillTx/>
                <a:latin typeface="Gill Sans" charset="0"/>
                <a:ea typeface="Heiti SC Light" charset="0"/>
                <a:cs typeface="Heiti SC Light" charset="0"/>
                <a:sym typeface="Gill Sans" charset="0"/>
              </a:endParaRPr>
            </a:p>
          </p:txBody>
        </p:sp>
        <p:sp>
          <p:nvSpPr>
            <p:cNvPr id="68" name="矩形 67"/>
            <p:cNvSpPr/>
            <p:nvPr/>
          </p:nvSpPr>
          <p:spPr bwMode="auto">
            <a:xfrm>
              <a:off x="2340755" y="3507902"/>
              <a:ext cx="4608000" cy="432000"/>
            </a:xfrm>
            <a:prstGeom prst="rect">
              <a:avLst/>
            </a:prstGeom>
            <a:noFill/>
            <a:ln>
              <a:solidFill>
                <a:srgbClr val="1564BA"/>
              </a:solidFill>
            </a:ln>
            <a:effectLs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FFFFFF"/>
                </a:solidFill>
                <a:effectLst/>
                <a:uLnTx/>
                <a:uFillTx/>
                <a:latin typeface="Gill Sans" charset="0"/>
                <a:ea typeface="Heiti SC Light" charset="0"/>
                <a:cs typeface="Heiti SC Light" charset="0"/>
                <a:sym typeface="Gill Sans" charset="0"/>
              </a:endParaRPr>
            </a:p>
          </p:txBody>
        </p:sp>
        <p:pic>
          <p:nvPicPr>
            <p:cNvPr id="69" name="Picture 6"/>
            <p:cNvPicPr>
              <a:picLocks noChangeAspect="1" noChangeArrowheads="1"/>
            </p:cNvPicPr>
            <p:nvPr/>
          </p:nvPicPr>
          <p:blipFill>
            <a:blip r:embed="rId12"/>
            <a:srcRect/>
            <a:stretch>
              <a:fillRect/>
            </a:stretch>
          </p:blipFill>
          <p:spPr bwMode="auto">
            <a:xfrm>
              <a:off x="4211960" y="2470266"/>
              <a:ext cx="787765" cy="324000"/>
            </a:xfrm>
            <a:prstGeom prst="rect">
              <a:avLst/>
            </a:prstGeom>
            <a:noFill/>
            <a:ln w="9525">
              <a:noFill/>
              <a:miter lim="800000"/>
              <a:headEnd/>
              <a:tailEnd/>
            </a:ln>
            <a:effectLst/>
          </p:spPr>
        </p:pic>
        <p:pic>
          <p:nvPicPr>
            <p:cNvPr id="70" name="Picture 8"/>
            <p:cNvPicPr>
              <a:picLocks noChangeAspect="1" noChangeArrowheads="1"/>
            </p:cNvPicPr>
            <p:nvPr/>
          </p:nvPicPr>
          <p:blipFill>
            <a:blip r:embed="rId13"/>
            <a:srcRect/>
            <a:stretch>
              <a:fillRect/>
            </a:stretch>
          </p:blipFill>
          <p:spPr bwMode="auto">
            <a:xfrm>
              <a:off x="5233516" y="2499324"/>
              <a:ext cx="1138238" cy="332213"/>
            </a:xfrm>
            <a:prstGeom prst="rect">
              <a:avLst/>
            </a:prstGeom>
            <a:noFill/>
            <a:ln w="9525">
              <a:noFill/>
              <a:miter lim="800000"/>
              <a:headEnd/>
              <a:tailEnd/>
            </a:ln>
            <a:effectLst/>
          </p:spPr>
        </p:pic>
        <p:sp>
          <p:nvSpPr>
            <p:cNvPr id="71" name="圆角矩形 70"/>
            <p:cNvSpPr/>
            <p:nvPr/>
          </p:nvSpPr>
          <p:spPr>
            <a:xfrm>
              <a:off x="467544" y="1563638"/>
              <a:ext cx="1368152" cy="2520000"/>
            </a:xfrm>
            <a:prstGeom prst="roundRect">
              <a:avLst>
                <a:gd name="adj" fmla="val 8541"/>
              </a:avLst>
            </a:prstGeom>
            <a:noFill/>
            <a:ln w="25400" cap="flat" cmpd="sng" algn="ctr">
              <a:solidFill>
                <a:srgbClr val="CF4A00"/>
              </a:solidFill>
              <a:prstDash val="solid"/>
            </a:ln>
            <a:effectLst/>
          </p:spPr>
          <p:txBody>
            <a:bodyPr vert="horz" tIns="0" rtlCol="0" anchor="t"/>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0" u="none" strike="noStrike" kern="0" cap="none" spc="0" normalizeH="0" baseline="0" noProof="0" dirty="0">
                  <a:ln>
                    <a:noFill/>
                  </a:ln>
                  <a:solidFill>
                    <a:srgbClr val="0070C0">
                      <a:lumMod val="50000"/>
                    </a:srgbClr>
                  </a:solidFill>
                  <a:effectLst/>
                  <a:uLnTx/>
                  <a:uFillTx/>
                  <a:latin typeface="微软雅黑" pitchFamily="34" charset="-122"/>
                  <a:ea typeface="微软雅黑" pitchFamily="34" charset="-122"/>
                  <a:cs typeface="Heiti SC Light" charset="0"/>
                  <a:sym typeface="Gill Sans" charset="0"/>
                </a:rPr>
                <a:t>卖方</a:t>
              </a:r>
              <a:endParaRPr kumimoji="0" lang="zh-CN" altLang="en-US" sz="1800" b="0" i="0" u="none" strike="noStrike" kern="0" cap="none" spc="0" normalizeH="0" baseline="0" noProof="0" dirty="0" smtClean="0">
                <a:ln>
                  <a:noFill/>
                </a:ln>
                <a:solidFill>
                  <a:srgbClr val="0070C0">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endParaRPr>
            </a:p>
          </p:txBody>
        </p:sp>
        <p:sp>
          <p:nvSpPr>
            <p:cNvPr id="72" name="圆角矩形 71"/>
            <p:cNvSpPr/>
            <p:nvPr/>
          </p:nvSpPr>
          <p:spPr>
            <a:xfrm>
              <a:off x="7431054" y="1563638"/>
              <a:ext cx="1368152" cy="2520000"/>
            </a:xfrm>
            <a:prstGeom prst="roundRect">
              <a:avLst>
                <a:gd name="adj" fmla="val 8541"/>
              </a:avLst>
            </a:prstGeom>
            <a:noFill/>
            <a:ln w="25400" cap="flat" cmpd="sng" algn="ctr">
              <a:solidFill>
                <a:srgbClr val="CF4A00"/>
              </a:solidFill>
              <a:prstDash val="solid"/>
            </a:ln>
            <a:effectLst/>
          </p:spPr>
          <p:txBody>
            <a:bodyPr vert="horz" tIns="0" rtlCol="0" anchor="t"/>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0" u="none" strike="noStrike" kern="0" cap="none" spc="0" normalizeH="0" baseline="0" noProof="0" dirty="0">
                  <a:ln>
                    <a:noFill/>
                  </a:ln>
                  <a:solidFill>
                    <a:srgbClr val="0070C0">
                      <a:lumMod val="50000"/>
                    </a:srgbClr>
                  </a:solidFill>
                  <a:effectLst/>
                  <a:uLnTx/>
                  <a:uFillTx/>
                  <a:latin typeface="微软雅黑" pitchFamily="34" charset="-122"/>
                  <a:ea typeface="微软雅黑" pitchFamily="34" charset="-122"/>
                  <a:cs typeface="Heiti SC Light" charset="0"/>
                  <a:sym typeface="Gill Sans" charset="0"/>
                </a:rPr>
                <a:t>买方</a:t>
              </a:r>
              <a:endParaRPr kumimoji="0" lang="zh-CN" altLang="en-US" sz="1800" b="0" i="0" u="none" strike="noStrike" kern="0" cap="none" spc="0" normalizeH="0" baseline="0" noProof="0" dirty="0" smtClean="0">
                <a:ln>
                  <a:noFill/>
                </a:ln>
                <a:solidFill>
                  <a:srgbClr val="0070C0">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endParaRPr>
            </a:p>
          </p:txBody>
        </p:sp>
        <p:pic>
          <p:nvPicPr>
            <p:cNvPr id="73" name="Picture 2" descr="d:\program files (x86)\360se6\User Data\Temp\u=1825455799,3111443959&amp;fm=23&amp;gp=0.jpg"/>
            <p:cNvPicPr>
              <a:picLocks noChangeAspect="1" noChangeArrowheads="1"/>
            </p:cNvPicPr>
            <p:nvPr/>
          </p:nvPicPr>
          <p:blipFill rotWithShape="1">
            <a:blip r:embed="rId14">
              <a:extLst>
                <a:ext uri="{28A0092B-C50C-407E-A947-70E740481C1C}">
                  <a14:useLocalDpi xmlns:a14="http://schemas.microsoft.com/office/drawing/2010/main" val="0"/>
                </a:ext>
              </a:extLst>
            </a:blip>
            <a:srcRect t="18884" b="26849"/>
            <a:stretch/>
          </p:blipFill>
          <p:spPr bwMode="auto">
            <a:xfrm>
              <a:off x="5048128" y="3643320"/>
              <a:ext cx="642942" cy="193839"/>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D:\工作备案\E盘\优信拍资料\简介\常用资料\优信拍LOGO\优信拍LOGO\优信拍_注册logo(RGB模式).pn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15118" t="21022" r="15367" b="23748"/>
            <a:stretch/>
          </p:blipFill>
          <p:spPr bwMode="auto">
            <a:xfrm>
              <a:off x="4853157" y="2027324"/>
              <a:ext cx="942979" cy="396000"/>
            </a:xfrm>
            <a:prstGeom prst="rect">
              <a:avLst/>
            </a:prstGeom>
            <a:noFill/>
            <a:extLst>
              <a:ext uri="{909E8E84-426E-40DD-AFC4-6F175D3DCCD1}">
                <a14:hiddenFill xmlns:a14="http://schemas.microsoft.com/office/drawing/2010/main">
                  <a:solidFill>
                    <a:srgbClr val="FFFFFF"/>
                  </a:solidFill>
                </a14:hiddenFill>
              </a:ext>
            </a:extLst>
          </p:spPr>
        </p:pic>
        <p:sp>
          <p:nvSpPr>
            <p:cNvPr id="75" name="矩形 74"/>
            <p:cNvSpPr/>
            <p:nvPr/>
          </p:nvSpPr>
          <p:spPr bwMode="auto">
            <a:xfrm>
              <a:off x="575620" y="2006319"/>
              <a:ext cx="1152000" cy="360000"/>
            </a:xfrm>
            <a:prstGeom prst="rect">
              <a:avLst/>
            </a:prstGeom>
            <a:solidFill>
              <a:srgbClr val="CF4A00">
                <a:lumMod val="20000"/>
                <a:lumOff val="80000"/>
              </a:srgbClr>
            </a:solidFill>
            <a:ln w="9525" cap="flat" cmpd="sng" algn="ctr">
              <a:noFill/>
              <a:prstDash val="solid"/>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rPr>
                <a:t>个人车主</a:t>
              </a:r>
            </a:p>
          </p:txBody>
        </p:sp>
        <p:sp>
          <p:nvSpPr>
            <p:cNvPr id="76" name="矩形 75"/>
            <p:cNvSpPr/>
            <p:nvPr/>
          </p:nvSpPr>
          <p:spPr bwMode="auto">
            <a:xfrm>
              <a:off x="575620" y="2470266"/>
              <a:ext cx="1152000" cy="1530244"/>
            </a:xfrm>
            <a:prstGeom prst="rect">
              <a:avLst/>
            </a:prstGeom>
            <a:solidFill>
              <a:srgbClr val="CF4A00">
                <a:lumMod val="20000"/>
                <a:lumOff val="80000"/>
              </a:srgbClr>
            </a:solidFill>
            <a:ln w="9525" cap="flat" cmpd="sng" algn="ctr">
              <a:noFill/>
              <a:prstDash val="solid"/>
            </a:ln>
            <a:effectLs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rPr>
                <a:t>企业</a:t>
              </a:r>
              <a:endParaRPr kumimoji="0" lang="en-US" altLang="zh-CN" sz="16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endParaRPr>
            </a:p>
          </p:txBody>
        </p:sp>
        <p:sp>
          <p:nvSpPr>
            <p:cNvPr id="77" name="矩形 76"/>
            <p:cNvSpPr/>
            <p:nvPr/>
          </p:nvSpPr>
          <p:spPr bwMode="auto">
            <a:xfrm>
              <a:off x="683620" y="2787774"/>
              <a:ext cx="936000" cy="252000"/>
            </a:xfrm>
            <a:prstGeom prst="rect">
              <a:avLst/>
            </a:prstGeom>
            <a:solidFill>
              <a:srgbClr val="CF4A00"/>
            </a:solidFill>
            <a:ln w="9525" cap="flat" cmpd="sng" algn="ctr">
              <a:noFill/>
              <a:prstDash val="solid"/>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smtClean="0">
                  <a:ln>
                    <a:noFill/>
                  </a:ln>
                  <a:solidFill>
                    <a:prstClr val="white"/>
                  </a:solidFill>
                  <a:effectLst/>
                  <a:uLnTx/>
                  <a:uFillTx/>
                  <a:latin typeface="微软雅黑" charset="0"/>
                  <a:ea typeface="微软雅黑" charset="0"/>
                  <a:cs typeface="Heiti SC Light" charset="0"/>
                  <a:sym typeface="Gill Sans" charset="0"/>
                </a:rPr>
                <a:t>车企</a:t>
              </a:r>
            </a:p>
          </p:txBody>
        </p:sp>
        <p:sp>
          <p:nvSpPr>
            <p:cNvPr id="78" name="矩形 77"/>
            <p:cNvSpPr/>
            <p:nvPr/>
          </p:nvSpPr>
          <p:spPr bwMode="auto">
            <a:xfrm>
              <a:off x="683620" y="3083807"/>
              <a:ext cx="936000" cy="252000"/>
            </a:xfrm>
            <a:prstGeom prst="rect">
              <a:avLst/>
            </a:prstGeom>
            <a:solidFill>
              <a:srgbClr val="CF4A00"/>
            </a:solidFill>
            <a:ln w="9525" cap="flat" cmpd="sng" algn="ctr">
              <a:noFill/>
              <a:prstDash val="solid"/>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smtClean="0">
                  <a:ln>
                    <a:noFill/>
                  </a:ln>
                  <a:solidFill>
                    <a:prstClr val="white"/>
                  </a:solidFill>
                  <a:effectLst/>
                  <a:uLnTx/>
                  <a:uFillTx/>
                  <a:latin typeface="微软雅黑" charset="0"/>
                  <a:ea typeface="微软雅黑" charset="0"/>
                  <a:cs typeface="Heiti SC Light" charset="0"/>
                  <a:sym typeface="Gill Sans" charset="0"/>
                </a:rPr>
                <a:t>经销商</a:t>
              </a:r>
            </a:p>
          </p:txBody>
        </p:sp>
        <p:sp>
          <p:nvSpPr>
            <p:cNvPr id="79" name="矩形 78"/>
            <p:cNvSpPr/>
            <p:nvPr/>
          </p:nvSpPr>
          <p:spPr bwMode="auto">
            <a:xfrm>
              <a:off x="683620" y="3379840"/>
              <a:ext cx="936000" cy="252000"/>
            </a:xfrm>
            <a:prstGeom prst="rect">
              <a:avLst/>
            </a:prstGeom>
            <a:solidFill>
              <a:srgbClr val="CF4A00"/>
            </a:solidFill>
            <a:ln w="9525" cap="flat" cmpd="sng" algn="ctr">
              <a:noFill/>
              <a:prstDash val="solid"/>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smtClean="0">
                  <a:ln>
                    <a:noFill/>
                  </a:ln>
                  <a:solidFill>
                    <a:prstClr val="white"/>
                  </a:solidFill>
                  <a:effectLst/>
                  <a:uLnTx/>
                  <a:uFillTx/>
                  <a:latin typeface="微软雅黑" charset="0"/>
                  <a:ea typeface="微软雅黑" charset="0"/>
                  <a:cs typeface="Heiti SC Light" charset="0"/>
                  <a:sym typeface="Gill Sans" charset="0"/>
                </a:rPr>
                <a:t>租车公司</a:t>
              </a:r>
            </a:p>
          </p:txBody>
        </p:sp>
        <p:sp>
          <p:nvSpPr>
            <p:cNvPr id="80" name="矩形 79"/>
            <p:cNvSpPr/>
            <p:nvPr/>
          </p:nvSpPr>
          <p:spPr bwMode="auto">
            <a:xfrm>
              <a:off x="683620" y="3675873"/>
              <a:ext cx="936000" cy="252000"/>
            </a:xfrm>
            <a:prstGeom prst="rect">
              <a:avLst/>
            </a:prstGeom>
            <a:solidFill>
              <a:srgbClr val="CF4A00"/>
            </a:solidFill>
            <a:ln w="9525" cap="flat" cmpd="sng" algn="ctr">
              <a:noFill/>
              <a:prstDash val="solid"/>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smtClean="0">
                  <a:ln>
                    <a:noFill/>
                  </a:ln>
                  <a:solidFill>
                    <a:prstClr val="white"/>
                  </a:solidFill>
                  <a:effectLst/>
                  <a:uLnTx/>
                  <a:uFillTx/>
                  <a:latin typeface="微软雅黑" charset="0"/>
                  <a:ea typeface="微软雅黑" charset="0"/>
                  <a:cs typeface="Heiti SC Light" charset="0"/>
                  <a:sym typeface="Gill Sans" charset="0"/>
                </a:rPr>
                <a:t>其他</a:t>
              </a:r>
            </a:p>
          </p:txBody>
        </p:sp>
        <p:sp>
          <p:nvSpPr>
            <p:cNvPr id="81" name="矩形 80"/>
            <p:cNvSpPr/>
            <p:nvPr/>
          </p:nvSpPr>
          <p:spPr bwMode="auto">
            <a:xfrm>
              <a:off x="7539130" y="2006319"/>
              <a:ext cx="1152000" cy="576000"/>
            </a:xfrm>
            <a:prstGeom prst="rect">
              <a:avLst/>
            </a:prstGeom>
            <a:solidFill>
              <a:srgbClr val="CF4A00">
                <a:lumMod val="20000"/>
                <a:lumOff val="80000"/>
              </a:srgbClr>
            </a:solidFill>
            <a:ln w="9525" cap="flat" cmpd="sng" algn="ctr">
              <a:noFill/>
              <a:prstDash val="solid"/>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rPr>
                <a:t>二手车</a:t>
              </a:r>
              <a:endParaRPr kumimoji="0" lang="en-US" altLang="zh-CN" sz="16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rPr>
                <a:t>个人买家</a:t>
              </a:r>
            </a:p>
          </p:txBody>
        </p:sp>
        <p:sp>
          <p:nvSpPr>
            <p:cNvPr id="82" name="矩形 81"/>
            <p:cNvSpPr/>
            <p:nvPr/>
          </p:nvSpPr>
          <p:spPr bwMode="auto">
            <a:xfrm>
              <a:off x="7539130" y="2665430"/>
              <a:ext cx="1152000" cy="1335080"/>
            </a:xfrm>
            <a:prstGeom prst="rect">
              <a:avLst/>
            </a:prstGeom>
            <a:solidFill>
              <a:srgbClr val="CF4A00">
                <a:lumMod val="20000"/>
                <a:lumOff val="80000"/>
              </a:srgbClr>
            </a:solidFill>
            <a:ln w="9525" cap="flat" cmpd="sng" algn="ctr">
              <a:noFill/>
              <a:prstDash val="solid"/>
            </a:ln>
            <a:effectLs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rPr>
                <a:t>二手车商</a:t>
              </a:r>
              <a:endParaRPr kumimoji="0" lang="en-US" altLang="zh-CN" sz="16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endParaRPr>
            </a:p>
          </p:txBody>
        </p:sp>
        <p:sp>
          <p:nvSpPr>
            <p:cNvPr id="83" name="矩形 82"/>
            <p:cNvSpPr/>
            <p:nvPr/>
          </p:nvSpPr>
          <p:spPr bwMode="auto">
            <a:xfrm>
              <a:off x="7647130" y="3003798"/>
              <a:ext cx="936000" cy="252000"/>
            </a:xfrm>
            <a:prstGeom prst="rect">
              <a:avLst/>
            </a:prstGeom>
            <a:solidFill>
              <a:srgbClr val="CF4A00"/>
            </a:solidFill>
            <a:ln w="9525" cap="flat" cmpd="sng" algn="ctr">
              <a:noFill/>
              <a:prstDash val="solid"/>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smtClean="0">
                  <a:ln>
                    <a:noFill/>
                  </a:ln>
                  <a:solidFill>
                    <a:prstClr val="white"/>
                  </a:solidFill>
                  <a:effectLst/>
                  <a:uLnTx/>
                  <a:uFillTx/>
                  <a:latin typeface="微软雅黑" charset="0"/>
                  <a:ea typeface="微软雅黑" charset="0"/>
                  <a:cs typeface="Heiti SC Light" charset="0"/>
                  <a:sym typeface="Gill Sans" charset="0"/>
                </a:rPr>
                <a:t>经纪公司</a:t>
              </a:r>
            </a:p>
          </p:txBody>
        </p:sp>
        <p:sp>
          <p:nvSpPr>
            <p:cNvPr id="84" name="矩形 83"/>
            <p:cNvSpPr/>
            <p:nvPr/>
          </p:nvSpPr>
          <p:spPr bwMode="auto">
            <a:xfrm>
              <a:off x="7647130" y="3339835"/>
              <a:ext cx="936000" cy="252000"/>
            </a:xfrm>
            <a:prstGeom prst="rect">
              <a:avLst/>
            </a:prstGeom>
            <a:solidFill>
              <a:srgbClr val="CF4A00"/>
            </a:solidFill>
            <a:ln w="9525" cap="flat" cmpd="sng" algn="ctr">
              <a:noFill/>
              <a:prstDash val="solid"/>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smtClean="0">
                  <a:ln>
                    <a:noFill/>
                  </a:ln>
                  <a:solidFill>
                    <a:prstClr val="white"/>
                  </a:solidFill>
                  <a:effectLst/>
                  <a:uLnTx/>
                  <a:uFillTx/>
                  <a:latin typeface="微软雅黑" charset="0"/>
                  <a:ea typeface="微软雅黑" charset="0"/>
                  <a:cs typeface="Heiti SC Light" charset="0"/>
                  <a:sym typeface="Gill Sans" charset="0"/>
                </a:rPr>
                <a:t>经销商</a:t>
              </a:r>
            </a:p>
          </p:txBody>
        </p:sp>
        <p:sp>
          <p:nvSpPr>
            <p:cNvPr id="85" name="矩形 84"/>
            <p:cNvSpPr/>
            <p:nvPr/>
          </p:nvSpPr>
          <p:spPr bwMode="auto">
            <a:xfrm>
              <a:off x="7643834" y="3675873"/>
              <a:ext cx="936000" cy="252000"/>
            </a:xfrm>
            <a:prstGeom prst="rect">
              <a:avLst/>
            </a:prstGeom>
            <a:solidFill>
              <a:srgbClr val="CF4A00"/>
            </a:solidFill>
            <a:ln w="9525" cap="flat" cmpd="sng" algn="ctr">
              <a:noFill/>
              <a:prstDash val="solid"/>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smtClean="0">
                  <a:ln>
                    <a:noFill/>
                  </a:ln>
                  <a:solidFill>
                    <a:prstClr val="white"/>
                  </a:solidFill>
                  <a:effectLst/>
                  <a:uLnTx/>
                  <a:uFillTx/>
                  <a:latin typeface="微软雅黑" charset="0"/>
                  <a:ea typeface="微软雅黑" charset="0"/>
                  <a:cs typeface="Heiti SC Light" charset="0"/>
                  <a:sym typeface="Gill Sans" charset="0"/>
                </a:rPr>
                <a:t>其他</a:t>
              </a:r>
            </a:p>
          </p:txBody>
        </p:sp>
        <p:pic>
          <p:nvPicPr>
            <p:cNvPr id="86" name="Picture 12"/>
            <p:cNvPicPr>
              <a:picLocks noChangeAspect="1" noChangeArrowheads="1"/>
            </p:cNvPicPr>
            <p:nvPr/>
          </p:nvPicPr>
          <p:blipFill>
            <a:blip r:embed="rId16"/>
            <a:srcRect/>
            <a:stretch>
              <a:fillRect/>
            </a:stretch>
          </p:blipFill>
          <p:spPr bwMode="auto">
            <a:xfrm>
              <a:off x="6262574" y="3571882"/>
              <a:ext cx="571504" cy="327994"/>
            </a:xfrm>
            <a:prstGeom prst="rect">
              <a:avLst/>
            </a:prstGeom>
            <a:noFill/>
            <a:ln w="9525">
              <a:noFill/>
              <a:miter lim="800000"/>
              <a:headEnd/>
              <a:tailEnd/>
            </a:ln>
            <a:effectLst/>
          </p:spPr>
        </p:pic>
        <p:pic>
          <p:nvPicPr>
            <p:cNvPr id="87" name="Picture 16"/>
            <p:cNvPicPr>
              <a:picLocks noChangeAspect="1" noChangeArrowheads="1"/>
            </p:cNvPicPr>
            <p:nvPr/>
          </p:nvPicPr>
          <p:blipFill>
            <a:blip r:embed="rId17"/>
            <a:srcRect/>
            <a:stretch>
              <a:fillRect/>
            </a:stretch>
          </p:blipFill>
          <p:spPr bwMode="auto">
            <a:xfrm>
              <a:off x="5740933" y="3616372"/>
              <a:ext cx="450203" cy="169824"/>
            </a:xfrm>
            <a:prstGeom prst="rect">
              <a:avLst/>
            </a:prstGeom>
            <a:noFill/>
            <a:ln w="9525">
              <a:noFill/>
              <a:miter lim="800000"/>
              <a:headEnd/>
              <a:tailEnd/>
            </a:ln>
            <a:effectLst/>
          </p:spPr>
        </p:pic>
        <p:pic>
          <p:nvPicPr>
            <p:cNvPr id="88" name="Picture 3"/>
            <p:cNvPicPr>
              <a:picLocks noChangeAspect="1" noChangeArrowheads="1"/>
            </p:cNvPicPr>
            <p:nvPr/>
          </p:nvPicPr>
          <p:blipFill>
            <a:blip r:embed="rId18"/>
            <a:srcRect/>
            <a:stretch>
              <a:fillRect/>
            </a:stretch>
          </p:blipFill>
          <p:spPr bwMode="auto">
            <a:xfrm>
              <a:off x="6000760" y="3071816"/>
              <a:ext cx="857256" cy="199683"/>
            </a:xfrm>
            <a:prstGeom prst="rect">
              <a:avLst/>
            </a:prstGeom>
            <a:noFill/>
            <a:ln w="9525">
              <a:noFill/>
              <a:miter lim="800000"/>
              <a:headEnd/>
              <a:tailEnd/>
            </a:ln>
            <a:effectLst/>
          </p:spPr>
        </p:pic>
        <p:pic>
          <p:nvPicPr>
            <p:cNvPr id="89" name="Picture 3"/>
            <p:cNvPicPr>
              <a:picLocks noChangeAspect="1" noChangeArrowheads="1"/>
            </p:cNvPicPr>
            <p:nvPr/>
          </p:nvPicPr>
          <p:blipFill rotWithShape="1">
            <a:blip r:embed="rId19">
              <a:extLst>
                <a:ext uri="{28A0092B-C50C-407E-A947-70E740481C1C}">
                  <a14:useLocalDpi xmlns:a14="http://schemas.microsoft.com/office/drawing/2010/main" val="0"/>
                </a:ext>
              </a:extLst>
            </a:blip>
            <a:srcRect r="39752"/>
            <a:stretch/>
          </p:blipFill>
          <p:spPr bwMode="auto">
            <a:xfrm>
              <a:off x="3795299" y="2025110"/>
              <a:ext cx="920717" cy="39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0" name="Picture 2" descr="d:\program files (x86)\360se6\User Data\Temp\akd_logo.png"/>
            <p:cNvPicPr>
              <a:picLocks noChangeAspect="1" noChangeArrowheads="1"/>
            </p:cNvPicPr>
            <p:nvPr/>
          </p:nvPicPr>
          <p:blipFill rotWithShape="1">
            <a:blip r:embed="rId20">
              <a:extLst>
                <a:ext uri="{28A0092B-C50C-407E-A947-70E740481C1C}">
                  <a14:useLocalDpi xmlns:a14="http://schemas.microsoft.com/office/drawing/2010/main" val="0"/>
                </a:ext>
              </a:extLst>
            </a:blip>
            <a:srcRect t="32132"/>
            <a:stretch/>
          </p:blipFill>
          <p:spPr bwMode="auto">
            <a:xfrm>
              <a:off x="5118102" y="3034083"/>
              <a:ext cx="882646" cy="288000"/>
            </a:xfrm>
            <a:prstGeom prst="rect">
              <a:avLst/>
            </a:prstGeom>
            <a:noFill/>
            <a:extLst>
              <a:ext uri="{909E8E84-426E-40DD-AFC4-6F175D3DCCD1}">
                <a14:hiddenFill xmlns:a14="http://schemas.microsoft.com/office/drawing/2010/main">
                  <a:solidFill>
                    <a:srgbClr val="FFFFFF"/>
                  </a:solidFill>
                </a14:hiddenFill>
              </a:ext>
            </a:extLst>
          </p:spPr>
        </p:pic>
        <p:sp>
          <p:nvSpPr>
            <p:cNvPr id="91" name="TextBox 66"/>
            <p:cNvSpPr txBox="1"/>
            <p:nvPr/>
          </p:nvSpPr>
          <p:spPr>
            <a:xfrm>
              <a:off x="323656" y="4227934"/>
              <a:ext cx="1152000" cy="576000"/>
            </a:xfrm>
            <a:prstGeom prst="rect">
              <a:avLst/>
            </a:prstGeom>
            <a:noFill/>
          </p:spPr>
          <p:txBody>
            <a:bodyPr vert="horz" wrap="square" lIns="144000" rtlCol="0" anchor="ctr">
              <a:noAutofit/>
            </a:bodyPr>
            <a:lstStyle/>
            <a:p>
              <a:pPr algn="ctr" fontAlgn="base">
                <a:spcBef>
                  <a:spcPct val="0"/>
                </a:spcBef>
                <a:spcAft>
                  <a:spcPct val="0"/>
                </a:spcAft>
              </a:pPr>
              <a:r>
                <a:rPr lang="zh-CN" altLang="en-US" dirty="0" smtClean="0">
                  <a:solidFill>
                    <a:srgbClr val="1F497D">
                      <a:lumMod val="50000"/>
                    </a:srgbClr>
                  </a:solidFill>
                  <a:latin typeface="微软雅黑" pitchFamily="34" charset="-122"/>
                  <a:ea typeface="微软雅黑" pitchFamily="34" charset="-122"/>
                  <a:cs typeface="Heiti SC Light" charset="0"/>
                  <a:sym typeface="Gill Sans" charset="0"/>
                </a:rPr>
                <a:t>二手车</a:t>
              </a:r>
              <a:endParaRPr lang="en-US" altLang="zh-CN" dirty="0" smtClean="0">
                <a:solidFill>
                  <a:srgbClr val="1F497D">
                    <a:lumMod val="50000"/>
                  </a:srgbClr>
                </a:solidFill>
                <a:latin typeface="微软雅黑" pitchFamily="34" charset="-122"/>
                <a:ea typeface="微软雅黑" pitchFamily="34" charset="-122"/>
                <a:cs typeface="Heiti SC Light" charset="0"/>
                <a:sym typeface="Gill Sans" charset="0"/>
              </a:endParaRPr>
            </a:p>
            <a:p>
              <a:pPr algn="ctr" fontAlgn="base">
                <a:spcBef>
                  <a:spcPct val="0"/>
                </a:spcBef>
                <a:spcAft>
                  <a:spcPct val="0"/>
                </a:spcAft>
              </a:pPr>
              <a:r>
                <a:rPr lang="zh-CN" altLang="en-US" dirty="0">
                  <a:solidFill>
                    <a:srgbClr val="1F497D">
                      <a:lumMod val="50000"/>
                    </a:srgbClr>
                  </a:solidFill>
                  <a:latin typeface="微软雅黑" pitchFamily="34" charset="-122"/>
                  <a:ea typeface="微软雅黑" pitchFamily="34" charset="-122"/>
                  <a:cs typeface="Heiti SC Light" charset="0"/>
                  <a:sym typeface="Gill Sans" charset="0"/>
                </a:rPr>
                <a:t>估值服务</a:t>
              </a:r>
            </a:p>
          </p:txBody>
        </p:sp>
        <p:pic>
          <p:nvPicPr>
            <p:cNvPr id="92" name="Picture 17"/>
            <p:cNvPicPr>
              <a:picLocks noChangeAspect="1" noChangeArrowheads="1"/>
            </p:cNvPicPr>
            <p:nvPr/>
          </p:nvPicPr>
          <p:blipFill>
            <a:blip r:embed="rId4"/>
            <a:srcRect/>
            <a:stretch>
              <a:fillRect/>
            </a:stretch>
          </p:blipFill>
          <p:spPr bwMode="auto">
            <a:xfrm>
              <a:off x="2112928" y="4350178"/>
              <a:ext cx="695520" cy="324000"/>
            </a:xfrm>
            <a:prstGeom prst="rect">
              <a:avLst/>
            </a:prstGeom>
            <a:noFill/>
            <a:ln w="9525">
              <a:noFill/>
              <a:miter lim="800000"/>
              <a:headEnd/>
              <a:tailEnd/>
            </a:ln>
            <a:effectLst/>
          </p:spPr>
        </p:pic>
        <p:pic>
          <p:nvPicPr>
            <p:cNvPr id="93" name="Picture 18"/>
            <p:cNvPicPr>
              <a:picLocks noChangeAspect="1" noChangeArrowheads="1"/>
            </p:cNvPicPr>
            <p:nvPr/>
          </p:nvPicPr>
          <p:blipFill>
            <a:blip r:embed="rId5"/>
            <a:srcRect/>
            <a:stretch>
              <a:fillRect/>
            </a:stretch>
          </p:blipFill>
          <p:spPr bwMode="auto">
            <a:xfrm>
              <a:off x="3744186" y="4386178"/>
              <a:ext cx="1084186" cy="252000"/>
            </a:xfrm>
            <a:prstGeom prst="rect">
              <a:avLst/>
            </a:prstGeom>
            <a:noFill/>
            <a:ln w="9525">
              <a:noFill/>
              <a:miter lim="800000"/>
              <a:headEnd/>
              <a:tailEnd/>
            </a:ln>
            <a:effectLst/>
          </p:spPr>
        </p:pic>
        <p:pic>
          <p:nvPicPr>
            <p:cNvPr id="94" name="Picture 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403648" y="4350178"/>
              <a:ext cx="657528"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5" name="TextBox 72"/>
            <p:cNvSpPr txBox="1"/>
            <p:nvPr/>
          </p:nvSpPr>
          <p:spPr>
            <a:xfrm>
              <a:off x="6551841" y="4240631"/>
              <a:ext cx="936000" cy="576000"/>
            </a:xfrm>
            <a:prstGeom prst="rect">
              <a:avLst/>
            </a:prstGeom>
            <a:noFill/>
          </p:spPr>
          <p:txBody>
            <a:bodyPr vert="horz" wrap="square" lIns="144000" rtlCol="0" anchor="ctr">
              <a:noAutofit/>
            </a:bodyPr>
            <a:lstStyle/>
            <a:p>
              <a:pPr algn="ctr" fontAlgn="base">
                <a:spcBef>
                  <a:spcPct val="0"/>
                </a:spcBef>
                <a:spcAft>
                  <a:spcPct val="0"/>
                </a:spcAft>
              </a:pPr>
              <a:r>
                <a:rPr lang="zh-CN" altLang="en-US" dirty="0" smtClean="0">
                  <a:solidFill>
                    <a:srgbClr val="1F497D">
                      <a:lumMod val="50000"/>
                    </a:srgbClr>
                  </a:solidFill>
                  <a:latin typeface="微软雅黑" pitchFamily="34" charset="-122"/>
                  <a:ea typeface="微软雅黑" pitchFamily="34" charset="-122"/>
                  <a:cs typeface="Heiti SC Light" charset="0"/>
                  <a:sym typeface="Gill Sans" charset="0"/>
                </a:rPr>
                <a:t>二手车</a:t>
              </a:r>
              <a:endParaRPr lang="en-US" altLang="zh-CN" dirty="0" smtClean="0">
                <a:solidFill>
                  <a:srgbClr val="1F497D">
                    <a:lumMod val="50000"/>
                  </a:srgbClr>
                </a:solidFill>
                <a:latin typeface="微软雅黑" pitchFamily="34" charset="-122"/>
                <a:ea typeface="微软雅黑" pitchFamily="34" charset="-122"/>
                <a:cs typeface="Heiti SC Light" charset="0"/>
                <a:sym typeface="Gill Sans" charset="0"/>
              </a:endParaRPr>
            </a:p>
            <a:p>
              <a:pPr algn="ctr" fontAlgn="base">
                <a:spcBef>
                  <a:spcPct val="0"/>
                </a:spcBef>
                <a:spcAft>
                  <a:spcPct val="0"/>
                </a:spcAft>
              </a:pPr>
              <a:r>
                <a:rPr lang="zh-CN" altLang="en-US" dirty="0">
                  <a:solidFill>
                    <a:srgbClr val="1F497D">
                      <a:lumMod val="50000"/>
                    </a:srgbClr>
                  </a:solidFill>
                  <a:latin typeface="微软雅黑" pitchFamily="34" charset="-122"/>
                  <a:ea typeface="微软雅黑" pitchFamily="34" charset="-122"/>
                  <a:cs typeface="Heiti SC Light" charset="0"/>
                  <a:sym typeface="Gill Sans" charset="0"/>
                </a:rPr>
                <a:t>检测</a:t>
              </a:r>
            </a:p>
          </p:txBody>
        </p:sp>
        <p:pic>
          <p:nvPicPr>
            <p:cNvPr id="96" name="Picture 3"/>
            <p:cNvPicPr>
              <a:picLocks noChangeAspect="1" noChangeArrowheads="1"/>
            </p:cNvPicPr>
            <p:nvPr/>
          </p:nvPicPr>
          <p:blipFill>
            <a:blip r:embed="rId22"/>
            <a:srcRect/>
            <a:stretch>
              <a:fillRect/>
            </a:stretch>
          </p:blipFill>
          <p:spPr bwMode="auto">
            <a:xfrm>
              <a:off x="8204907" y="4299716"/>
              <a:ext cx="471549" cy="432000"/>
            </a:xfrm>
            <a:prstGeom prst="rect">
              <a:avLst/>
            </a:prstGeom>
            <a:noFill/>
            <a:ln w="9525">
              <a:noFill/>
              <a:miter lim="800000"/>
              <a:headEnd/>
              <a:tailEnd/>
            </a:ln>
            <a:effectLst/>
          </p:spPr>
        </p:pic>
        <p:pic>
          <p:nvPicPr>
            <p:cNvPr id="97" name="Picture 2" descr="C:\Users\wb\Desktop\268V.png"/>
            <p:cNvPicPr>
              <a:picLocks noChangeAspect="1" noChangeArrowheads="1"/>
            </p:cNvPicPr>
            <p:nvPr/>
          </p:nvPicPr>
          <p:blipFill rotWithShape="1">
            <a:blip r:embed="rId23">
              <a:extLst>
                <a:ext uri="{28A0092B-C50C-407E-A947-70E740481C1C}">
                  <a14:useLocalDpi xmlns:a14="http://schemas.microsoft.com/office/drawing/2010/main" val="0"/>
                </a:ext>
              </a:extLst>
            </a:blip>
            <a:srcRect b="12716"/>
            <a:stretch/>
          </p:blipFill>
          <p:spPr bwMode="auto">
            <a:xfrm>
              <a:off x="7515667" y="4239873"/>
              <a:ext cx="561304" cy="576000"/>
            </a:xfrm>
            <a:prstGeom prst="rect">
              <a:avLst/>
            </a:prstGeom>
            <a:noFill/>
            <a:extLst>
              <a:ext uri="{909E8E84-426E-40DD-AFC4-6F175D3DCCD1}">
                <a14:hiddenFill xmlns:a14="http://schemas.microsoft.com/office/drawing/2010/main">
                  <a:solidFill>
                    <a:srgbClr val="FFFFFF"/>
                  </a:solidFill>
                </a14:hiddenFill>
              </a:ext>
            </a:extLst>
          </p:spPr>
        </p:pic>
      </p:grpSp>
      <p:sp>
        <p:nvSpPr>
          <p:cNvPr id="98" name="矩形 97"/>
          <p:cNvSpPr/>
          <p:nvPr/>
        </p:nvSpPr>
        <p:spPr>
          <a:xfrm>
            <a:off x="287866" y="127857"/>
            <a:ext cx="6745979" cy="523220"/>
          </a:xfrm>
          <a:prstGeom prst="rect">
            <a:avLst/>
          </a:prstGeom>
        </p:spPr>
        <p:txBody>
          <a:bodyPr wrap="square">
            <a:spAutoFit/>
          </a:bodyPr>
          <a:lstStyle/>
          <a:p>
            <a:pPr lvl="0"/>
            <a:r>
              <a:rPr kumimoji="1" lang="zh-CN" altLang="en-US" sz="2800" dirty="0" smtClean="0">
                <a:solidFill>
                  <a:srgbClr val="00B0F0"/>
                </a:solidFill>
                <a:latin typeface="SimHei" charset="0"/>
                <a:ea typeface="SimHei" charset="0"/>
                <a:cs typeface="SimHei" charset="0"/>
              </a:rPr>
              <a:t>中国二手车在线交易及服务产业地图</a:t>
            </a:r>
            <a:endParaRPr kumimoji="1" lang="zh-CN" altLang="en-US" sz="2800" dirty="0">
              <a:solidFill>
                <a:srgbClr val="00B0F0"/>
              </a:solidFill>
              <a:latin typeface="SimHei" charset="0"/>
              <a:ea typeface="SimHei" charset="0"/>
              <a:cs typeface="SimHei" charset="0"/>
            </a:endParaRPr>
          </a:p>
        </p:txBody>
      </p:sp>
    </p:spTree>
    <p:extLst>
      <p:ext uri="{BB962C8B-B14F-4D97-AF65-F5344CB8AC3E}">
        <p14:creationId xmlns:p14="http://schemas.microsoft.com/office/powerpoint/2010/main" val="4786502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 y="1"/>
            <a:ext cx="135466" cy="778932"/>
          </a:xfrm>
          <a:prstGeom prst="rect">
            <a:avLst/>
          </a:prstGeom>
          <a:solidFill>
            <a:srgbClr val="00B0F0"/>
          </a:solidFill>
        </p:spPr>
        <p:txBody>
          <a:bodyPr wrap="square" rtlCol="0">
            <a:spAutoFit/>
          </a:bodyPr>
          <a:lstStyle/>
          <a:p>
            <a:endParaRPr kumimoji="1" lang="zh-CN" altLang="en-US"/>
          </a:p>
        </p:txBody>
      </p:sp>
      <p:grpSp>
        <p:nvGrpSpPr>
          <p:cNvPr id="2" name="组 1"/>
          <p:cNvGrpSpPr/>
          <p:nvPr/>
        </p:nvGrpSpPr>
        <p:grpSpPr>
          <a:xfrm>
            <a:off x="968867" y="1250648"/>
            <a:ext cx="10467572" cy="4647876"/>
            <a:chOff x="209014" y="928676"/>
            <a:chExt cx="8577828" cy="3929090"/>
          </a:xfrm>
        </p:grpSpPr>
        <p:sp>
          <p:nvSpPr>
            <p:cNvPr id="39" name="圆角矩形 38"/>
            <p:cNvSpPr/>
            <p:nvPr/>
          </p:nvSpPr>
          <p:spPr bwMode="auto">
            <a:xfrm>
              <a:off x="2928926" y="1124354"/>
              <a:ext cx="3714776" cy="2500330"/>
            </a:xfrm>
            <a:prstGeom prst="roundRect">
              <a:avLst/>
            </a:prstGeom>
            <a:solidFill>
              <a:sysClr val="window" lastClr="FFFFFF"/>
            </a:solidFill>
            <a:ln w="25400" cap="flat" cmpd="sng" algn="ctr">
              <a:solidFill>
                <a:srgbClr val="1564BA"/>
              </a:solidFill>
              <a:prstDash val="sysDash"/>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FFFFFF"/>
                </a:solidFill>
                <a:effectLst/>
                <a:uLnTx/>
                <a:uFillTx/>
                <a:latin typeface="Gill Sans" charset="0"/>
                <a:ea typeface="Heiti SC Light" charset="0"/>
                <a:cs typeface="Heiti SC Light" charset="0"/>
                <a:sym typeface="Gill Sans" charset="0"/>
              </a:endParaRPr>
            </a:p>
          </p:txBody>
        </p:sp>
        <p:sp>
          <p:nvSpPr>
            <p:cNvPr id="40" name="Rectangle 25"/>
            <p:cNvSpPr>
              <a:spLocks/>
            </p:cNvSpPr>
            <p:nvPr/>
          </p:nvSpPr>
          <p:spPr bwMode="auto">
            <a:xfrm>
              <a:off x="461934" y="4497134"/>
              <a:ext cx="306044"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63500" rIns="130046" bIns="63500">
              <a:spAutoFit/>
            </a:bodyPr>
            <a:lstStyle/>
            <a:p>
              <a:pPr algn="ctr">
                <a:defRPr/>
              </a:pPr>
              <a:r>
                <a:rPr lang="en-US" altLang="zh-CN" sz="1300" kern="0" dirty="0">
                  <a:solidFill>
                    <a:prstClr val="white"/>
                  </a:solidFill>
                  <a:latin typeface="Arial" charset="0"/>
                  <a:ea typeface="Heiti SC Light" charset="0"/>
                  <a:cs typeface="Arial" pitchFamily="34" charset="0"/>
                  <a:sym typeface="Arial" pitchFamily="34" charset="0"/>
                </a:rPr>
                <a:t>A</a:t>
              </a:r>
            </a:p>
          </p:txBody>
        </p:sp>
        <p:sp>
          <p:nvSpPr>
            <p:cNvPr id="41" name="圆角矩形 40"/>
            <p:cNvSpPr/>
            <p:nvPr/>
          </p:nvSpPr>
          <p:spPr bwMode="auto">
            <a:xfrm>
              <a:off x="285720" y="1338668"/>
              <a:ext cx="1500198" cy="1714512"/>
            </a:xfrm>
            <a:prstGeom prst="roundRect">
              <a:avLst/>
            </a:prstGeom>
            <a:solidFill>
              <a:sysClr val="window" lastClr="FFFFFF"/>
            </a:solidFill>
            <a:ln w="25400" cap="flat" cmpd="sng" algn="ctr">
              <a:solidFill>
                <a:srgbClr val="1564BA"/>
              </a:solidFill>
              <a:prstDash val="sysDash"/>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FFFFFF"/>
                </a:solidFill>
                <a:effectLst/>
                <a:uLnTx/>
                <a:uFillTx/>
                <a:latin typeface="Gill Sans" charset="0"/>
                <a:ea typeface="Heiti SC Light" charset="0"/>
                <a:cs typeface="Heiti SC Light" charset="0"/>
                <a:sym typeface="Gill Sans" charset="0"/>
              </a:endParaRPr>
            </a:p>
          </p:txBody>
        </p:sp>
        <p:sp>
          <p:nvSpPr>
            <p:cNvPr id="42" name="矩形 41"/>
            <p:cNvSpPr/>
            <p:nvPr/>
          </p:nvSpPr>
          <p:spPr bwMode="auto">
            <a:xfrm>
              <a:off x="571472" y="1695858"/>
              <a:ext cx="857256" cy="357190"/>
            </a:xfrm>
            <a:prstGeom prst="rect">
              <a:avLst/>
            </a:prstGeom>
            <a:solidFill>
              <a:srgbClr val="1564BA"/>
            </a:solidFill>
            <a:ln w="25400"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个人</a:t>
              </a:r>
            </a:p>
          </p:txBody>
        </p:sp>
        <p:sp>
          <p:nvSpPr>
            <p:cNvPr id="43" name="矩形 42"/>
            <p:cNvSpPr/>
            <p:nvPr/>
          </p:nvSpPr>
          <p:spPr bwMode="auto">
            <a:xfrm>
              <a:off x="571472" y="2267362"/>
              <a:ext cx="857256" cy="357190"/>
            </a:xfrm>
            <a:prstGeom prst="rect">
              <a:avLst/>
            </a:prstGeom>
            <a:solidFill>
              <a:srgbClr val="1564BA"/>
            </a:solidFill>
            <a:ln w="25400"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企业</a:t>
              </a:r>
            </a:p>
          </p:txBody>
        </p:sp>
        <p:sp>
          <p:nvSpPr>
            <p:cNvPr id="44" name="TextBox 38"/>
            <p:cNvSpPr txBox="1"/>
            <p:nvPr/>
          </p:nvSpPr>
          <p:spPr>
            <a:xfrm>
              <a:off x="714348" y="1195792"/>
              <a:ext cx="642942" cy="338554"/>
            </a:xfrm>
            <a:prstGeom prst="rect">
              <a:avLst/>
            </a:prstGeom>
            <a:solidFill>
              <a:sysClr val="window" lastClr="FFFFFF"/>
            </a:solidFill>
          </p:spPr>
          <p:txBody>
            <a:bodyPr wrap="square" rtlCol="0">
              <a:spAutoFit/>
            </a:bodyPr>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smtClean="0">
                  <a:ln>
                    <a:noFill/>
                  </a:ln>
                  <a:solidFill>
                    <a:srgbClr val="1F497D"/>
                  </a:solidFill>
                  <a:effectLst/>
                  <a:uLnTx/>
                  <a:uFillTx/>
                  <a:latin typeface="微软雅黑" pitchFamily="34" charset="-122"/>
                  <a:ea typeface="微软雅黑" pitchFamily="34" charset="-122"/>
                  <a:cs typeface="Heiti SC Light" charset="0"/>
                  <a:sym typeface="Gill Sans" charset="0"/>
                </a:rPr>
                <a:t>车源</a:t>
              </a:r>
            </a:p>
          </p:txBody>
        </p:sp>
        <p:sp>
          <p:nvSpPr>
            <p:cNvPr id="45" name="矩形 44"/>
            <p:cNvSpPr/>
            <p:nvPr/>
          </p:nvSpPr>
          <p:spPr bwMode="auto">
            <a:xfrm>
              <a:off x="3643306" y="1481544"/>
              <a:ext cx="1857388" cy="357190"/>
            </a:xfrm>
            <a:prstGeom prst="rect">
              <a:avLst/>
            </a:prstGeom>
            <a:solidFill>
              <a:srgbClr val="1564BA"/>
            </a:solidFill>
            <a:ln w="2540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在线竞拍平台</a:t>
              </a:r>
            </a:p>
          </p:txBody>
        </p:sp>
        <p:sp>
          <p:nvSpPr>
            <p:cNvPr id="46" name="矩形 45"/>
            <p:cNvSpPr/>
            <p:nvPr/>
          </p:nvSpPr>
          <p:spPr bwMode="auto">
            <a:xfrm>
              <a:off x="4714876" y="2481676"/>
              <a:ext cx="1714512" cy="357190"/>
            </a:xfrm>
            <a:prstGeom prst="rect">
              <a:avLst/>
            </a:prstGeom>
            <a:solidFill>
              <a:srgbClr val="1564BA"/>
            </a:solidFill>
            <a:ln w="2540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线下服务</a:t>
              </a:r>
            </a:p>
          </p:txBody>
        </p:sp>
        <p:sp>
          <p:nvSpPr>
            <p:cNvPr id="47" name="矩形 46"/>
            <p:cNvSpPr/>
            <p:nvPr/>
          </p:nvSpPr>
          <p:spPr bwMode="auto">
            <a:xfrm>
              <a:off x="8072462" y="1267230"/>
              <a:ext cx="571504" cy="1714512"/>
            </a:xfrm>
            <a:prstGeom prst="rect">
              <a:avLst/>
            </a:prstGeom>
            <a:solidFill>
              <a:srgbClr val="1564BA"/>
            </a:solidFill>
            <a:ln w="2540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9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105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二手车商</a:t>
              </a:r>
            </a:p>
          </p:txBody>
        </p:sp>
        <p:cxnSp>
          <p:nvCxnSpPr>
            <p:cNvPr id="48" name="直接箭头连接符 42"/>
            <p:cNvCxnSpPr/>
            <p:nvPr/>
          </p:nvCxnSpPr>
          <p:spPr bwMode="auto">
            <a:xfrm flipH="1" flipV="1">
              <a:off x="5500694" y="1624420"/>
              <a:ext cx="2571768" cy="1588"/>
            </a:xfrm>
            <a:prstGeom prst="straightConnector1">
              <a:avLst/>
            </a:prstGeom>
            <a:noFill/>
            <a:ln w="25400" cap="flat" cmpd="sng" algn="ctr">
              <a:solidFill>
                <a:srgbClr val="1564BA"/>
              </a:solidFill>
              <a:prstDash val="solid"/>
              <a:tailEnd type="arrow"/>
            </a:ln>
            <a:effectLst>
              <a:outerShdw blurRad="40000" dist="20000" dir="5400000" rotWithShape="0">
                <a:srgbClr val="000000">
                  <a:alpha val="38000"/>
                </a:srgbClr>
              </a:outerShdw>
            </a:effectLst>
            <a:extLst/>
          </p:spPr>
        </p:cxnSp>
        <p:sp>
          <p:nvSpPr>
            <p:cNvPr id="49" name="TextBox 43"/>
            <p:cNvSpPr txBox="1"/>
            <p:nvPr/>
          </p:nvSpPr>
          <p:spPr>
            <a:xfrm>
              <a:off x="5929322" y="1316643"/>
              <a:ext cx="1714512" cy="307777"/>
            </a:xfrm>
            <a:prstGeom prst="rect">
              <a:avLst/>
            </a:prstGeom>
            <a:noFill/>
          </p:spPr>
          <p:txBody>
            <a:bodyPr wrap="square" rtlCol="0">
              <a:spAutoFit/>
            </a:bodyPr>
            <a:lstStyle/>
            <a:p>
              <a:pPr algn="just" fontAlgn="base">
                <a:spcBef>
                  <a:spcPct val="0"/>
                </a:spcBef>
                <a:spcAft>
                  <a:spcPct val="0"/>
                </a:spcAft>
              </a:pPr>
              <a:r>
                <a:rPr lang="zh-CN" altLang="en-US" sz="1400" dirty="0" smtClean="0">
                  <a:solidFill>
                    <a:srgbClr val="1F497D"/>
                  </a:solidFill>
                  <a:latin typeface="微软雅黑" pitchFamily="34" charset="-122"/>
                  <a:ea typeface="微软雅黑" pitchFamily="34" charset="-122"/>
                  <a:cs typeface="Heiti SC Light" charset="0"/>
                  <a:sym typeface="Gill Sans" charset="0"/>
                </a:rPr>
                <a:t>竞价</a:t>
              </a:r>
              <a:r>
                <a:rPr lang="en-US" altLang="zh-CN" sz="1400" dirty="0" smtClean="0">
                  <a:solidFill>
                    <a:srgbClr val="1F497D"/>
                  </a:solidFill>
                  <a:latin typeface="微软雅黑" pitchFamily="34" charset="-122"/>
                  <a:ea typeface="微软雅黑" pitchFamily="34" charset="-122"/>
                  <a:cs typeface="Heiti SC Light" charset="0"/>
                  <a:sym typeface="Gill Sans" charset="0"/>
                </a:rPr>
                <a:t>(</a:t>
              </a:r>
              <a:r>
                <a:rPr lang="zh-CN" altLang="en-US" sz="1400" dirty="0" smtClean="0">
                  <a:solidFill>
                    <a:srgbClr val="1F497D"/>
                  </a:solidFill>
                  <a:latin typeface="微软雅黑" pitchFamily="34" charset="-122"/>
                  <a:ea typeface="微软雅黑" pitchFamily="34" charset="-122"/>
                  <a:cs typeface="Heiti SC Light" charset="0"/>
                  <a:sym typeface="Gill Sans" charset="0"/>
                </a:rPr>
                <a:t>根据检测报告</a:t>
              </a:r>
              <a:r>
                <a:rPr lang="en-US" altLang="zh-CN" sz="1400" dirty="0" smtClean="0">
                  <a:solidFill>
                    <a:srgbClr val="1F497D"/>
                  </a:solidFill>
                  <a:latin typeface="微软雅黑" pitchFamily="34" charset="-122"/>
                  <a:ea typeface="微软雅黑" pitchFamily="34" charset="-122"/>
                  <a:cs typeface="Heiti SC Light" charset="0"/>
                  <a:sym typeface="Gill Sans" charset="0"/>
                </a:rPr>
                <a:t>)</a:t>
              </a:r>
              <a:endParaRPr lang="zh-CN" altLang="en-US" sz="1400" dirty="0" smtClean="0">
                <a:solidFill>
                  <a:srgbClr val="1F497D"/>
                </a:solidFill>
                <a:latin typeface="微软雅黑" pitchFamily="34" charset="-122"/>
                <a:ea typeface="微软雅黑" pitchFamily="34" charset="-122"/>
                <a:cs typeface="Heiti SC Light" charset="0"/>
                <a:sym typeface="Gill Sans" charset="0"/>
              </a:endParaRPr>
            </a:p>
          </p:txBody>
        </p:sp>
        <p:sp>
          <p:nvSpPr>
            <p:cNvPr id="50" name="矩形 49"/>
            <p:cNvSpPr/>
            <p:nvPr/>
          </p:nvSpPr>
          <p:spPr bwMode="auto">
            <a:xfrm>
              <a:off x="3000364" y="1961924"/>
              <a:ext cx="642942" cy="468000"/>
            </a:xfrm>
            <a:prstGeom prst="rect">
              <a:avLst/>
            </a:prstGeom>
            <a:solidFill>
              <a:srgbClr val="1564BA"/>
            </a:solidFill>
            <a:ln w="2540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检测中心</a:t>
              </a:r>
            </a:p>
          </p:txBody>
        </p:sp>
        <p:pic>
          <p:nvPicPr>
            <p:cNvPr id="51" name="Picture 2"/>
            <p:cNvPicPr>
              <a:picLocks noChangeAspect="1" noChangeArrowheads="1"/>
            </p:cNvPicPr>
            <p:nvPr/>
          </p:nvPicPr>
          <p:blipFill>
            <a:blip r:embed="rId3"/>
            <a:srcRect/>
            <a:stretch>
              <a:fillRect/>
            </a:stretch>
          </p:blipFill>
          <p:spPr bwMode="auto">
            <a:xfrm>
              <a:off x="3478783" y="2695990"/>
              <a:ext cx="593151" cy="675676"/>
            </a:xfrm>
            <a:prstGeom prst="rect">
              <a:avLst/>
            </a:prstGeom>
            <a:noFill/>
            <a:ln w="9525">
              <a:noFill/>
              <a:miter lim="800000"/>
              <a:headEnd/>
              <a:tailEnd/>
            </a:ln>
            <a:effectLst/>
          </p:spPr>
        </p:pic>
        <p:cxnSp>
          <p:nvCxnSpPr>
            <p:cNvPr id="52" name="形状 26"/>
            <p:cNvCxnSpPr/>
            <p:nvPr/>
          </p:nvCxnSpPr>
          <p:spPr bwMode="auto">
            <a:xfrm>
              <a:off x="3643306" y="2195924"/>
              <a:ext cx="132053" cy="500066"/>
            </a:xfrm>
            <a:prstGeom prst="bentConnector2">
              <a:avLst/>
            </a:prstGeom>
            <a:noFill/>
            <a:ln w="25400" cap="flat" cmpd="sng" algn="ctr">
              <a:solidFill>
                <a:srgbClr val="1564BA"/>
              </a:solidFill>
              <a:prstDash val="solid"/>
              <a:tailEnd type="arrow"/>
            </a:ln>
            <a:effectLst>
              <a:outerShdw blurRad="40000" dist="20000" dir="5400000" rotWithShape="0">
                <a:srgbClr val="000000">
                  <a:alpha val="38000"/>
                </a:srgbClr>
              </a:outerShdw>
            </a:effectLst>
            <a:extLst/>
          </p:spPr>
        </p:cxnSp>
        <p:sp>
          <p:nvSpPr>
            <p:cNvPr id="53" name="TextBox 47"/>
            <p:cNvSpPr txBox="1"/>
            <p:nvPr/>
          </p:nvSpPr>
          <p:spPr>
            <a:xfrm>
              <a:off x="3286116" y="3338932"/>
              <a:ext cx="1000132" cy="246221"/>
            </a:xfrm>
            <a:prstGeom prst="rect">
              <a:avLst/>
            </a:prstGeom>
            <a:noFill/>
          </p:spPr>
          <p:txBody>
            <a:bodyPr wrap="square" rtlCol="0">
              <a:spAutoFit/>
            </a:bodyPr>
            <a:lstStyle/>
            <a:p>
              <a:pPr algn="just" fontAlgn="base">
                <a:spcBef>
                  <a:spcPct val="0"/>
                </a:spcBef>
                <a:spcAft>
                  <a:spcPct val="0"/>
                </a:spcAft>
              </a:pPr>
              <a:r>
                <a:rPr lang="zh-CN" altLang="en-US" sz="1000" dirty="0" smtClean="0">
                  <a:solidFill>
                    <a:srgbClr val="1F497D"/>
                  </a:solidFill>
                  <a:latin typeface="微软雅黑" charset="0"/>
                  <a:ea typeface="微软雅黑" charset="0"/>
                  <a:cs typeface="Heiti SC Light" charset="0"/>
                  <a:sym typeface="Gill Sans" charset="0"/>
                </a:rPr>
                <a:t>车况检测报告</a:t>
              </a:r>
            </a:p>
          </p:txBody>
        </p:sp>
        <p:sp>
          <p:nvSpPr>
            <p:cNvPr id="54" name="右箭头 53"/>
            <p:cNvSpPr/>
            <p:nvPr/>
          </p:nvSpPr>
          <p:spPr bwMode="auto">
            <a:xfrm>
              <a:off x="1857356" y="2481676"/>
              <a:ext cx="1000132" cy="571504"/>
            </a:xfrm>
            <a:prstGeom prst="rightArrow">
              <a:avLst/>
            </a:prstGeom>
            <a:solidFill>
              <a:srgbClr val="CF4A00"/>
            </a:solidFill>
            <a:ln w="2540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二手车</a:t>
              </a:r>
            </a:p>
          </p:txBody>
        </p:sp>
        <p:sp>
          <p:nvSpPr>
            <p:cNvPr id="55" name="TextBox 49"/>
            <p:cNvSpPr txBox="1"/>
            <p:nvPr/>
          </p:nvSpPr>
          <p:spPr>
            <a:xfrm>
              <a:off x="4143372" y="928676"/>
              <a:ext cx="1428760" cy="338554"/>
            </a:xfrm>
            <a:prstGeom prst="rect">
              <a:avLst/>
            </a:prstGeom>
            <a:solidFill>
              <a:sysClr val="window" lastClr="FFFFFF"/>
            </a:solid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smtClean="0">
                  <a:ln>
                    <a:noFill/>
                  </a:ln>
                  <a:solidFill>
                    <a:srgbClr val="1F497D"/>
                  </a:solidFill>
                  <a:effectLst/>
                  <a:uLnTx/>
                  <a:uFillTx/>
                  <a:latin typeface="微软雅黑" pitchFamily="34" charset="-122"/>
                  <a:ea typeface="微软雅黑" pitchFamily="34" charset="-122"/>
                  <a:cs typeface="Heiti SC Light" charset="0"/>
                  <a:sym typeface="Gill Sans" charset="0"/>
                </a:rPr>
                <a:t>交易服务平台</a:t>
              </a:r>
            </a:p>
          </p:txBody>
        </p:sp>
        <p:sp>
          <p:nvSpPr>
            <p:cNvPr id="56" name="右箭头 55"/>
            <p:cNvSpPr/>
            <p:nvPr/>
          </p:nvSpPr>
          <p:spPr bwMode="auto">
            <a:xfrm>
              <a:off x="6786578" y="2481676"/>
              <a:ext cx="1143008" cy="571504"/>
            </a:xfrm>
            <a:prstGeom prst="rightArrow">
              <a:avLst/>
            </a:prstGeom>
            <a:solidFill>
              <a:srgbClr val="CF4A00"/>
            </a:solidFill>
            <a:ln w="2540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二手车</a:t>
              </a:r>
            </a:p>
          </p:txBody>
        </p:sp>
        <p:cxnSp>
          <p:nvCxnSpPr>
            <p:cNvPr id="57" name="直接箭头连接符 51"/>
            <p:cNvCxnSpPr>
              <a:stCxn id="73" idx="3"/>
            </p:cNvCxnSpPr>
            <p:nvPr/>
          </p:nvCxnSpPr>
          <p:spPr bwMode="auto">
            <a:xfrm>
              <a:off x="1785918" y="2195924"/>
              <a:ext cx="1214446" cy="0"/>
            </a:xfrm>
            <a:prstGeom prst="straightConnector1">
              <a:avLst/>
            </a:prstGeom>
            <a:noFill/>
            <a:ln w="25400" cap="flat" cmpd="sng" algn="ctr">
              <a:solidFill>
                <a:srgbClr val="1564BA"/>
              </a:solidFill>
              <a:prstDash val="solid"/>
              <a:tailEnd type="arrow"/>
            </a:ln>
            <a:effectLst>
              <a:outerShdw blurRad="40000" dist="20000" dir="5400000" rotWithShape="0">
                <a:srgbClr val="000000">
                  <a:alpha val="38000"/>
                </a:srgbClr>
              </a:outerShdw>
            </a:effectLst>
            <a:extLst/>
          </p:spPr>
        </p:cxnSp>
        <p:sp>
          <p:nvSpPr>
            <p:cNvPr id="58" name="TextBox 52"/>
            <p:cNvSpPr txBox="1"/>
            <p:nvPr/>
          </p:nvSpPr>
          <p:spPr>
            <a:xfrm>
              <a:off x="1928794" y="1888147"/>
              <a:ext cx="1000132" cy="307777"/>
            </a:xfrm>
            <a:prstGeom prst="rect">
              <a:avLst/>
            </a:prstGeom>
            <a:noFill/>
          </p:spPr>
          <p:txBody>
            <a:bodyPr wrap="square" rtlCol="0">
              <a:spAutoFit/>
            </a:bodyPr>
            <a:lstStyle/>
            <a:p>
              <a:pPr algn="just" fontAlgn="base">
                <a:spcBef>
                  <a:spcPct val="0"/>
                </a:spcBef>
                <a:spcAft>
                  <a:spcPct val="0"/>
                </a:spcAft>
              </a:pPr>
              <a:r>
                <a:rPr lang="zh-CN" altLang="en-US" sz="1400" dirty="0" smtClean="0">
                  <a:solidFill>
                    <a:srgbClr val="1F497D"/>
                  </a:solidFill>
                  <a:latin typeface="微软雅黑" pitchFamily="34" charset="-122"/>
                  <a:ea typeface="微软雅黑" pitchFamily="34" charset="-122"/>
                  <a:cs typeface="Heiti SC Light" charset="0"/>
                  <a:sym typeface="Gill Sans" charset="0"/>
                </a:rPr>
                <a:t>车辆送检</a:t>
              </a:r>
            </a:p>
          </p:txBody>
        </p:sp>
        <p:cxnSp>
          <p:nvCxnSpPr>
            <p:cNvPr id="59" name="肘形连接符 58"/>
            <p:cNvCxnSpPr/>
            <p:nvPr/>
          </p:nvCxnSpPr>
          <p:spPr bwMode="auto">
            <a:xfrm rot="16200000" flipH="1">
              <a:off x="4750595" y="1660139"/>
              <a:ext cx="642942" cy="1000132"/>
            </a:xfrm>
            <a:prstGeom prst="bentConnector3">
              <a:avLst>
                <a:gd name="adj1" fmla="val 50000"/>
              </a:avLst>
            </a:prstGeom>
            <a:noFill/>
            <a:ln w="25400" cap="flat" cmpd="sng" algn="ctr">
              <a:solidFill>
                <a:srgbClr val="1564BA"/>
              </a:solidFill>
              <a:prstDash val="solid"/>
              <a:tailEnd type="arrow"/>
            </a:ln>
            <a:effectLst>
              <a:outerShdw blurRad="40000" dist="20000" dir="5400000" rotWithShape="0">
                <a:srgbClr val="000000">
                  <a:alpha val="38000"/>
                </a:srgbClr>
              </a:outerShdw>
            </a:effectLst>
            <a:extLst/>
          </p:spPr>
        </p:cxnSp>
        <p:sp>
          <p:nvSpPr>
            <p:cNvPr id="60" name="TextBox 54"/>
            <p:cNvSpPr txBox="1"/>
            <p:nvPr/>
          </p:nvSpPr>
          <p:spPr>
            <a:xfrm>
              <a:off x="4572000" y="1838734"/>
              <a:ext cx="1000132" cy="307777"/>
            </a:xfrm>
            <a:prstGeom prst="rect">
              <a:avLst/>
            </a:prstGeom>
            <a:noFill/>
          </p:spPr>
          <p:txBody>
            <a:bodyPr wrap="square" rtlCol="0">
              <a:spAutoFit/>
            </a:bodyPr>
            <a:lstStyle/>
            <a:p>
              <a:pPr algn="just" fontAlgn="base">
                <a:spcBef>
                  <a:spcPct val="0"/>
                </a:spcBef>
                <a:spcAft>
                  <a:spcPct val="0"/>
                </a:spcAft>
              </a:pPr>
              <a:r>
                <a:rPr lang="zh-CN" altLang="en-US" sz="1400" dirty="0" smtClean="0">
                  <a:solidFill>
                    <a:srgbClr val="1F497D"/>
                  </a:solidFill>
                  <a:latin typeface="微软雅黑" pitchFamily="34" charset="-122"/>
                  <a:ea typeface="微软雅黑" pitchFamily="34" charset="-122"/>
                  <a:cs typeface="Heiti SC Light" charset="0"/>
                  <a:sym typeface="Gill Sans" charset="0"/>
                </a:rPr>
                <a:t>成交</a:t>
              </a:r>
            </a:p>
          </p:txBody>
        </p:sp>
        <p:cxnSp>
          <p:nvCxnSpPr>
            <p:cNvPr id="61" name="形状 45"/>
            <p:cNvCxnSpPr/>
            <p:nvPr/>
          </p:nvCxnSpPr>
          <p:spPr bwMode="auto">
            <a:xfrm flipV="1">
              <a:off x="4071934" y="1838734"/>
              <a:ext cx="142876" cy="1195094"/>
            </a:xfrm>
            <a:prstGeom prst="bentConnector2">
              <a:avLst/>
            </a:prstGeom>
            <a:noFill/>
            <a:ln w="25400" cap="flat" cmpd="sng" algn="ctr">
              <a:solidFill>
                <a:srgbClr val="1564BA"/>
              </a:solidFill>
              <a:prstDash val="solid"/>
              <a:tailEnd type="arrow"/>
            </a:ln>
            <a:effectLst>
              <a:outerShdw blurRad="40000" dist="20000" dir="5400000" rotWithShape="0">
                <a:srgbClr val="000000">
                  <a:alpha val="38000"/>
                </a:srgbClr>
              </a:outerShdw>
            </a:effectLst>
            <a:extLst/>
          </p:spPr>
        </p:cxnSp>
        <p:sp>
          <p:nvSpPr>
            <p:cNvPr id="62" name="TextBox 56"/>
            <p:cNvSpPr txBox="1"/>
            <p:nvPr/>
          </p:nvSpPr>
          <p:spPr>
            <a:xfrm>
              <a:off x="4214810" y="1981610"/>
              <a:ext cx="285752" cy="1015663"/>
            </a:xfrm>
            <a:prstGeom prst="rect">
              <a:avLst/>
            </a:prstGeom>
            <a:noFill/>
          </p:spPr>
          <p:txBody>
            <a:bodyPr wrap="square" rtlCol="0">
              <a:spAutoFit/>
            </a:bodyPr>
            <a:lstStyle/>
            <a:p>
              <a:pPr algn="just" fontAlgn="base">
                <a:spcBef>
                  <a:spcPct val="0"/>
                </a:spcBef>
                <a:spcAft>
                  <a:spcPct val="0"/>
                </a:spcAft>
              </a:pPr>
              <a:r>
                <a:rPr lang="zh-CN" altLang="en-US" sz="1000" dirty="0" smtClean="0">
                  <a:solidFill>
                    <a:srgbClr val="1F497D"/>
                  </a:solidFill>
                  <a:latin typeface="微软雅黑" pitchFamily="34" charset="-122"/>
                  <a:ea typeface="微软雅黑" pitchFamily="34" charset="-122"/>
                  <a:cs typeface="Heiti SC Light" charset="0"/>
                  <a:sym typeface="Gill Sans" charset="0"/>
                </a:rPr>
                <a:t>车辆上线竞拍</a:t>
              </a:r>
            </a:p>
          </p:txBody>
        </p:sp>
        <p:sp>
          <p:nvSpPr>
            <p:cNvPr id="63" name="矩形 62"/>
            <p:cNvSpPr/>
            <p:nvPr/>
          </p:nvSpPr>
          <p:spPr bwMode="auto">
            <a:xfrm>
              <a:off x="4714876" y="2838866"/>
              <a:ext cx="428628" cy="214314"/>
            </a:xfrm>
            <a:prstGeom prst="rect">
              <a:avLst/>
            </a:prstGeom>
            <a:solidFill>
              <a:srgbClr val="1564BA"/>
            </a:solidFill>
            <a:ln w="2540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9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整备</a:t>
              </a:r>
            </a:p>
          </p:txBody>
        </p:sp>
        <p:sp>
          <p:nvSpPr>
            <p:cNvPr id="64" name="矩形 63"/>
            <p:cNvSpPr/>
            <p:nvPr/>
          </p:nvSpPr>
          <p:spPr bwMode="auto">
            <a:xfrm>
              <a:off x="5572132" y="2838866"/>
              <a:ext cx="428628" cy="214314"/>
            </a:xfrm>
            <a:prstGeom prst="rect">
              <a:avLst/>
            </a:prstGeom>
            <a:solidFill>
              <a:srgbClr val="1564BA"/>
            </a:solidFill>
            <a:ln w="2540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9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过户</a:t>
              </a:r>
            </a:p>
          </p:txBody>
        </p:sp>
        <p:sp>
          <p:nvSpPr>
            <p:cNvPr id="65" name="矩形 64"/>
            <p:cNvSpPr/>
            <p:nvPr/>
          </p:nvSpPr>
          <p:spPr bwMode="auto">
            <a:xfrm>
              <a:off x="5143504" y="2838866"/>
              <a:ext cx="428628" cy="214314"/>
            </a:xfrm>
            <a:prstGeom prst="rect">
              <a:avLst/>
            </a:prstGeom>
            <a:solidFill>
              <a:srgbClr val="1564BA"/>
            </a:solidFill>
            <a:ln w="2540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9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物流</a:t>
              </a:r>
            </a:p>
          </p:txBody>
        </p:sp>
        <p:sp>
          <p:nvSpPr>
            <p:cNvPr id="66" name="矩形 65"/>
            <p:cNvSpPr/>
            <p:nvPr/>
          </p:nvSpPr>
          <p:spPr bwMode="auto">
            <a:xfrm>
              <a:off x="6000760" y="2838866"/>
              <a:ext cx="428628" cy="214314"/>
            </a:xfrm>
            <a:prstGeom prst="rect">
              <a:avLst/>
            </a:prstGeom>
            <a:solidFill>
              <a:srgbClr val="1564BA"/>
            </a:solidFill>
            <a:ln w="2540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9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交付</a:t>
              </a:r>
            </a:p>
          </p:txBody>
        </p:sp>
        <p:sp>
          <p:nvSpPr>
            <p:cNvPr id="67" name="TextBox 61"/>
            <p:cNvSpPr txBox="1"/>
            <p:nvPr/>
          </p:nvSpPr>
          <p:spPr>
            <a:xfrm>
              <a:off x="285720" y="3643320"/>
              <a:ext cx="1285884" cy="338554"/>
            </a:xfrm>
            <a:prstGeom prst="rect">
              <a:avLst/>
            </a:prstGeom>
            <a:noFill/>
          </p:spPr>
          <p:txBody>
            <a:bodyPr wrap="square" rtlCol="0">
              <a:spAutoFit/>
            </a:bodyPr>
            <a:lstStyle/>
            <a:p>
              <a:pPr algn="just" fontAlgn="base">
                <a:spcBef>
                  <a:spcPct val="0"/>
                </a:spcBef>
                <a:spcAft>
                  <a:spcPct val="0"/>
                </a:spcAft>
              </a:pPr>
              <a:r>
                <a:rPr lang="zh-CN" altLang="en-US" sz="1600" b="1" dirty="0" smtClean="0">
                  <a:solidFill>
                    <a:srgbClr val="1564BA"/>
                  </a:solidFill>
                  <a:latin typeface="微软雅黑" pitchFamily="34" charset="-122"/>
                  <a:ea typeface="微软雅黑" pitchFamily="34" charset="-122"/>
                  <a:cs typeface="Heiti SC Light" charset="0"/>
                  <a:sym typeface="Gill Sans" charset="0"/>
                </a:rPr>
                <a:t>主要企业：</a:t>
              </a:r>
            </a:p>
          </p:txBody>
        </p:sp>
        <p:pic>
          <p:nvPicPr>
            <p:cNvPr id="68" name="Picture 4"/>
            <p:cNvPicPr>
              <a:picLocks noChangeAspect="1" noChangeArrowheads="1"/>
            </p:cNvPicPr>
            <p:nvPr/>
          </p:nvPicPr>
          <p:blipFill>
            <a:blip r:embed="rId4"/>
            <a:srcRect/>
            <a:stretch>
              <a:fillRect/>
            </a:stretch>
          </p:blipFill>
          <p:spPr bwMode="auto">
            <a:xfrm>
              <a:off x="271438" y="4357700"/>
              <a:ext cx="942976" cy="425264"/>
            </a:xfrm>
            <a:prstGeom prst="rect">
              <a:avLst/>
            </a:prstGeom>
            <a:noFill/>
            <a:ln w="9525">
              <a:noFill/>
              <a:miter lim="800000"/>
              <a:headEnd/>
              <a:tailEnd/>
            </a:ln>
            <a:effectLst/>
          </p:spPr>
        </p:pic>
        <p:pic>
          <p:nvPicPr>
            <p:cNvPr id="69" name="Picture 6"/>
            <p:cNvPicPr>
              <a:picLocks noChangeAspect="1" noChangeArrowheads="1"/>
            </p:cNvPicPr>
            <p:nvPr/>
          </p:nvPicPr>
          <p:blipFill>
            <a:blip r:embed="rId5"/>
            <a:srcRect/>
            <a:stretch>
              <a:fillRect/>
            </a:stretch>
          </p:blipFill>
          <p:spPr bwMode="auto">
            <a:xfrm>
              <a:off x="1283905" y="4429138"/>
              <a:ext cx="787765" cy="324000"/>
            </a:xfrm>
            <a:prstGeom prst="rect">
              <a:avLst/>
            </a:prstGeom>
            <a:noFill/>
            <a:ln w="9525">
              <a:noFill/>
              <a:miter lim="800000"/>
              <a:headEnd/>
              <a:tailEnd/>
            </a:ln>
            <a:effectLst/>
          </p:spPr>
        </p:pic>
        <p:pic>
          <p:nvPicPr>
            <p:cNvPr id="70" name="Picture 8"/>
            <p:cNvPicPr>
              <a:picLocks noChangeAspect="1" noChangeArrowheads="1"/>
            </p:cNvPicPr>
            <p:nvPr/>
          </p:nvPicPr>
          <p:blipFill>
            <a:blip r:embed="rId6"/>
            <a:srcRect/>
            <a:stretch>
              <a:fillRect/>
            </a:stretch>
          </p:blipFill>
          <p:spPr bwMode="auto">
            <a:xfrm>
              <a:off x="2143108" y="4429138"/>
              <a:ext cx="1138238" cy="332213"/>
            </a:xfrm>
            <a:prstGeom prst="rect">
              <a:avLst/>
            </a:prstGeom>
            <a:noFill/>
            <a:ln w="9525">
              <a:noFill/>
              <a:miter lim="800000"/>
              <a:headEnd/>
              <a:tailEnd/>
            </a:ln>
            <a:effectLst/>
          </p:spPr>
        </p:pic>
        <p:sp>
          <p:nvSpPr>
            <p:cNvPr id="71" name="圆角矩形 70"/>
            <p:cNvSpPr/>
            <p:nvPr/>
          </p:nvSpPr>
          <p:spPr bwMode="auto">
            <a:xfrm>
              <a:off x="3857620" y="3786196"/>
              <a:ext cx="4929222" cy="1071570"/>
            </a:xfrm>
            <a:prstGeom prst="roundRect">
              <a:avLst/>
            </a:prstGeom>
            <a:solidFill>
              <a:sysClr val="window" lastClr="FFFFFF"/>
            </a:solidFill>
            <a:ln w="25400" cap="flat" cmpd="sng" algn="ctr">
              <a:solidFill>
                <a:srgbClr val="1564BA"/>
              </a:solidFill>
              <a:prstDash val="sysDash"/>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smtClean="0">
                  <a:ln>
                    <a:noFill/>
                  </a:ln>
                  <a:solidFill>
                    <a:srgbClr val="1564BA"/>
                  </a:solidFill>
                  <a:effectLst/>
                  <a:uLnTx/>
                  <a:uFillTx/>
                  <a:latin typeface="微软雅黑" pitchFamily="34" charset="-122"/>
                  <a:ea typeface="微软雅黑" pitchFamily="34" charset="-122"/>
                  <a:cs typeface="Heiti SC Light" charset="0"/>
                  <a:sym typeface="Gill Sans" charset="0"/>
                </a:rPr>
                <a:t>交易服务型</a:t>
              </a:r>
              <a:r>
                <a:rPr kumimoji="0" lang="en-US" altLang="zh-CN" sz="1400" b="0" i="0" u="none" strike="noStrike" kern="0" cap="none" spc="0" normalizeH="0" baseline="0" noProof="0" dirty="0" smtClean="0">
                  <a:ln>
                    <a:noFill/>
                  </a:ln>
                  <a:solidFill>
                    <a:srgbClr val="1564BA"/>
                  </a:solidFill>
                  <a:effectLst/>
                  <a:uLnTx/>
                  <a:uFillTx/>
                  <a:latin typeface="微软雅黑" pitchFamily="34" charset="-122"/>
                  <a:ea typeface="微软雅黑" pitchFamily="34" charset="-122"/>
                  <a:cs typeface="Heiti SC Light" charset="0"/>
                  <a:sym typeface="Gill Sans" charset="0"/>
                </a:rPr>
                <a:t>(ToB)</a:t>
              </a:r>
              <a:r>
                <a:rPr kumimoji="0" lang="zh-CN" altLang="en-US" sz="1400" b="0" i="0" u="none" strike="noStrike" kern="0" cap="none" spc="0" normalizeH="0" baseline="0" noProof="0" dirty="0" smtClean="0">
                  <a:ln>
                    <a:noFill/>
                  </a:ln>
                  <a:solidFill>
                    <a:srgbClr val="1564BA"/>
                  </a:solidFill>
                  <a:effectLst/>
                  <a:uLnTx/>
                  <a:uFillTx/>
                  <a:latin typeface="微软雅黑" pitchFamily="34" charset="-122"/>
                  <a:ea typeface="微软雅黑" pitchFamily="34" charset="-122"/>
                  <a:cs typeface="Heiti SC Light" charset="0"/>
                  <a:sym typeface="Gill Sans" charset="0"/>
                </a:rPr>
                <a:t>二手车电商属于批发型渠道，车辆来源广泛，同时能够集合多地二手车商参与竞价交易。车商根据平台出具的车况检测报告进行出价，成交后可直接依据报告完成交易</a:t>
              </a:r>
              <a:r>
                <a:rPr kumimoji="0" lang="en-US" altLang="zh-CN" sz="1400" b="0" i="0" u="none" strike="noStrike" kern="0" cap="none" spc="0" normalizeH="0" baseline="0" noProof="0" dirty="0" smtClean="0">
                  <a:ln>
                    <a:noFill/>
                  </a:ln>
                  <a:solidFill>
                    <a:srgbClr val="1564BA"/>
                  </a:solidFill>
                  <a:effectLst/>
                  <a:uLnTx/>
                  <a:uFillTx/>
                  <a:latin typeface="微软雅黑" pitchFamily="34" charset="-122"/>
                  <a:ea typeface="微软雅黑" pitchFamily="34" charset="-122"/>
                  <a:cs typeface="Heiti SC Light" charset="0"/>
                  <a:sym typeface="Gill Sans" charset="0"/>
                </a:rPr>
                <a:t>(</a:t>
              </a:r>
              <a:r>
                <a:rPr kumimoji="0" lang="zh-CN" altLang="en-US" sz="1400" b="0" i="0" u="none" strike="noStrike" kern="0" cap="none" spc="0" normalizeH="0" baseline="0" noProof="0" dirty="0" smtClean="0">
                  <a:ln>
                    <a:noFill/>
                  </a:ln>
                  <a:solidFill>
                    <a:srgbClr val="1564BA"/>
                  </a:solidFill>
                  <a:effectLst/>
                  <a:uLnTx/>
                  <a:uFillTx/>
                  <a:latin typeface="微软雅黑" pitchFamily="34" charset="-122"/>
                  <a:ea typeface="微软雅黑" pitchFamily="34" charset="-122"/>
                  <a:cs typeface="Heiti SC Light" charset="0"/>
                  <a:sym typeface="Gill Sans" charset="0"/>
                </a:rPr>
                <a:t>如车易拍</a:t>
              </a:r>
              <a:r>
                <a:rPr kumimoji="0" lang="en-US" altLang="zh-CN" sz="1400" b="0" i="0" u="none" strike="noStrike" kern="0" cap="none" spc="0" normalizeH="0" baseline="0" noProof="0" dirty="0" smtClean="0">
                  <a:ln>
                    <a:noFill/>
                  </a:ln>
                  <a:solidFill>
                    <a:srgbClr val="1564BA"/>
                  </a:solidFill>
                  <a:effectLst/>
                  <a:uLnTx/>
                  <a:uFillTx/>
                  <a:latin typeface="微软雅黑" pitchFamily="34" charset="-122"/>
                  <a:ea typeface="微软雅黑" pitchFamily="34" charset="-122"/>
                  <a:cs typeface="Heiti SC Light" charset="0"/>
                  <a:sym typeface="Gill Sans" charset="0"/>
                </a:rPr>
                <a:t>)</a:t>
              </a:r>
              <a:r>
                <a:rPr kumimoji="0" lang="zh-CN" altLang="en-US" sz="1400" b="0" i="0" u="none" strike="noStrike" kern="0" cap="none" spc="0" normalizeH="0" baseline="0" noProof="0" dirty="0" smtClean="0">
                  <a:ln>
                    <a:noFill/>
                  </a:ln>
                  <a:solidFill>
                    <a:srgbClr val="1564BA"/>
                  </a:solidFill>
                  <a:effectLst/>
                  <a:uLnTx/>
                  <a:uFillTx/>
                  <a:latin typeface="微软雅黑" pitchFamily="34" charset="-122"/>
                  <a:ea typeface="微软雅黑" pitchFamily="34" charset="-122"/>
                  <a:cs typeface="Heiti SC Light" charset="0"/>
                  <a:sym typeface="Gill Sans" charset="0"/>
                </a:rPr>
                <a:t>，也可参考报告内容并实地看车后再完成交易</a:t>
              </a:r>
              <a:r>
                <a:rPr kumimoji="0" lang="en-US" altLang="zh-CN" sz="1400" b="0" i="0" u="none" strike="noStrike" kern="0" cap="none" spc="0" normalizeH="0" baseline="0" noProof="0" dirty="0" smtClean="0">
                  <a:ln>
                    <a:noFill/>
                  </a:ln>
                  <a:solidFill>
                    <a:srgbClr val="1564BA"/>
                  </a:solidFill>
                  <a:effectLst/>
                  <a:uLnTx/>
                  <a:uFillTx/>
                  <a:latin typeface="微软雅黑" pitchFamily="34" charset="-122"/>
                  <a:ea typeface="微软雅黑" pitchFamily="34" charset="-122"/>
                  <a:cs typeface="Heiti SC Light" charset="0"/>
                  <a:sym typeface="Gill Sans" charset="0"/>
                </a:rPr>
                <a:t>(</a:t>
              </a:r>
              <a:r>
                <a:rPr kumimoji="0" lang="zh-CN" altLang="en-US" sz="1400" b="0" i="0" u="none" strike="noStrike" kern="0" cap="none" spc="0" normalizeH="0" baseline="0" noProof="0" dirty="0" smtClean="0">
                  <a:ln>
                    <a:noFill/>
                  </a:ln>
                  <a:solidFill>
                    <a:srgbClr val="1564BA"/>
                  </a:solidFill>
                  <a:effectLst/>
                  <a:uLnTx/>
                  <a:uFillTx/>
                  <a:latin typeface="微软雅黑" pitchFamily="34" charset="-122"/>
                  <a:ea typeface="微软雅黑" pitchFamily="34" charset="-122"/>
                  <a:cs typeface="Heiti SC Light" charset="0"/>
                  <a:sym typeface="Gill Sans" charset="0"/>
                </a:rPr>
                <a:t>如优信拍，开新等</a:t>
              </a:r>
              <a:r>
                <a:rPr kumimoji="0" lang="en-US" altLang="zh-CN" sz="1400" b="0" i="0" u="none" strike="noStrike" kern="0" cap="none" spc="0" normalizeH="0" baseline="0" noProof="0" dirty="0" smtClean="0">
                  <a:ln>
                    <a:noFill/>
                  </a:ln>
                  <a:solidFill>
                    <a:srgbClr val="1564BA"/>
                  </a:solidFill>
                  <a:effectLst/>
                  <a:uLnTx/>
                  <a:uFillTx/>
                  <a:latin typeface="微软雅黑" pitchFamily="34" charset="-122"/>
                  <a:ea typeface="微软雅黑" pitchFamily="34" charset="-122"/>
                  <a:cs typeface="Heiti SC Light" charset="0"/>
                  <a:sym typeface="Gill Sans" charset="0"/>
                </a:rPr>
                <a:t>)</a:t>
              </a:r>
              <a:r>
                <a:rPr kumimoji="0" lang="zh-CN" altLang="en-US" sz="1400" b="0" i="0" u="none" strike="noStrike" kern="0" cap="none" spc="0" normalizeH="0" baseline="0" noProof="0" dirty="0" smtClean="0">
                  <a:ln>
                    <a:noFill/>
                  </a:ln>
                  <a:solidFill>
                    <a:srgbClr val="1564BA"/>
                  </a:solidFill>
                  <a:effectLst/>
                  <a:uLnTx/>
                  <a:uFillTx/>
                  <a:latin typeface="微软雅黑" pitchFamily="34" charset="-122"/>
                  <a:ea typeface="微软雅黑" pitchFamily="34" charset="-122"/>
                  <a:cs typeface="Heiti SC Light" charset="0"/>
                  <a:sym typeface="Gill Sans" charset="0"/>
                </a:rPr>
                <a:t>。</a:t>
              </a:r>
            </a:p>
          </p:txBody>
        </p:sp>
        <p:pic>
          <p:nvPicPr>
            <p:cNvPr id="72" name="Picture 2" descr="D:\工作备案\E盘\优信拍资料\简介\常用资料\优信拍LOGO\优信拍LOGO\优信拍_注册logo(RGB模式).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5118" t="21022" r="15367" b="23748"/>
            <a:stretch/>
          </p:blipFill>
          <p:spPr bwMode="auto">
            <a:xfrm>
              <a:off x="1283391" y="3975950"/>
              <a:ext cx="942979" cy="39600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3"/>
            <p:cNvPicPr>
              <a:picLocks noChangeAspect="1" noChangeArrowheads="1"/>
            </p:cNvPicPr>
            <p:nvPr/>
          </p:nvPicPr>
          <p:blipFill rotWithShape="1">
            <a:blip r:embed="rId8">
              <a:extLst>
                <a:ext uri="{28A0092B-C50C-407E-A947-70E740481C1C}">
                  <a14:useLocalDpi xmlns:a14="http://schemas.microsoft.com/office/drawing/2010/main" val="0"/>
                </a:ext>
              </a:extLst>
            </a:blip>
            <a:srcRect r="39752"/>
            <a:stretch/>
          </p:blipFill>
          <p:spPr bwMode="auto">
            <a:xfrm>
              <a:off x="209014" y="3960916"/>
              <a:ext cx="920717" cy="39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74" name="矩形 73"/>
          <p:cNvSpPr/>
          <p:nvPr/>
        </p:nvSpPr>
        <p:spPr>
          <a:xfrm>
            <a:off x="287866" y="127857"/>
            <a:ext cx="7387942" cy="523220"/>
          </a:xfrm>
          <a:prstGeom prst="rect">
            <a:avLst/>
          </a:prstGeom>
        </p:spPr>
        <p:txBody>
          <a:bodyPr wrap="square">
            <a:spAutoFit/>
          </a:bodyPr>
          <a:lstStyle/>
          <a:p>
            <a:pPr lvl="0"/>
            <a:r>
              <a:rPr kumimoji="1" lang="zh-CN" altLang="en-US" sz="2800" dirty="0" smtClean="0">
                <a:solidFill>
                  <a:srgbClr val="00B0F0"/>
                </a:solidFill>
                <a:latin typeface="SimHei" charset="0"/>
                <a:ea typeface="SimHei" charset="0"/>
                <a:cs typeface="SimHei" charset="0"/>
              </a:rPr>
              <a:t>二手车电商模式</a:t>
            </a:r>
            <a:r>
              <a:rPr kumimoji="1" lang="en-US" altLang="zh-CN" sz="2800" dirty="0" smtClean="0">
                <a:solidFill>
                  <a:srgbClr val="00B0F0"/>
                </a:solidFill>
                <a:latin typeface="SimHei" charset="0"/>
                <a:ea typeface="SimHei" charset="0"/>
                <a:cs typeface="SimHei" charset="0"/>
              </a:rPr>
              <a:t>-</a:t>
            </a:r>
            <a:r>
              <a:rPr kumimoji="1" lang="zh-CN" altLang="en-US" sz="2800" dirty="0" smtClean="0">
                <a:solidFill>
                  <a:srgbClr val="00B0F0"/>
                </a:solidFill>
                <a:latin typeface="SimHei" charset="0"/>
                <a:ea typeface="SimHei" charset="0"/>
                <a:cs typeface="SimHei" charset="0"/>
              </a:rPr>
              <a:t>交易服务型（</a:t>
            </a:r>
            <a:r>
              <a:rPr kumimoji="1" lang="en-US" altLang="zh-CN" sz="2800" dirty="0" err="1" smtClean="0">
                <a:solidFill>
                  <a:srgbClr val="00B0F0"/>
                </a:solidFill>
                <a:latin typeface="SimHei" charset="0"/>
                <a:ea typeface="SimHei" charset="0"/>
                <a:cs typeface="SimHei" charset="0"/>
              </a:rPr>
              <a:t>ToB</a:t>
            </a:r>
            <a:r>
              <a:rPr kumimoji="1" lang="en-US" altLang="zh-CN" sz="2800" dirty="0" smtClean="0">
                <a:solidFill>
                  <a:srgbClr val="00B0F0"/>
                </a:solidFill>
                <a:latin typeface="SimHei" charset="0"/>
                <a:ea typeface="SimHei" charset="0"/>
                <a:cs typeface="SimHei" charset="0"/>
              </a:rPr>
              <a:t>,</a:t>
            </a:r>
            <a:r>
              <a:rPr kumimoji="1" lang="zh-CN" altLang="en-US" sz="2800" dirty="0" smtClean="0">
                <a:solidFill>
                  <a:srgbClr val="00B0F0"/>
                </a:solidFill>
                <a:latin typeface="SimHei" charset="0"/>
                <a:ea typeface="SimHei" charset="0"/>
                <a:cs typeface="SimHei" charset="0"/>
              </a:rPr>
              <a:t>面向商家）</a:t>
            </a:r>
            <a:endParaRPr kumimoji="1" lang="zh-CN" altLang="en-US" sz="2800" dirty="0">
              <a:solidFill>
                <a:srgbClr val="00B0F0"/>
              </a:solidFill>
              <a:latin typeface="SimHei" charset="0"/>
              <a:ea typeface="SimHei" charset="0"/>
              <a:cs typeface="SimHei" charset="0"/>
            </a:endParaRPr>
          </a:p>
        </p:txBody>
      </p:sp>
    </p:spTree>
    <p:extLst>
      <p:ext uri="{BB962C8B-B14F-4D97-AF65-F5344CB8AC3E}">
        <p14:creationId xmlns:p14="http://schemas.microsoft.com/office/powerpoint/2010/main" val="18583458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 y="1"/>
            <a:ext cx="135466" cy="778932"/>
          </a:xfrm>
          <a:prstGeom prst="rect">
            <a:avLst/>
          </a:prstGeom>
          <a:solidFill>
            <a:srgbClr val="00B0F0"/>
          </a:solidFill>
        </p:spPr>
        <p:txBody>
          <a:bodyPr wrap="square" rtlCol="0">
            <a:spAutoFit/>
          </a:bodyPr>
          <a:lstStyle/>
          <a:p>
            <a:endParaRPr kumimoji="1" lang="zh-CN" altLang="en-US"/>
          </a:p>
        </p:txBody>
      </p:sp>
      <p:grpSp>
        <p:nvGrpSpPr>
          <p:cNvPr id="2" name="组 1"/>
          <p:cNvGrpSpPr/>
          <p:nvPr/>
        </p:nvGrpSpPr>
        <p:grpSpPr>
          <a:xfrm>
            <a:off x="1194027" y="1160496"/>
            <a:ext cx="9637106" cy="4454693"/>
            <a:chOff x="395536" y="928676"/>
            <a:chExt cx="7819802" cy="3714776"/>
          </a:xfrm>
        </p:grpSpPr>
        <p:sp>
          <p:nvSpPr>
            <p:cNvPr id="29" name="圆角矩形 28"/>
            <p:cNvSpPr/>
            <p:nvPr/>
          </p:nvSpPr>
          <p:spPr bwMode="auto">
            <a:xfrm>
              <a:off x="3428992" y="1071552"/>
              <a:ext cx="2286016" cy="2286016"/>
            </a:xfrm>
            <a:prstGeom prst="roundRect">
              <a:avLst/>
            </a:prstGeom>
            <a:solidFill>
              <a:sysClr val="window" lastClr="FFFFFF"/>
            </a:solidFill>
            <a:ln w="25400" cap="flat" cmpd="sng" algn="ctr">
              <a:solidFill>
                <a:srgbClr val="1564BA"/>
              </a:solidFill>
              <a:prstDash val="sysDash"/>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FFFFFF"/>
                </a:solidFill>
                <a:effectLst/>
                <a:uLnTx/>
                <a:uFillTx/>
                <a:latin typeface="Gill Sans" charset="0"/>
                <a:ea typeface="Heiti SC Light" charset="0"/>
                <a:cs typeface="Heiti SC Light" charset="0"/>
                <a:sym typeface="Gill Sans" charset="0"/>
              </a:endParaRPr>
            </a:p>
          </p:txBody>
        </p:sp>
        <p:sp>
          <p:nvSpPr>
            <p:cNvPr id="30" name="圆角矩形 29"/>
            <p:cNvSpPr/>
            <p:nvPr/>
          </p:nvSpPr>
          <p:spPr bwMode="auto">
            <a:xfrm>
              <a:off x="642910" y="1357304"/>
              <a:ext cx="1500198" cy="1714512"/>
            </a:xfrm>
            <a:prstGeom prst="roundRect">
              <a:avLst/>
            </a:prstGeom>
            <a:solidFill>
              <a:sysClr val="window" lastClr="FFFFFF"/>
            </a:solidFill>
            <a:ln w="25400" cap="flat" cmpd="sng" algn="ctr">
              <a:solidFill>
                <a:srgbClr val="1564BA"/>
              </a:solidFill>
              <a:prstDash val="sysDash"/>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FFFFFF"/>
                </a:solidFill>
                <a:effectLst/>
                <a:uLnTx/>
                <a:uFillTx/>
                <a:latin typeface="Gill Sans" charset="0"/>
                <a:ea typeface="Heiti SC Light" charset="0"/>
                <a:cs typeface="Heiti SC Light" charset="0"/>
                <a:sym typeface="Gill Sans" charset="0"/>
              </a:endParaRPr>
            </a:p>
          </p:txBody>
        </p:sp>
        <p:sp>
          <p:nvSpPr>
            <p:cNvPr id="31" name="矩形 30"/>
            <p:cNvSpPr/>
            <p:nvPr/>
          </p:nvSpPr>
          <p:spPr bwMode="auto">
            <a:xfrm>
              <a:off x="928662" y="1785932"/>
              <a:ext cx="857256" cy="357190"/>
            </a:xfrm>
            <a:prstGeom prst="rect">
              <a:avLst/>
            </a:prstGeom>
            <a:solidFill>
              <a:srgbClr val="1564BA"/>
            </a:solidFill>
            <a:ln w="2540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个人</a:t>
              </a:r>
            </a:p>
          </p:txBody>
        </p:sp>
        <p:sp>
          <p:nvSpPr>
            <p:cNvPr id="32" name="矩形 31"/>
            <p:cNvSpPr/>
            <p:nvPr/>
          </p:nvSpPr>
          <p:spPr bwMode="auto">
            <a:xfrm>
              <a:off x="928662" y="2357436"/>
              <a:ext cx="857256" cy="357190"/>
            </a:xfrm>
            <a:prstGeom prst="rect">
              <a:avLst/>
            </a:prstGeom>
            <a:solidFill>
              <a:srgbClr val="1564BA"/>
            </a:solidFill>
            <a:ln w="2540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企业</a:t>
              </a:r>
            </a:p>
          </p:txBody>
        </p:sp>
        <p:sp>
          <p:nvSpPr>
            <p:cNvPr id="33" name="TextBox 12"/>
            <p:cNvSpPr txBox="1"/>
            <p:nvPr/>
          </p:nvSpPr>
          <p:spPr>
            <a:xfrm>
              <a:off x="1071538" y="1203598"/>
              <a:ext cx="642942" cy="338554"/>
            </a:xfrm>
            <a:prstGeom prst="rect">
              <a:avLst/>
            </a:prstGeom>
            <a:solidFill>
              <a:sysClr val="window" lastClr="FFFFFF"/>
            </a:solidFill>
          </p:spPr>
          <p:txBody>
            <a:bodyPr wrap="square" rtlCol="0">
              <a:spAutoFit/>
            </a:bodyPr>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smtClean="0">
                  <a:ln>
                    <a:noFill/>
                  </a:ln>
                  <a:solidFill>
                    <a:srgbClr val="1F497D"/>
                  </a:solidFill>
                  <a:effectLst/>
                  <a:uLnTx/>
                  <a:uFillTx/>
                  <a:latin typeface="微软雅黑" pitchFamily="34" charset="-122"/>
                  <a:ea typeface="微软雅黑" pitchFamily="34" charset="-122"/>
                  <a:cs typeface="Heiti SC Light" charset="0"/>
                  <a:sym typeface="Gill Sans" charset="0"/>
                </a:rPr>
                <a:t>车源</a:t>
              </a:r>
            </a:p>
          </p:txBody>
        </p:sp>
        <p:sp>
          <p:nvSpPr>
            <p:cNvPr id="34" name="矩形 33"/>
            <p:cNvSpPr/>
            <p:nvPr/>
          </p:nvSpPr>
          <p:spPr bwMode="auto">
            <a:xfrm>
              <a:off x="3643306" y="1571618"/>
              <a:ext cx="1857388" cy="357190"/>
            </a:xfrm>
            <a:prstGeom prst="rect">
              <a:avLst/>
            </a:prstGeom>
            <a:solidFill>
              <a:srgbClr val="1564BA"/>
            </a:solidFill>
            <a:ln w="2540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线上展示平台</a:t>
              </a:r>
            </a:p>
          </p:txBody>
        </p:sp>
        <p:sp>
          <p:nvSpPr>
            <p:cNvPr id="35" name="矩形 34"/>
            <p:cNvSpPr/>
            <p:nvPr/>
          </p:nvSpPr>
          <p:spPr bwMode="auto">
            <a:xfrm>
              <a:off x="3643306" y="2571750"/>
              <a:ext cx="1857388" cy="357190"/>
            </a:xfrm>
            <a:prstGeom prst="rect">
              <a:avLst/>
            </a:prstGeom>
            <a:solidFill>
              <a:srgbClr val="1564BA"/>
            </a:solidFill>
            <a:ln w="2540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线下寄售门店</a:t>
              </a:r>
            </a:p>
          </p:txBody>
        </p:sp>
        <p:sp>
          <p:nvSpPr>
            <p:cNvPr id="36" name="TextBox 15"/>
            <p:cNvSpPr txBox="1"/>
            <p:nvPr/>
          </p:nvSpPr>
          <p:spPr>
            <a:xfrm>
              <a:off x="3857620" y="928676"/>
              <a:ext cx="1428760" cy="338554"/>
            </a:xfrm>
            <a:prstGeom prst="rect">
              <a:avLst/>
            </a:prstGeom>
            <a:solidFill>
              <a:sysClr val="window" lastClr="FFFFFF"/>
            </a:solid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smtClean="0">
                  <a:ln>
                    <a:noFill/>
                  </a:ln>
                  <a:solidFill>
                    <a:srgbClr val="1F497D"/>
                  </a:solidFill>
                  <a:effectLst/>
                  <a:uLnTx/>
                  <a:uFillTx/>
                  <a:latin typeface="微软雅黑" pitchFamily="34" charset="-122"/>
                  <a:ea typeface="微软雅黑" pitchFamily="34" charset="-122"/>
                  <a:cs typeface="Heiti SC Light" charset="0"/>
                  <a:sym typeface="Gill Sans" charset="0"/>
                </a:rPr>
                <a:t>交易服务平台</a:t>
              </a:r>
            </a:p>
          </p:txBody>
        </p:sp>
        <p:sp>
          <p:nvSpPr>
            <p:cNvPr id="37" name="矩形 36"/>
            <p:cNvSpPr/>
            <p:nvPr/>
          </p:nvSpPr>
          <p:spPr bwMode="auto">
            <a:xfrm>
              <a:off x="3643306" y="1357304"/>
              <a:ext cx="928694" cy="214314"/>
            </a:xfrm>
            <a:prstGeom prst="rect">
              <a:avLst/>
            </a:prstGeom>
            <a:solidFill>
              <a:srgbClr val="1564BA"/>
            </a:solidFill>
            <a:ln w="2540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1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车况</a:t>
              </a:r>
            </a:p>
          </p:txBody>
        </p:sp>
        <p:sp>
          <p:nvSpPr>
            <p:cNvPr id="38" name="矩形 37"/>
            <p:cNvSpPr/>
            <p:nvPr/>
          </p:nvSpPr>
          <p:spPr bwMode="auto">
            <a:xfrm>
              <a:off x="4572000" y="1357304"/>
              <a:ext cx="928694" cy="214314"/>
            </a:xfrm>
            <a:prstGeom prst="rect">
              <a:avLst/>
            </a:prstGeom>
            <a:solidFill>
              <a:srgbClr val="1564BA"/>
            </a:solidFill>
            <a:ln w="2540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1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车型</a:t>
              </a:r>
            </a:p>
          </p:txBody>
        </p:sp>
        <p:sp>
          <p:nvSpPr>
            <p:cNvPr id="39" name="矩形 38"/>
            <p:cNvSpPr/>
            <p:nvPr/>
          </p:nvSpPr>
          <p:spPr bwMode="auto">
            <a:xfrm>
              <a:off x="3643306" y="2928940"/>
              <a:ext cx="428628" cy="214314"/>
            </a:xfrm>
            <a:prstGeom prst="rect">
              <a:avLst/>
            </a:prstGeom>
            <a:solidFill>
              <a:srgbClr val="1564BA"/>
            </a:solidFill>
            <a:ln w="2540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9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检测</a:t>
              </a:r>
            </a:p>
          </p:txBody>
        </p:sp>
        <p:sp>
          <p:nvSpPr>
            <p:cNvPr id="40" name="矩形 39"/>
            <p:cNvSpPr/>
            <p:nvPr/>
          </p:nvSpPr>
          <p:spPr bwMode="auto">
            <a:xfrm>
              <a:off x="4071934" y="2928940"/>
              <a:ext cx="428628" cy="214314"/>
            </a:xfrm>
            <a:prstGeom prst="rect">
              <a:avLst/>
            </a:prstGeom>
            <a:solidFill>
              <a:srgbClr val="1564BA"/>
            </a:solidFill>
            <a:ln w="2540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9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整备</a:t>
              </a:r>
            </a:p>
          </p:txBody>
        </p:sp>
        <p:sp>
          <p:nvSpPr>
            <p:cNvPr id="41" name="矩形 40"/>
            <p:cNvSpPr/>
            <p:nvPr/>
          </p:nvSpPr>
          <p:spPr bwMode="auto">
            <a:xfrm>
              <a:off x="4500562" y="2928940"/>
              <a:ext cx="428628" cy="214314"/>
            </a:xfrm>
            <a:prstGeom prst="rect">
              <a:avLst/>
            </a:prstGeom>
            <a:solidFill>
              <a:srgbClr val="1564BA"/>
            </a:solidFill>
            <a:ln w="2540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9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交付</a:t>
              </a:r>
            </a:p>
          </p:txBody>
        </p:sp>
        <p:sp>
          <p:nvSpPr>
            <p:cNvPr id="42" name="矩形 41"/>
            <p:cNvSpPr/>
            <p:nvPr/>
          </p:nvSpPr>
          <p:spPr bwMode="auto">
            <a:xfrm>
              <a:off x="4929190" y="2928940"/>
              <a:ext cx="571504" cy="214314"/>
            </a:xfrm>
            <a:prstGeom prst="rect">
              <a:avLst/>
            </a:prstGeom>
            <a:solidFill>
              <a:srgbClr val="1564BA"/>
            </a:solidFill>
            <a:ln w="2540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9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售后</a:t>
              </a:r>
            </a:p>
          </p:txBody>
        </p:sp>
        <p:sp>
          <p:nvSpPr>
            <p:cNvPr id="43" name="下箭头 42"/>
            <p:cNvSpPr/>
            <p:nvPr/>
          </p:nvSpPr>
          <p:spPr bwMode="auto">
            <a:xfrm>
              <a:off x="4143372" y="2000246"/>
              <a:ext cx="857256" cy="500066"/>
            </a:xfrm>
            <a:prstGeom prst="downArrow">
              <a:avLst/>
            </a:prstGeom>
            <a:solidFill>
              <a:srgbClr val="1564BA"/>
            </a:solidFill>
            <a:ln w="2540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客流</a:t>
              </a:r>
            </a:p>
          </p:txBody>
        </p:sp>
        <p:sp>
          <p:nvSpPr>
            <p:cNvPr id="44" name="矩形 43"/>
            <p:cNvSpPr/>
            <p:nvPr/>
          </p:nvSpPr>
          <p:spPr bwMode="auto">
            <a:xfrm>
              <a:off x="7500958" y="1357304"/>
              <a:ext cx="571504" cy="1714512"/>
            </a:xfrm>
            <a:prstGeom prst="rect">
              <a:avLst/>
            </a:prstGeom>
            <a:solidFill>
              <a:srgbClr val="1564BA"/>
            </a:solidFill>
            <a:ln w="2540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9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个人购买者</a:t>
              </a:r>
            </a:p>
          </p:txBody>
        </p:sp>
        <p:sp>
          <p:nvSpPr>
            <p:cNvPr id="45" name="左箭头 44"/>
            <p:cNvSpPr/>
            <p:nvPr/>
          </p:nvSpPr>
          <p:spPr bwMode="auto">
            <a:xfrm>
              <a:off x="5857884" y="1357304"/>
              <a:ext cx="1500198" cy="571504"/>
            </a:xfrm>
            <a:prstGeom prst="leftArrow">
              <a:avLst/>
            </a:prstGeom>
            <a:solidFill>
              <a:srgbClr val="1564BA"/>
            </a:solidFill>
            <a:ln w="2540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客流</a:t>
              </a:r>
            </a:p>
          </p:txBody>
        </p:sp>
        <p:sp>
          <p:nvSpPr>
            <p:cNvPr id="46" name="右箭头 45"/>
            <p:cNvSpPr/>
            <p:nvPr/>
          </p:nvSpPr>
          <p:spPr bwMode="auto">
            <a:xfrm>
              <a:off x="2214546" y="1928808"/>
              <a:ext cx="1143008" cy="571504"/>
            </a:xfrm>
            <a:prstGeom prst="rightArrow">
              <a:avLst/>
            </a:prstGeom>
            <a:solidFill>
              <a:srgbClr val="CF4A00"/>
            </a:solidFill>
            <a:ln w="2540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二手车</a:t>
              </a:r>
            </a:p>
          </p:txBody>
        </p:sp>
        <p:sp>
          <p:nvSpPr>
            <p:cNvPr id="47" name="右箭头 46"/>
            <p:cNvSpPr/>
            <p:nvPr/>
          </p:nvSpPr>
          <p:spPr bwMode="auto">
            <a:xfrm>
              <a:off x="5857884" y="2428874"/>
              <a:ext cx="1500198" cy="571504"/>
            </a:xfrm>
            <a:prstGeom prst="rightArrow">
              <a:avLst/>
            </a:prstGeom>
            <a:solidFill>
              <a:srgbClr val="CF4A00"/>
            </a:solidFill>
            <a:ln w="2540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二手车</a:t>
              </a:r>
            </a:p>
          </p:txBody>
        </p:sp>
        <p:sp>
          <p:nvSpPr>
            <p:cNvPr id="48" name="TextBox 27"/>
            <p:cNvSpPr txBox="1"/>
            <p:nvPr/>
          </p:nvSpPr>
          <p:spPr>
            <a:xfrm>
              <a:off x="714348" y="3429006"/>
              <a:ext cx="1285884" cy="338554"/>
            </a:xfrm>
            <a:prstGeom prst="rect">
              <a:avLst/>
            </a:prstGeom>
            <a:noFill/>
          </p:spPr>
          <p:txBody>
            <a:bodyPr wrap="square" rtlCol="0">
              <a:spAutoFit/>
            </a:bodyPr>
            <a:lstStyle/>
            <a:p>
              <a:pPr algn="just" fontAlgn="base">
                <a:spcBef>
                  <a:spcPct val="0"/>
                </a:spcBef>
                <a:spcAft>
                  <a:spcPct val="0"/>
                </a:spcAft>
              </a:pPr>
              <a:r>
                <a:rPr lang="zh-CN" altLang="en-US" sz="1600" b="1" dirty="0" smtClean="0">
                  <a:solidFill>
                    <a:srgbClr val="1564BA"/>
                  </a:solidFill>
                  <a:latin typeface="微软雅黑" pitchFamily="34" charset="-122"/>
                  <a:ea typeface="微软雅黑" pitchFamily="34" charset="-122"/>
                  <a:cs typeface="Heiti SC Light" charset="0"/>
                  <a:sym typeface="Gill Sans" charset="0"/>
                </a:rPr>
                <a:t>主要企业：</a:t>
              </a:r>
            </a:p>
          </p:txBody>
        </p:sp>
        <p:pic>
          <p:nvPicPr>
            <p:cNvPr id="49" name="Picture 7"/>
            <p:cNvPicPr>
              <a:picLocks noChangeAspect="1" noChangeArrowheads="1"/>
            </p:cNvPicPr>
            <p:nvPr/>
          </p:nvPicPr>
          <p:blipFill>
            <a:blip r:embed="rId3"/>
            <a:srcRect/>
            <a:stretch>
              <a:fillRect/>
            </a:stretch>
          </p:blipFill>
          <p:spPr bwMode="auto">
            <a:xfrm>
              <a:off x="487367" y="3786196"/>
              <a:ext cx="978610" cy="324000"/>
            </a:xfrm>
            <a:prstGeom prst="rect">
              <a:avLst/>
            </a:prstGeom>
            <a:noFill/>
            <a:ln w="9525">
              <a:noFill/>
              <a:miter lim="800000"/>
              <a:headEnd/>
              <a:tailEnd/>
            </a:ln>
            <a:effectLst/>
          </p:spPr>
        </p:pic>
        <p:pic>
          <p:nvPicPr>
            <p:cNvPr id="50" name="Picture 2"/>
            <p:cNvPicPr>
              <a:picLocks noChangeAspect="1" noChangeArrowheads="1"/>
            </p:cNvPicPr>
            <p:nvPr/>
          </p:nvPicPr>
          <p:blipFill>
            <a:blip r:embed="rId4"/>
            <a:srcRect/>
            <a:stretch>
              <a:fillRect/>
            </a:stretch>
          </p:blipFill>
          <p:spPr bwMode="auto">
            <a:xfrm>
              <a:off x="1785918" y="3786196"/>
              <a:ext cx="825678" cy="324000"/>
            </a:xfrm>
            <a:prstGeom prst="rect">
              <a:avLst/>
            </a:prstGeom>
            <a:noFill/>
            <a:ln w="9525">
              <a:noFill/>
              <a:miter lim="800000"/>
              <a:headEnd/>
              <a:tailEnd/>
            </a:ln>
            <a:effectLst/>
          </p:spPr>
        </p:pic>
        <p:pic>
          <p:nvPicPr>
            <p:cNvPr id="51" name="Picture 3"/>
            <p:cNvPicPr>
              <a:picLocks noChangeAspect="1" noChangeArrowheads="1"/>
            </p:cNvPicPr>
            <p:nvPr/>
          </p:nvPicPr>
          <p:blipFill>
            <a:blip r:embed="rId5"/>
            <a:srcRect/>
            <a:stretch>
              <a:fillRect/>
            </a:stretch>
          </p:blipFill>
          <p:spPr bwMode="auto">
            <a:xfrm>
              <a:off x="1714480" y="4286261"/>
              <a:ext cx="1081860" cy="252000"/>
            </a:xfrm>
            <a:prstGeom prst="rect">
              <a:avLst/>
            </a:prstGeom>
            <a:noFill/>
            <a:ln w="9525">
              <a:noFill/>
              <a:miter lim="800000"/>
              <a:headEnd/>
              <a:tailEnd/>
            </a:ln>
            <a:effectLst/>
          </p:spPr>
        </p:pic>
        <p:sp>
          <p:nvSpPr>
            <p:cNvPr id="52" name="圆角矩形 51"/>
            <p:cNvSpPr/>
            <p:nvPr/>
          </p:nvSpPr>
          <p:spPr bwMode="auto">
            <a:xfrm>
              <a:off x="3286116" y="3786196"/>
              <a:ext cx="4929222" cy="857256"/>
            </a:xfrm>
            <a:prstGeom prst="roundRect">
              <a:avLst/>
            </a:prstGeom>
            <a:solidFill>
              <a:sysClr val="window" lastClr="FFFFFF"/>
            </a:solidFill>
            <a:ln w="25400" cap="flat" cmpd="sng" algn="ctr">
              <a:solidFill>
                <a:srgbClr val="1564BA"/>
              </a:solidFill>
              <a:prstDash val="sysDash"/>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smtClean="0">
                  <a:ln>
                    <a:noFill/>
                  </a:ln>
                  <a:solidFill>
                    <a:srgbClr val="1564BA"/>
                  </a:solidFill>
                  <a:effectLst/>
                  <a:uLnTx/>
                  <a:uFillTx/>
                  <a:latin typeface="微软雅黑" pitchFamily="34" charset="-122"/>
                  <a:ea typeface="微软雅黑" pitchFamily="34" charset="-122"/>
                  <a:cs typeface="Heiti SC Light" charset="0"/>
                  <a:sym typeface="Gill Sans" charset="0"/>
                </a:rPr>
                <a:t>交易服务型</a:t>
              </a:r>
              <a:r>
                <a:rPr kumimoji="0" lang="en-US" altLang="zh-CN" sz="1400" b="0" i="0" u="none" strike="noStrike" kern="0" cap="none" spc="0" normalizeH="0" baseline="0" noProof="0" dirty="0" smtClean="0">
                  <a:ln>
                    <a:noFill/>
                  </a:ln>
                  <a:solidFill>
                    <a:srgbClr val="1564BA"/>
                  </a:solidFill>
                  <a:effectLst/>
                  <a:uLnTx/>
                  <a:uFillTx/>
                  <a:latin typeface="微软雅黑" pitchFamily="34" charset="-122"/>
                  <a:ea typeface="微软雅黑" pitchFamily="34" charset="-122"/>
                  <a:cs typeface="Heiti SC Light" charset="0"/>
                  <a:sym typeface="Gill Sans" charset="0"/>
                </a:rPr>
                <a:t>(ToC)</a:t>
              </a:r>
              <a:r>
                <a:rPr kumimoji="0" lang="zh-CN" altLang="en-US" sz="1400" b="0" i="0" u="none" strike="noStrike" kern="0" cap="none" spc="0" normalizeH="0" baseline="0" noProof="0" dirty="0" smtClean="0">
                  <a:ln>
                    <a:noFill/>
                  </a:ln>
                  <a:solidFill>
                    <a:srgbClr val="1564BA"/>
                  </a:solidFill>
                  <a:effectLst/>
                  <a:uLnTx/>
                  <a:uFillTx/>
                  <a:latin typeface="微软雅黑" pitchFamily="34" charset="-122"/>
                  <a:ea typeface="微软雅黑" pitchFamily="34" charset="-122"/>
                  <a:cs typeface="Heiti SC Light" charset="0"/>
                  <a:sym typeface="Gill Sans" charset="0"/>
                </a:rPr>
                <a:t>二手车电商属于零售型渠道，以线上展示平台和线下门店为主。线下门店设施齐全，除了检测、整备、交付和售后服务之外，还为上门的顾客提供休息和休闲娱乐的场所，是一体化的二手车卖场。</a:t>
              </a:r>
            </a:p>
          </p:txBody>
        </p:sp>
        <p:pic>
          <p:nvPicPr>
            <p:cNvPr id="53" name="Picture 2" descr="d:\program files (x86)\360se6\User Data\Temp\akd_logo.png"/>
            <p:cNvPicPr>
              <a:picLocks noChangeAspect="1" noChangeArrowheads="1"/>
            </p:cNvPicPr>
            <p:nvPr/>
          </p:nvPicPr>
          <p:blipFill rotWithShape="1">
            <a:blip r:embed="rId6">
              <a:extLst>
                <a:ext uri="{28A0092B-C50C-407E-A947-70E740481C1C}">
                  <a14:useLocalDpi xmlns:a14="http://schemas.microsoft.com/office/drawing/2010/main" val="0"/>
                </a:ext>
              </a:extLst>
            </a:blip>
            <a:srcRect t="32132"/>
            <a:stretch/>
          </p:blipFill>
          <p:spPr bwMode="auto">
            <a:xfrm>
              <a:off x="395536" y="4227934"/>
              <a:ext cx="1103308" cy="360000"/>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矩形 53"/>
          <p:cNvSpPr/>
          <p:nvPr/>
        </p:nvSpPr>
        <p:spPr>
          <a:xfrm>
            <a:off x="287866" y="127857"/>
            <a:ext cx="7387942" cy="523220"/>
          </a:xfrm>
          <a:prstGeom prst="rect">
            <a:avLst/>
          </a:prstGeom>
        </p:spPr>
        <p:txBody>
          <a:bodyPr wrap="square">
            <a:spAutoFit/>
          </a:bodyPr>
          <a:lstStyle/>
          <a:p>
            <a:pPr lvl="0"/>
            <a:r>
              <a:rPr kumimoji="1" lang="zh-CN" altLang="en-US" sz="2800" dirty="0" smtClean="0">
                <a:solidFill>
                  <a:srgbClr val="00B0F0"/>
                </a:solidFill>
                <a:latin typeface="SimHei" charset="0"/>
                <a:ea typeface="SimHei" charset="0"/>
                <a:cs typeface="SimHei" charset="0"/>
              </a:rPr>
              <a:t>二手车电商模式</a:t>
            </a:r>
            <a:r>
              <a:rPr kumimoji="1" lang="en-US" altLang="zh-CN" sz="2800" dirty="0" smtClean="0">
                <a:solidFill>
                  <a:srgbClr val="00B0F0"/>
                </a:solidFill>
                <a:latin typeface="SimHei" charset="0"/>
                <a:ea typeface="SimHei" charset="0"/>
                <a:cs typeface="SimHei" charset="0"/>
              </a:rPr>
              <a:t>-</a:t>
            </a:r>
            <a:r>
              <a:rPr kumimoji="1" lang="zh-CN" altLang="en-US" sz="2800" dirty="0" smtClean="0">
                <a:solidFill>
                  <a:srgbClr val="00B0F0"/>
                </a:solidFill>
                <a:latin typeface="SimHei" charset="0"/>
                <a:ea typeface="SimHei" charset="0"/>
                <a:cs typeface="SimHei" charset="0"/>
              </a:rPr>
              <a:t>交易服务型（</a:t>
            </a:r>
            <a:r>
              <a:rPr kumimoji="1" lang="en-US" altLang="zh-CN" sz="2800" dirty="0" err="1" smtClean="0">
                <a:solidFill>
                  <a:srgbClr val="00B0F0"/>
                </a:solidFill>
                <a:latin typeface="SimHei" charset="0"/>
                <a:ea typeface="SimHei" charset="0"/>
                <a:cs typeface="SimHei" charset="0"/>
              </a:rPr>
              <a:t>ToC</a:t>
            </a:r>
            <a:r>
              <a:rPr kumimoji="1" lang="en-US" altLang="zh-CN" sz="2800" dirty="0" smtClean="0">
                <a:solidFill>
                  <a:srgbClr val="00B0F0"/>
                </a:solidFill>
                <a:latin typeface="SimHei" charset="0"/>
                <a:ea typeface="SimHei" charset="0"/>
                <a:cs typeface="SimHei" charset="0"/>
              </a:rPr>
              <a:t>,</a:t>
            </a:r>
            <a:r>
              <a:rPr kumimoji="1" lang="zh-CN" altLang="en-US" sz="2800" dirty="0" smtClean="0">
                <a:solidFill>
                  <a:srgbClr val="00B0F0"/>
                </a:solidFill>
                <a:latin typeface="SimHei" charset="0"/>
                <a:ea typeface="SimHei" charset="0"/>
                <a:cs typeface="SimHei" charset="0"/>
              </a:rPr>
              <a:t>面向个人）</a:t>
            </a:r>
            <a:endParaRPr kumimoji="1" lang="zh-CN" altLang="en-US" sz="2800" dirty="0">
              <a:solidFill>
                <a:srgbClr val="00B0F0"/>
              </a:solidFill>
              <a:latin typeface="SimHei" charset="0"/>
              <a:ea typeface="SimHei" charset="0"/>
              <a:cs typeface="SimHei" charset="0"/>
            </a:endParaRPr>
          </a:p>
        </p:txBody>
      </p:sp>
    </p:spTree>
    <p:extLst>
      <p:ext uri="{BB962C8B-B14F-4D97-AF65-F5344CB8AC3E}">
        <p14:creationId xmlns:p14="http://schemas.microsoft.com/office/powerpoint/2010/main" val="6281081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 y="1"/>
            <a:ext cx="135466" cy="778932"/>
          </a:xfrm>
          <a:prstGeom prst="rect">
            <a:avLst/>
          </a:prstGeom>
          <a:solidFill>
            <a:srgbClr val="00B0F0"/>
          </a:solidFill>
        </p:spPr>
        <p:txBody>
          <a:bodyPr wrap="square" rtlCol="0">
            <a:spAutoFit/>
          </a:bodyPr>
          <a:lstStyle/>
          <a:p>
            <a:endParaRPr kumimoji="1" lang="zh-CN" altLang="en-US"/>
          </a:p>
        </p:txBody>
      </p:sp>
      <p:grpSp>
        <p:nvGrpSpPr>
          <p:cNvPr id="2" name="组 1"/>
          <p:cNvGrpSpPr/>
          <p:nvPr/>
        </p:nvGrpSpPr>
        <p:grpSpPr>
          <a:xfrm>
            <a:off x="1970751" y="1548070"/>
            <a:ext cx="8126286" cy="3229991"/>
            <a:chOff x="142050" y="1071552"/>
            <a:chExt cx="7216032" cy="2754528"/>
          </a:xfrm>
        </p:grpSpPr>
        <p:sp>
          <p:nvSpPr>
            <p:cNvPr id="32" name="TextBox 36"/>
            <p:cNvSpPr txBox="1"/>
            <p:nvPr/>
          </p:nvSpPr>
          <p:spPr>
            <a:xfrm>
              <a:off x="3071802" y="1071552"/>
              <a:ext cx="2071702" cy="338554"/>
            </a:xfrm>
            <a:prstGeom prst="rect">
              <a:avLst/>
            </a:prstGeom>
            <a:solidFill>
              <a:srgbClr val="1564BA"/>
            </a:solidFill>
            <a:ln w="25400" cap="flat" cmpd="sng" algn="ctr">
              <a:solidFill>
                <a:sysClr val="window" lastClr="FFFFFF"/>
              </a:solidFill>
              <a:prstDash val="solid"/>
            </a:ln>
            <a:effectLst/>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smtClean="0">
                  <a:ln>
                    <a:noFill/>
                  </a:ln>
                  <a:solidFill>
                    <a:prstClr val="white"/>
                  </a:solidFill>
                  <a:effectLst/>
                  <a:uLnTx/>
                  <a:uFillTx/>
                  <a:latin typeface="微软雅黑" pitchFamily="34" charset="-122"/>
                  <a:ea typeface="微软雅黑" pitchFamily="34" charset="-122"/>
                  <a:cs typeface=""/>
                  <a:sym typeface="Gill Sans" charset="0"/>
                </a:rPr>
                <a:t>二手车信息服务平台</a:t>
              </a:r>
            </a:p>
          </p:txBody>
        </p:sp>
        <p:sp>
          <p:nvSpPr>
            <p:cNvPr id="33" name="TextBox 37"/>
            <p:cNvSpPr txBox="1"/>
            <p:nvPr/>
          </p:nvSpPr>
          <p:spPr>
            <a:xfrm>
              <a:off x="142050" y="3087416"/>
              <a:ext cx="1857388" cy="738664"/>
            </a:xfrm>
            <a:prstGeom prst="rect">
              <a:avLst/>
            </a:prstGeom>
            <a:solidFill>
              <a:srgbClr val="1564BA"/>
            </a:solidFill>
            <a:ln w="25400" cap="flat" cmpd="sng" algn="ctr">
              <a:solidFill>
                <a:sysClr val="window" lastClr="FFFFFF"/>
              </a:solidFill>
              <a:prstDash val="solid"/>
            </a:ln>
            <a:effectLst/>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smtClean="0">
                  <a:ln>
                    <a:noFill/>
                  </a:ln>
                  <a:solidFill>
                    <a:prstClr val="white"/>
                  </a:solidFill>
                  <a:effectLst/>
                  <a:uLnTx/>
                  <a:uFillTx/>
                  <a:latin typeface="微软雅黑" pitchFamily="34" charset="-122"/>
                  <a:ea typeface="微软雅黑" pitchFamily="34" charset="-122"/>
                  <a:cs typeface=""/>
                  <a:sym typeface="Gill Sans" charset="0"/>
                </a:rPr>
                <a:t>线下二手车经营主体</a:t>
              </a:r>
              <a:r>
                <a:rPr kumimoji="0" lang="en-US" altLang="zh-CN" sz="1400" b="0" i="0" u="none" strike="noStrike" kern="0" cap="none" spc="0" normalizeH="0" baseline="0" noProof="0" dirty="0" smtClean="0">
                  <a:ln>
                    <a:noFill/>
                  </a:ln>
                  <a:solidFill>
                    <a:prstClr val="white"/>
                  </a:solidFill>
                  <a:effectLst/>
                  <a:uLnTx/>
                  <a:uFillTx/>
                  <a:latin typeface="微软雅黑" pitchFamily="34" charset="-122"/>
                  <a:ea typeface="微软雅黑" pitchFamily="34" charset="-122"/>
                  <a:cs typeface=""/>
                  <a:sym typeface="Gill Sans" charset="0"/>
                </a:rPr>
                <a:t>(</a:t>
              </a:r>
              <a:r>
                <a:rPr kumimoji="0" lang="zh-CN" altLang="en-US" sz="1400" b="0" i="0" u="none" strike="noStrike" kern="0" cap="none" spc="0" normalizeH="0" baseline="0" noProof="0" dirty="0" smtClean="0">
                  <a:ln>
                    <a:noFill/>
                  </a:ln>
                  <a:solidFill>
                    <a:prstClr val="white"/>
                  </a:solidFill>
                  <a:effectLst/>
                  <a:uLnTx/>
                  <a:uFillTx/>
                  <a:latin typeface="微软雅黑" pitchFamily="34" charset="-122"/>
                  <a:ea typeface="微软雅黑" pitchFamily="34" charset="-122"/>
                  <a:cs typeface=""/>
                  <a:sym typeface="Gill Sans" charset="0"/>
                </a:rPr>
                <a:t>二手车经销商，品牌认证二手车等</a:t>
              </a:r>
              <a:r>
                <a:rPr kumimoji="0" lang="en-US" altLang="zh-CN" sz="1400" b="0" i="0" u="none" strike="noStrike" kern="0" cap="none" spc="0" normalizeH="0" baseline="0" noProof="0" dirty="0" smtClean="0">
                  <a:ln>
                    <a:noFill/>
                  </a:ln>
                  <a:solidFill>
                    <a:prstClr val="white"/>
                  </a:solidFill>
                  <a:effectLst/>
                  <a:uLnTx/>
                  <a:uFillTx/>
                  <a:latin typeface="微软雅黑" pitchFamily="34" charset="-122"/>
                  <a:ea typeface="微软雅黑" pitchFamily="34" charset="-122"/>
                  <a:cs typeface=""/>
                  <a:sym typeface="Gill Sans" charset="0"/>
                </a:rPr>
                <a:t>)</a:t>
              </a:r>
              <a:endParaRPr kumimoji="0" lang="zh-CN" altLang="en-US" sz="1400" b="0" i="0" u="none" strike="noStrike" kern="0" cap="none" spc="0" normalizeH="0" baseline="0" noProof="0" dirty="0" smtClean="0">
                <a:ln>
                  <a:noFill/>
                </a:ln>
                <a:solidFill>
                  <a:prstClr val="white"/>
                </a:solidFill>
                <a:effectLst/>
                <a:uLnTx/>
                <a:uFillTx/>
                <a:latin typeface="微软雅黑" pitchFamily="34" charset="-122"/>
                <a:ea typeface="微软雅黑" pitchFamily="34" charset="-122"/>
                <a:cs typeface=""/>
                <a:sym typeface="Gill Sans" charset="0"/>
              </a:endParaRPr>
            </a:p>
          </p:txBody>
        </p:sp>
        <p:sp>
          <p:nvSpPr>
            <p:cNvPr id="34" name="TextBox 38"/>
            <p:cNvSpPr txBox="1"/>
            <p:nvPr/>
          </p:nvSpPr>
          <p:spPr>
            <a:xfrm>
              <a:off x="3286116" y="3518303"/>
              <a:ext cx="1604108" cy="307777"/>
            </a:xfrm>
            <a:prstGeom prst="rect">
              <a:avLst/>
            </a:prstGeom>
            <a:solidFill>
              <a:srgbClr val="1564BA"/>
            </a:solidFill>
            <a:ln w="25400" cap="flat" cmpd="sng" algn="ctr">
              <a:solidFill>
                <a:sysClr val="window" lastClr="FFFFFF"/>
              </a:solidFill>
              <a:prstDash val="solid"/>
            </a:ln>
            <a:effectLst/>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smtClean="0">
                  <a:ln>
                    <a:noFill/>
                  </a:ln>
                  <a:solidFill>
                    <a:prstClr val="white"/>
                  </a:solidFill>
                  <a:effectLst/>
                  <a:uLnTx/>
                  <a:uFillTx/>
                  <a:latin typeface="微软雅黑" pitchFamily="34" charset="-122"/>
                  <a:ea typeface="微软雅黑" pitchFamily="34" charset="-122"/>
                  <a:cs typeface=""/>
                  <a:sym typeface="Gill Sans" charset="0"/>
                </a:rPr>
                <a:t>二手车车主</a:t>
              </a:r>
            </a:p>
          </p:txBody>
        </p:sp>
        <p:sp>
          <p:nvSpPr>
            <p:cNvPr id="35" name="TextBox 39"/>
            <p:cNvSpPr txBox="1"/>
            <p:nvPr/>
          </p:nvSpPr>
          <p:spPr>
            <a:xfrm>
              <a:off x="6007254" y="3500444"/>
              <a:ext cx="1350828" cy="307777"/>
            </a:xfrm>
            <a:prstGeom prst="rect">
              <a:avLst/>
            </a:prstGeom>
            <a:solidFill>
              <a:srgbClr val="1564BA"/>
            </a:solidFill>
            <a:ln w="25400" cap="flat" cmpd="sng" algn="ctr">
              <a:solidFill>
                <a:sysClr val="window" lastClr="FFFFFF"/>
              </a:solidFill>
              <a:prstDash val="solid"/>
            </a:ln>
            <a:effectLst/>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smtClean="0">
                  <a:ln>
                    <a:noFill/>
                  </a:ln>
                  <a:solidFill>
                    <a:prstClr val="white"/>
                  </a:solidFill>
                  <a:effectLst/>
                  <a:uLnTx/>
                  <a:uFillTx/>
                  <a:latin typeface="微软雅黑" pitchFamily="34" charset="-122"/>
                  <a:ea typeface="微软雅黑" pitchFamily="34" charset="-122"/>
                  <a:cs typeface=""/>
                  <a:sym typeface="Gill Sans" charset="0"/>
                </a:rPr>
                <a:t>二手车消费者</a:t>
              </a:r>
            </a:p>
          </p:txBody>
        </p:sp>
        <p:cxnSp>
          <p:nvCxnSpPr>
            <p:cNvPr id="36" name="直接箭头连接符 40"/>
            <p:cNvCxnSpPr/>
            <p:nvPr/>
          </p:nvCxnSpPr>
          <p:spPr bwMode="auto">
            <a:xfrm flipV="1">
              <a:off x="928662" y="1214428"/>
              <a:ext cx="2000264" cy="1643074"/>
            </a:xfrm>
            <a:prstGeom prst="straightConnector1">
              <a:avLst/>
            </a:prstGeom>
            <a:noFill/>
            <a:ln w="25400" cap="flat" cmpd="sng" algn="ctr">
              <a:solidFill>
                <a:srgbClr val="1564BA"/>
              </a:solidFill>
              <a:prstDash val="solid"/>
              <a:tailEnd type="arrow"/>
            </a:ln>
            <a:effectLst>
              <a:outerShdw blurRad="40000" dist="20000" dir="5400000" rotWithShape="0">
                <a:srgbClr val="000000">
                  <a:alpha val="38000"/>
                </a:srgbClr>
              </a:outerShdw>
            </a:effectLst>
            <a:extLst/>
          </p:spPr>
        </p:cxnSp>
        <p:sp>
          <p:nvSpPr>
            <p:cNvPr id="37" name="TextBox 41"/>
            <p:cNvSpPr txBox="1"/>
            <p:nvPr/>
          </p:nvSpPr>
          <p:spPr>
            <a:xfrm rot="19057434">
              <a:off x="816337" y="1725771"/>
              <a:ext cx="1673737" cy="461665"/>
            </a:xfrm>
            <a:prstGeom prst="rect">
              <a:avLst/>
            </a:prstGeom>
            <a:noFill/>
          </p:spPr>
          <p:txBody>
            <a:bodyPr wrap="square" rtlCol="0">
              <a:spAutoFit/>
            </a:bodyPr>
            <a:lstStyle/>
            <a:p>
              <a:pPr algn="ctr" fontAlgn="base">
                <a:spcBef>
                  <a:spcPct val="0"/>
                </a:spcBef>
                <a:spcAft>
                  <a:spcPct val="0"/>
                </a:spcAft>
              </a:pPr>
              <a:r>
                <a:rPr lang="zh-CN" altLang="en-US" sz="1200" dirty="0" smtClean="0">
                  <a:solidFill>
                    <a:srgbClr val="1564BA"/>
                  </a:solidFill>
                  <a:latin typeface="微软雅黑" pitchFamily="34" charset="-122"/>
                  <a:ea typeface="微软雅黑" pitchFamily="34" charset="-122"/>
                  <a:cs typeface="Heiti SC Light" charset="0"/>
                  <a:sym typeface="Gill Sans" charset="0"/>
                </a:rPr>
                <a:t>发布、展示车源、店铺等信息</a:t>
              </a:r>
            </a:p>
          </p:txBody>
        </p:sp>
        <p:cxnSp>
          <p:nvCxnSpPr>
            <p:cNvPr id="38" name="直接箭头连接符 42"/>
            <p:cNvCxnSpPr/>
            <p:nvPr/>
          </p:nvCxnSpPr>
          <p:spPr bwMode="auto">
            <a:xfrm rot="10800000" flipV="1">
              <a:off x="1285852" y="1428742"/>
              <a:ext cx="1714512" cy="1428760"/>
            </a:xfrm>
            <a:prstGeom prst="straightConnector1">
              <a:avLst/>
            </a:prstGeom>
            <a:noFill/>
            <a:ln w="25400" cap="flat" cmpd="sng" algn="ctr">
              <a:solidFill>
                <a:srgbClr val="CF4A00"/>
              </a:solidFill>
              <a:prstDash val="solid"/>
              <a:headEnd type="arrow" w="med" len="med"/>
              <a:tailEnd type="none" w="med" len="med"/>
            </a:ln>
            <a:effectLst>
              <a:outerShdw blurRad="40000" dist="20000" dir="5400000" rotWithShape="0">
                <a:srgbClr val="000000">
                  <a:alpha val="38000"/>
                </a:srgbClr>
              </a:outerShdw>
            </a:effectLst>
            <a:extLst/>
          </p:spPr>
        </p:cxnSp>
        <p:sp>
          <p:nvSpPr>
            <p:cNvPr id="39" name="TextBox 43"/>
            <p:cNvSpPr txBox="1"/>
            <p:nvPr/>
          </p:nvSpPr>
          <p:spPr>
            <a:xfrm rot="19192432">
              <a:off x="1542472" y="2058790"/>
              <a:ext cx="1613011" cy="276999"/>
            </a:xfrm>
            <a:prstGeom prst="rect">
              <a:avLst/>
            </a:prstGeom>
            <a:noFill/>
          </p:spPr>
          <p:txBody>
            <a:bodyPr wrap="square" rtlCol="0">
              <a:spAutoFit/>
            </a:bodyPr>
            <a:lstStyle/>
            <a:p>
              <a:pPr algn="just" fontAlgn="base">
                <a:spcBef>
                  <a:spcPct val="0"/>
                </a:spcBef>
                <a:spcAft>
                  <a:spcPct val="0"/>
                </a:spcAft>
              </a:pPr>
              <a:r>
                <a:rPr lang="zh-CN" altLang="en-US" sz="1200" dirty="0" smtClean="0">
                  <a:solidFill>
                    <a:srgbClr val="1564BA"/>
                  </a:solidFill>
                  <a:latin typeface="微软雅黑" pitchFamily="34" charset="-122"/>
                  <a:ea typeface="微软雅黑" pitchFamily="34" charset="-122"/>
                  <a:cs typeface="Heiti SC Light" charset="0"/>
                  <a:sym typeface="Gill Sans" charset="0"/>
                </a:rPr>
                <a:t>广告费、信息服务费</a:t>
              </a:r>
            </a:p>
          </p:txBody>
        </p:sp>
        <p:cxnSp>
          <p:nvCxnSpPr>
            <p:cNvPr id="40" name="直接箭头连接符 44"/>
            <p:cNvCxnSpPr/>
            <p:nvPr/>
          </p:nvCxnSpPr>
          <p:spPr bwMode="auto">
            <a:xfrm rot="5400000" flipH="1" flipV="1">
              <a:off x="3178959" y="2393155"/>
              <a:ext cx="1785950" cy="1588"/>
            </a:xfrm>
            <a:prstGeom prst="straightConnector1">
              <a:avLst/>
            </a:prstGeom>
            <a:noFill/>
            <a:ln w="25400" cap="flat" cmpd="sng" algn="ctr">
              <a:solidFill>
                <a:srgbClr val="1564BA"/>
              </a:solidFill>
              <a:prstDash val="solid"/>
              <a:tailEnd type="arrow"/>
            </a:ln>
            <a:effectLst>
              <a:outerShdw blurRad="40000" dist="20000" dir="5400000" rotWithShape="0">
                <a:srgbClr val="000000">
                  <a:alpha val="38000"/>
                </a:srgbClr>
              </a:outerShdw>
            </a:effectLst>
            <a:extLst/>
          </p:spPr>
        </p:cxnSp>
        <p:sp>
          <p:nvSpPr>
            <p:cNvPr id="41" name="TextBox 45"/>
            <p:cNvSpPr txBox="1"/>
            <p:nvPr/>
          </p:nvSpPr>
          <p:spPr>
            <a:xfrm>
              <a:off x="4143378" y="1643056"/>
              <a:ext cx="369332" cy="1571636"/>
            </a:xfrm>
            <a:prstGeom prst="rect">
              <a:avLst/>
            </a:prstGeom>
            <a:noFill/>
          </p:spPr>
          <p:txBody>
            <a:bodyPr vert="eaVert" wrap="square" rtlCol="0">
              <a:spAutoFit/>
            </a:bodyPr>
            <a:lstStyle/>
            <a:p>
              <a:pPr algn="just" fontAlgn="base">
                <a:spcBef>
                  <a:spcPct val="0"/>
                </a:spcBef>
                <a:spcAft>
                  <a:spcPct val="0"/>
                </a:spcAft>
              </a:pPr>
              <a:r>
                <a:rPr lang="zh-CN" altLang="en-US" sz="1200" dirty="0" smtClean="0">
                  <a:solidFill>
                    <a:srgbClr val="1564BA"/>
                  </a:solidFill>
                  <a:latin typeface="微软雅黑" pitchFamily="34" charset="-122"/>
                  <a:ea typeface="微软雅黑" pitchFamily="34" charset="-122"/>
                  <a:cs typeface="Heiti SC Light" charset="0"/>
                  <a:sym typeface="Gill Sans" charset="0"/>
                </a:rPr>
                <a:t>发布信息、车辆估价</a:t>
              </a:r>
            </a:p>
          </p:txBody>
        </p:sp>
        <p:cxnSp>
          <p:nvCxnSpPr>
            <p:cNvPr id="42" name="直接箭头连接符 46"/>
            <p:cNvCxnSpPr/>
            <p:nvPr/>
          </p:nvCxnSpPr>
          <p:spPr bwMode="auto">
            <a:xfrm rot="16200000" flipV="1">
              <a:off x="4964909" y="1678775"/>
              <a:ext cx="2071702" cy="1428760"/>
            </a:xfrm>
            <a:prstGeom prst="straightConnector1">
              <a:avLst/>
            </a:prstGeom>
            <a:noFill/>
            <a:ln w="25400" cap="flat" cmpd="sng" algn="ctr">
              <a:solidFill>
                <a:srgbClr val="1564BA"/>
              </a:solidFill>
              <a:prstDash val="solid"/>
              <a:tailEnd type="arrow"/>
            </a:ln>
            <a:effectLst>
              <a:outerShdw blurRad="40000" dist="20000" dir="5400000" rotWithShape="0">
                <a:srgbClr val="000000">
                  <a:alpha val="38000"/>
                </a:srgbClr>
              </a:outerShdw>
            </a:effectLst>
            <a:extLst/>
          </p:spPr>
        </p:cxnSp>
        <p:sp>
          <p:nvSpPr>
            <p:cNvPr id="43" name="TextBox 47"/>
            <p:cNvSpPr txBox="1"/>
            <p:nvPr/>
          </p:nvSpPr>
          <p:spPr>
            <a:xfrm rot="3321081">
              <a:off x="5396570" y="2127459"/>
              <a:ext cx="1791968" cy="461665"/>
            </a:xfrm>
            <a:prstGeom prst="rect">
              <a:avLst/>
            </a:prstGeom>
            <a:noFill/>
          </p:spPr>
          <p:txBody>
            <a:bodyPr wrap="square" rtlCol="0">
              <a:spAutoFit/>
            </a:bodyPr>
            <a:lstStyle/>
            <a:p>
              <a:pPr algn="just" fontAlgn="base">
                <a:spcBef>
                  <a:spcPct val="0"/>
                </a:spcBef>
                <a:spcAft>
                  <a:spcPct val="0"/>
                </a:spcAft>
              </a:pPr>
              <a:r>
                <a:rPr lang="zh-CN" altLang="en-US" sz="1200" dirty="0" smtClean="0">
                  <a:solidFill>
                    <a:srgbClr val="1564BA"/>
                  </a:solidFill>
                  <a:latin typeface="微软雅黑" pitchFamily="34" charset="-122"/>
                  <a:ea typeface="微软雅黑" pitchFamily="34" charset="-122"/>
                  <a:cs typeface="Heiti SC Light" charset="0"/>
                  <a:sym typeface="Gill Sans" charset="0"/>
                </a:rPr>
                <a:t>寻找车源、发布需求、在线询价</a:t>
              </a:r>
            </a:p>
          </p:txBody>
        </p:sp>
      </p:grpSp>
      <p:sp>
        <p:nvSpPr>
          <p:cNvPr id="50" name="圆角矩形 49"/>
          <p:cNvSpPr/>
          <p:nvPr/>
        </p:nvSpPr>
        <p:spPr bwMode="auto">
          <a:xfrm>
            <a:off x="4546142" y="5377355"/>
            <a:ext cx="7143800" cy="785818"/>
          </a:xfrm>
          <a:prstGeom prst="roundRect">
            <a:avLst/>
          </a:prstGeom>
          <a:solidFill>
            <a:sysClr val="window" lastClr="FFFFFF"/>
          </a:solidFill>
          <a:ln w="25400" cap="flat" cmpd="sng" algn="ctr">
            <a:solidFill>
              <a:srgbClr val="1564BA"/>
            </a:solidFill>
            <a:prstDash val="sysDash"/>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050" b="0" i="0" u="none" strike="noStrike" kern="0" cap="none" spc="0" normalizeH="0" baseline="0" noProof="0" dirty="0" smtClean="0">
              <a:ln>
                <a:noFill/>
              </a:ln>
              <a:solidFill>
                <a:srgbClr val="1564BA"/>
              </a:solidFill>
              <a:effectLst/>
              <a:uLnTx/>
              <a:uFillTx/>
              <a:latin typeface="微软雅黑" charset="0"/>
              <a:ea typeface="微软雅黑" charset="0"/>
              <a:cs typeface="Heiti SC Light" charset="0"/>
              <a:sym typeface="Gill Sans" charset="0"/>
            </a:endParaRPr>
          </a:p>
        </p:txBody>
      </p:sp>
      <p:sp>
        <p:nvSpPr>
          <p:cNvPr id="51" name="Rectangle 25"/>
          <p:cNvSpPr>
            <a:spLocks/>
          </p:cNvSpPr>
          <p:nvPr/>
        </p:nvSpPr>
        <p:spPr bwMode="auto">
          <a:xfrm>
            <a:off x="4547354" y="5877835"/>
            <a:ext cx="306044"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63500" rIns="130046" bIns="63500">
            <a:spAutoFit/>
          </a:bodyPr>
          <a:lstStyle/>
          <a:p>
            <a:pPr algn="ctr">
              <a:defRPr/>
            </a:pPr>
            <a:r>
              <a:rPr lang="en-US" altLang="zh-CN" sz="1300" kern="0" dirty="0">
                <a:solidFill>
                  <a:prstClr val="white"/>
                </a:solidFill>
                <a:latin typeface="Arial" charset="0"/>
                <a:ea typeface="Heiti SC Light" charset="0"/>
                <a:cs typeface="Arial" pitchFamily="34" charset="0"/>
                <a:sym typeface="Arial" pitchFamily="34" charset="0"/>
              </a:rPr>
              <a:t>A</a:t>
            </a:r>
          </a:p>
        </p:txBody>
      </p:sp>
      <p:sp>
        <p:nvSpPr>
          <p:cNvPr id="52" name="TextBox 34"/>
          <p:cNvSpPr txBox="1"/>
          <p:nvPr/>
        </p:nvSpPr>
        <p:spPr>
          <a:xfrm>
            <a:off x="4585454" y="5428365"/>
            <a:ext cx="7000924" cy="738664"/>
          </a:xfrm>
          <a:prstGeom prst="rect">
            <a:avLst/>
          </a:prstGeom>
          <a:noFill/>
        </p:spPr>
        <p:txBody>
          <a:bodyPr wrap="square" rtlCol="0">
            <a:spAutoFit/>
          </a:bodyPr>
          <a:lstStyle/>
          <a:p>
            <a:pPr algn="just" fontAlgn="base">
              <a:spcBef>
                <a:spcPct val="0"/>
              </a:spcBef>
              <a:spcAft>
                <a:spcPct val="0"/>
              </a:spcAft>
            </a:pPr>
            <a:r>
              <a:rPr lang="zh-CN" altLang="en-US" sz="1400" dirty="0" smtClean="0">
                <a:solidFill>
                  <a:srgbClr val="1564BA"/>
                </a:solidFill>
                <a:latin typeface="微软雅黑" pitchFamily="34" charset="-122"/>
                <a:ea typeface="微软雅黑" pitchFamily="34" charset="-122"/>
                <a:cs typeface="Heiti SC Light" charset="0"/>
                <a:sym typeface="Gill Sans" charset="0"/>
              </a:rPr>
              <a:t>信息服务平台是二手车市场资讯来源和流通的重要通道，但并未解决二手车市场的关键痛点，没有真正解决交易过程中的问题，盈利模式也比较单一，主要以广告为主，并不是未来二手车电商发展的主流模式。</a:t>
            </a:r>
          </a:p>
        </p:txBody>
      </p:sp>
      <p:pic>
        <p:nvPicPr>
          <p:cNvPr id="58" name="Picture 9"/>
          <p:cNvPicPr>
            <a:picLocks noChangeAspect="1" noChangeArrowheads="1"/>
          </p:cNvPicPr>
          <p:nvPr/>
        </p:nvPicPr>
        <p:blipFill>
          <a:blip r:embed="rId3"/>
          <a:srcRect/>
          <a:stretch>
            <a:fillRect/>
          </a:stretch>
        </p:blipFill>
        <p:spPr bwMode="auto">
          <a:xfrm>
            <a:off x="1499267" y="5457652"/>
            <a:ext cx="1000132" cy="340045"/>
          </a:xfrm>
          <a:prstGeom prst="rect">
            <a:avLst/>
          </a:prstGeom>
          <a:noFill/>
          <a:ln w="9525">
            <a:noFill/>
            <a:miter lim="800000"/>
            <a:headEnd/>
            <a:tailEnd/>
          </a:ln>
          <a:effectLst/>
        </p:spPr>
      </p:pic>
      <p:pic>
        <p:nvPicPr>
          <p:cNvPr id="59" name="Picture 10"/>
          <p:cNvPicPr>
            <a:picLocks noChangeAspect="1" noChangeArrowheads="1"/>
          </p:cNvPicPr>
          <p:nvPr/>
        </p:nvPicPr>
        <p:blipFill>
          <a:blip r:embed="rId4"/>
          <a:srcRect/>
          <a:stretch>
            <a:fillRect/>
          </a:stretch>
        </p:blipFill>
        <p:spPr bwMode="auto">
          <a:xfrm>
            <a:off x="2570837" y="5457652"/>
            <a:ext cx="1052514" cy="372629"/>
          </a:xfrm>
          <a:prstGeom prst="rect">
            <a:avLst/>
          </a:prstGeom>
          <a:noFill/>
          <a:ln w="9525">
            <a:noFill/>
            <a:miter lim="800000"/>
            <a:headEnd/>
            <a:tailEnd/>
          </a:ln>
          <a:effectLst/>
        </p:spPr>
      </p:pic>
      <p:pic>
        <p:nvPicPr>
          <p:cNvPr id="60" name="Picture 12"/>
          <p:cNvPicPr>
            <a:picLocks noChangeAspect="1" noChangeArrowheads="1"/>
          </p:cNvPicPr>
          <p:nvPr/>
        </p:nvPicPr>
        <p:blipFill>
          <a:blip r:embed="rId5"/>
          <a:srcRect/>
          <a:stretch>
            <a:fillRect/>
          </a:stretch>
        </p:blipFill>
        <p:spPr bwMode="auto">
          <a:xfrm>
            <a:off x="2923443" y="6010012"/>
            <a:ext cx="746852" cy="428628"/>
          </a:xfrm>
          <a:prstGeom prst="rect">
            <a:avLst/>
          </a:prstGeom>
          <a:noFill/>
          <a:ln w="9525">
            <a:noFill/>
            <a:miter lim="800000"/>
            <a:headEnd/>
            <a:tailEnd/>
          </a:ln>
          <a:effectLst/>
        </p:spPr>
      </p:pic>
      <p:pic>
        <p:nvPicPr>
          <p:cNvPr id="61" name="Picture 13"/>
          <p:cNvPicPr>
            <a:picLocks noChangeAspect="1" noChangeArrowheads="1"/>
          </p:cNvPicPr>
          <p:nvPr/>
        </p:nvPicPr>
        <p:blipFill>
          <a:blip r:embed="rId6"/>
          <a:srcRect/>
          <a:stretch>
            <a:fillRect/>
          </a:stretch>
        </p:blipFill>
        <p:spPr bwMode="auto">
          <a:xfrm>
            <a:off x="1570705" y="5993437"/>
            <a:ext cx="1121355" cy="352426"/>
          </a:xfrm>
          <a:prstGeom prst="rect">
            <a:avLst/>
          </a:prstGeom>
          <a:noFill/>
          <a:ln w="9525">
            <a:noFill/>
            <a:miter lim="800000"/>
            <a:headEnd/>
            <a:tailEnd/>
          </a:ln>
          <a:effectLst/>
        </p:spPr>
      </p:pic>
      <p:sp>
        <p:nvSpPr>
          <p:cNvPr id="62" name="TextBox 53"/>
          <p:cNvSpPr txBox="1"/>
          <p:nvPr/>
        </p:nvSpPr>
        <p:spPr>
          <a:xfrm>
            <a:off x="1499267" y="5047660"/>
            <a:ext cx="1285884" cy="338554"/>
          </a:xfrm>
          <a:prstGeom prst="rect">
            <a:avLst/>
          </a:prstGeom>
          <a:noFill/>
        </p:spPr>
        <p:txBody>
          <a:bodyPr wrap="square" rtlCol="0">
            <a:spAutoFit/>
          </a:bodyPr>
          <a:lstStyle/>
          <a:p>
            <a:pPr algn="just" fontAlgn="base">
              <a:spcBef>
                <a:spcPct val="0"/>
              </a:spcBef>
              <a:spcAft>
                <a:spcPct val="0"/>
              </a:spcAft>
            </a:pPr>
            <a:r>
              <a:rPr lang="zh-CN" altLang="en-US" sz="1600" b="1" dirty="0" smtClean="0">
                <a:solidFill>
                  <a:srgbClr val="1564BA"/>
                </a:solidFill>
                <a:latin typeface="微软雅黑" pitchFamily="34" charset="-122"/>
                <a:ea typeface="微软雅黑" pitchFamily="34" charset="-122"/>
                <a:cs typeface="Heiti SC Light" charset="0"/>
                <a:sym typeface="Gill Sans" charset="0"/>
              </a:rPr>
              <a:t>主要企业：</a:t>
            </a:r>
          </a:p>
        </p:txBody>
      </p:sp>
      <p:sp>
        <p:nvSpPr>
          <p:cNvPr id="63" name="矩形 62"/>
          <p:cNvSpPr/>
          <p:nvPr/>
        </p:nvSpPr>
        <p:spPr>
          <a:xfrm>
            <a:off x="287866" y="127857"/>
            <a:ext cx="7387942" cy="523220"/>
          </a:xfrm>
          <a:prstGeom prst="rect">
            <a:avLst/>
          </a:prstGeom>
        </p:spPr>
        <p:txBody>
          <a:bodyPr wrap="square">
            <a:spAutoFit/>
          </a:bodyPr>
          <a:lstStyle/>
          <a:p>
            <a:pPr lvl="0"/>
            <a:r>
              <a:rPr kumimoji="1" lang="zh-CN" altLang="en-US" sz="2800" dirty="0" smtClean="0">
                <a:solidFill>
                  <a:srgbClr val="00B0F0"/>
                </a:solidFill>
                <a:latin typeface="SimHei" charset="0"/>
                <a:ea typeface="SimHei" charset="0"/>
                <a:cs typeface="SimHei" charset="0"/>
              </a:rPr>
              <a:t>二手车电商模式</a:t>
            </a:r>
            <a:r>
              <a:rPr kumimoji="1" lang="en-US" altLang="zh-CN" sz="2800" dirty="0" smtClean="0">
                <a:solidFill>
                  <a:srgbClr val="00B0F0"/>
                </a:solidFill>
                <a:latin typeface="SimHei" charset="0"/>
                <a:ea typeface="SimHei" charset="0"/>
                <a:cs typeface="SimHei" charset="0"/>
              </a:rPr>
              <a:t>-</a:t>
            </a:r>
            <a:r>
              <a:rPr kumimoji="1" lang="zh-CN" altLang="en-US" sz="2800" dirty="0" smtClean="0">
                <a:solidFill>
                  <a:srgbClr val="00B0F0"/>
                </a:solidFill>
                <a:latin typeface="SimHei" charset="0"/>
                <a:ea typeface="SimHei" charset="0"/>
                <a:cs typeface="SimHei" charset="0"/>
              </a:rPr>
              <a:t>信息服务型</a:t>
            </a:r>
            <a:endParaRPr kumimoji="1" lang="zh-CN" altLang="en-US" sz="2800" dirty="0">
              <a:solidFill>
                <a:srgbClr val="00B0F0"/>
              </a:solidFill>
              <a:latin typeface="SimHei" charset="0"/>
              <a:ea typeface="SimHei" charset="0"/>
              <a:cs typeface="SimHei" charset="0"/>
            </a:endParaRPr>
          </a:p>
        </p:txBody>
      </p:sp>
    </p:spTree>
    <p:extLst>
      <p:ext uri="{BB962C8B-B14F-4D97-AF65-F5344CB8AC3E}">
        <p14:creationId xmlns:p14="http://schemas.microsoft.com/office/powerpoint/2010/main" val="17315520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 y="1"/>
            <a:ext cx="135466" cy="778932"/>
          </a:xfrm>
          <a:prstGeom prst="rect">
            <a:avLst/>
          </a:prstGeom>
          <a:solidFill>
            <a:srgbClr val="00B0F0"/>
          </a:solidFill>
        </p:spPr>
        <p:txBody>
          <a:bodyPr wrap="square" rtlCol="0">
            <a:spAutoFit/>
          </a:bodyPr>
          <a:lstStyle/>
          <a:p>
            <a:endParaRPr kumimoji="1" lang="zh-CN" altLang="en-US"/>
          </a:p>
        </p:txBody>
      </p:sp>
      <p:grpSp>
        <p:nvGrpSpPr>
          <p:cNvPr id="83" name="组 82"/>
          <p:cNvGrpSpPr/>
          <p:nvPr/>
        </p:nvGrpSpPr>
        <p:grpSpPr>
          <a:xfrm>
            <a:off x="812943" y="1213911"/>
            <a:ext cx="10481828" cy="4749007"/>
            <a:chOff x="166784" y="853304"/>
            <a:chExt cx="8620058" cy="3933024"/>
          </a:xfrm>
        </p:grpSpPr>
        <p:sp>
          <p:nvSpPr>
            <p:cNvPr id="44" name="矩形 43"/>
            <p:cNvSpPr/>
            <p:nvPr/>
          </p:nvSpPr>
          <p:spPr bwMode="auto">
            <a:xfrm>
              <a:off x="1357290" y="853304"/>
              <a:ext cx="2428892" cy="504000"/>
            </a:xfrm>
            <a:prstGeom prst="rect">
              <a:avLst/>
            </a:prstGeom>
            <a:solidFill>
              <a:srgbClr val="1564BA"/>
            </a:soli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信息服务型</a:t>
              </a:r>
              <a:endParaRPr kumimoji="0" lang="en-US" altLang="zh-CN" sz="6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endParaRPr>
            </a:p>
          </p:txBody>
        </p:sp>
        <p:sp>
          <p:nvSpPr>
            <p:cNvPr id="45" name="矩形 44"/>
            <p:cNvSpPr/>
            <p:nvPr/>
          </p:nvSpPr>
          <p:spPr bwMode="auto">
            <a:xfrm>
              <a:off x="3857620" y="853304"/>
              <a:ext cx="2428892" cy="504000"/>
            </a:xfrm>
            <a:prstGeom prst="rect">
              <a:avLst/>
            </a:prstGeom>
            <a:solidFill>
              <a:srgbClr val="CF4A00"/>
            </a:solidFill>
            <a:ln w="25400" cap="flat" cmpd="sng" algn="ctr">
              <a:noFill/>
              <a:prstDash val="solid"/>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交易服务型</a:t>
              </a:r>
              <a:r>
                <a:rPr kumimoji="0" lang="en-US" altLang="zh-CN" sz="16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(ToB)</a:t>
              </a:r>
              <a:endParaRPr kumimoji="0" lang="en-US" altLang="zh-CN" sz="6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endParaRPr>
            </a:p>
          </p:txBody>
        </p:sp>
        <p:sp>
          <p:nvSpPr>
            <p:cNvPr id="46" name="矩形 45"/>
            <p:cNvSpPr/>
            <p:nvPr/>
          </p:nvSpPr>
          <p:spPr bwMode="auto">
            <a:xfrm>
              <a:off x="170464" y="853304"/>
              <a:ext cx="1115388" cy="504000"/>
            </a:xfrm>
            <a:prstGeom prst="rect">
              <a:avLst/>
            </a:prstGeom>
            <a:solidFill>
              <a:srgbClr val="53B6E7"/>
            </a:solidFill>
            <a:ln w="25400" cap="flat" cmpd="sng" algn="ctr">
              <a:noFill/>
              <a:prstDash val="solid"/>
            </a:ln>
            <a:effectLs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2000" b="0" i="0" u="none" strike="noStrike" kern="0" cap="none" spc="0" normalizeH="0" baseline="0" noProof="0" dirty="0" smtClean="0">
                <a:ln>
                  <a:noFill/>
                </a:ln>
                <a:solidFill>
                  <a:srgbClr val="FFFFFF"/>
                </a:solidFill>
                <a:effectLst/>
                <a:uLnTx/>
                <a:uFillTx/>
                <a:latin typeface="微软雅黑" charset="0"/>
                <a:ea typeface="微软雅黑" charset="0"/>
                <a:cs typeface="Heiti SC Light" charset="0"/>
                <a:sym typeface="Gill Sans" charset="0"/>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800" b="0" i="0" u="none" strike="noStrike" kern="0" cap="none" spc="0" normalizeH="0" baseline="0" noProof="0" dirty="0" smtClean="0">
                <a:ln>
                  <a:noFill/>
                </a:ln>
                <a:solidFill>
                  <a:srgbClr val="FFFFFF"/>
                </a:solidFill>
                <a:effectLst/>
                <a:uLnTx/>
                <a:uFillTx/>
                <a:latin typeface="微软雅黑" charset="0"/>
                <a:ea typeface="微软雅黑" charset="0"/>
                <a:cs typeface="Heiti SC Light" charset="0"/>
                <a:sym typeface="Gill Sans" charset="0"/>
              </a:endParaRPr>
            </a:p>
          </p:txBody>
        </p:sp>
        <p:sp>
          <p:nvSpPr>
            <p:cNvPr id="47" name="矩形 46"/>
            <p:cNvSpPr/>
            <p:nvPr/>
          </p:nvSpPr>
          <p:spPr bwMode="auto">
            <a:xfrm>
              <a:off x="1357290" y="1424808"/>
              <a:ext cx="2428892" cy="504000"/>
            </a:xfrm>
            <a:prstGeom prst="rect">
              <a:avLst/>
            </a:prstGeom>
            <a:solidFill>
              <a:srgbClr val="1564BA">
                <a:lumMod val="20000"/>
                <a:lumOff val="80000"/>
              </a:srgbClr>
            </a:solidFill>
            <a:ln>
              <a:noFill/>
            </a:ln>
            <a:effectLst/>
            <a:extLst/>
          </p:spPr>
          <p:txBody>
            <a:bodyPr vert="horz" wrap="square" lIns="91440" tIns="45720" rIns="91440" bIns="45720" numCol="1" rtlCol="0" anchor="ctr" anchorCtr="0" compatLnSpc="1">
              <a:prstTxWarp prst="textNoShape">
                <a:avLst/>
              </a:prstTxWarp>
            </a:bodyPr>
            <a:lstStyle/>
            <a:p>
              <a:pPr marL="171450" marR="0" lvl="0" indent="-171450" defTabSz="91440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200" b="0" i="0" u="none" strike="noStrike" kern="0" cap="none" spc="0" normalizeH="0" baseline="0" noProof="0" dirty="0" smtClean="0">
                  <a:ln>
                    <a:noFill/>
                  </a:ln>
                  <a:solidFill>
                    <a:srgbClr val="1564BA">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rPr>
                <a:t>以资讯类服务为主</a:t>
              </a:r>
              <a:endParaRPr kumimoji="0" lang="en-US" altLang="zh-CN" sz="700" b="0" i="0" u="none" strike="noStrike" kern="0" cap="none" spc="0" normalizeH="0" baseline="0" noProof="0" dirty="0" smtClean="0">
                <a:ln>
                  <a:noFill/>
                </a:ln>
                <a:solidFill>
                  <a:srgbClr val="1564BA">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endParaRPr>
            </a:p>
          </p:txBody>
        </p:sp>
        <p:sp>
          <p:nvSpPr>
            <p:cNvPr id="48" name="矩形 47"/>
            <p:cNvSpPr/>
            <p:nvPr/>
          </p:nvSpPr>
          <p:spPr bwMode="auto">
            <a:xfrm>
              <a:off x="170464" y="1424808"/>
              <a:ext cx="1115388" cy="504000"/>
            </a:xfrm>
            <a:prstGeom prst="rect">
              <a:avLst/>
            </a:prstGeom>
            <a:solidFill>
              <a:srgbClr val="53B6E7"/>
            </a:solidFill>
            <a:ln w="25400" cap="flat" cmpd="sng" algn="ctr">
              <a:noFill/>
              <a:prstDash val="solid"/>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提供服务</a:t>
              </a:r>
            </a:p>
          </p:txBody>
        </p:sp>
        <p:sp>
          <p:nvSpPr>
            <p:cNvPr id="49" name="矩形 48"/>
            <p:cNvSpPr/>
            <p:nvPr/>
          </p:nvSpPr>
          <p:spPr bwMode="auto">
            <a:xfrm>
              <a:off x="170464" y="1996312"/>
              <a:ext cx="1115388" cy="504000"/>
            </a:xfrm>
            <a:prstGeom prst="rect">
              <a:avLst/>
            </a:prstGeom>
            <a:solidFill>
              <a:srgbClr val="53B6E7"/>
            </a:solidFill>
            <a:ln w="25400" cap="flat" cmpd="sng" algn="ctr">
              <a:noFill/>
              <a:prstDash val="solid"/>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收入来源</a:t>
              </a:r>
            </a:p>
          </p:txBody>
        </p:sp>
        <p:sp>
          <p:nvSpPr>
            <p:cNvPr id="50" name="矩形 49"/>
            <p:cNvSpPr/>
            <p:nvPr/>
          </p:nvSpPr>
          <p:spPr bwMode="auto">
            <a:xfrm>
              <a:off x="170464" y="2567816"/>
              <a:ext cx="1115388" cy="504000"/>
            </a:xfrm>
            <a:prstGeom prst="rect">
              <a:avLst/>
            </a:prstGeom>
            <a:solidFill>
              <a:srgbClr val="53B6E7"/>
            </a:solidFill>
            <a:ln w="25400" cap="flat" cmpd="sng" algn="ctr">
              <a:noFill/>
              <a:prstDash val="solid"/>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交易类型</a:t>
              </a:r>
            </a:p>
          </p:txBody>
        </p:sp>
        <p:sp>
          <p:nvSpPr>
            <p:cNvPr id="51" name="矩形 50"/>
            <p:cNvSpPr/>
            <p:nvPr/>
          </p:nvSpPr>
          <p:spPr bwMode="auto">
            <a:xfrm>
              <a:off x="170464" y="3139320"/>
              <a:ext cx="1115388" cy="504000"/>
            </a:xfrm>
            <a:prstGeom prst="rect">
              <a:avLst/>
            </a:prstGeom>
            <a:solidFill>
              <a:srgbClr val="53B6E7"/>
            </a:solidFill>
            <a:ln w="25400" cap="flat" cmpd="sng" algn="ctr">
              <a:noFill/>
              <a:prstDash val="solid"/>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业务覆盖范围</a:t>
              </a:r>
            </a:p>
          </p:txBody>
        </p:sp>
        <p:sp>
          <p:nvSpPr>
            <p:cNvPr id="52" name="Freeform 8"/>
            <p:cNvSpPr>
              <a:spLocks noEditPoints="1"/>
            </p:cNvSpPr>
            <p:nvPr/>
          </p:nvSpPr>
          <p:spPr bwMode="auto">
            <a:xfrm>
              <a:off x="642910" y="924742"/>
              <a:ext cx="357189" cy="285752"/>
            </a:xfrm>
            <a:custGeom>
              <a:avLst/>
              <a:gdLst>
                <a:gd name="T0" fmla="*/ 55 w 58"/>
                <a:gd name="T1" fmla="*/ 19 h 72"/>
                <a:gd name="T2" fmla="*/ 37 w 58"/>
                <a:gd name="T3" fmla="*/ 2 h 72"/>
                <a:gd name="T4" fmla="*/ 32 w 58"/>
                <a:gd name="T5" fmla="*/ 0 h 72"/>
                <a:gd name="T6" fmla="*/ 6 w 58"/>
                <a:gd name="T7" fmla="*/ 0 h 72"/>
                <a:gd name="T8" fmla="*/ 0 w 58"/>
                <a:gd name="T9" fmla="*/ 5 h 72"/>
                <a:gd name="T10" fmla="*/ 0 w 58"/>
                <a:gd name="T11" fmla="*/ 65 h 72"/>
                <a:gd name="T12" fmla="*/ 6 w 58"/>
                <a:gd name="T13" fmla="*/ 72 h 72"/>
                <a:gd name="T14" fmla="*/ 50 w 58"/>
                <a:gd name="T15" fmla="*/ 72 h 72"/>
                <a:gd name="T16" fmla="*/ 57 w 58"/>
                <a:gd name="T17" fmla="*/ 65 h 72"/>
                <a:gd name="T18" fmla="*/ 57 w 58"/>
                <a:gd name="T19" fmla="*/ 24 h 72"/>
                <a:gd name="T20" fmla="*/ 55 w 58"/>
                <a:gd name="T21" fmla="*/ 19 h 72"/>
                <a:gd name="T22" fmla="*/ 52 w 58"/>
                <a:gd name="T23" fmla="*/ 66 h 72"/>
                <a:gd name="T24" fmla="*/ 5 w 58"/>
                <a:gd name="T25" fmla="*/ 66 h 72"/>
                <a:gd name="T26" fmla="*/ 5 w 58"/>
                <a:gd name="T27" fmla="*/ 5 h 72"/>
                <a:gd name="T28" fmla="*/ 26 w 58"/>
                <a:gd name="T29" fmla="*/ 5 h 72"/>
                <a:gd name="T30" fmla="*/ 26 w 58"/>
                <a:gd name="T31" fmla="*/ 24 h 72"/>
                <a:gd name="T32" fmla="*/ 32 w 58"/>
                <a:gd name="T33" fmla="*/ 31 h 72"/>
                <a:gd name="T34" fmla="*/ 52 w 58"/>
                <a:gd name="T35" fmla="*/ 31 h 72"/>
                <a:gd name="T36" fmla="*/ 52 w 58"/>
                <a:gd name="T37" fmla="*/ 66 h 72"/>
                <a:gd name="T38" fmla="*/ 32 w 58"/>
                <a:gd name="T39" fmla="*/ 24 h 72"/>
                <a:gd name="T40" fmla="*/ 32 w 58"/>
                <a:gd name="T41" fmla="*/ 5 h 72"/>
                <a:gd name="T42" fmla="*/ 52 w 58"/>
                <a:gd name="T43" fmla="*/ 24 h 72"/>
                <a:gd name="T44" fmla="*/ 32 w 58"/>
                <a:gd name="T45" fmla="*/ 2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 h="72">
                  <a:moveTo>
                    <a:pt x="55" y="19"/>
                  </a:moveTo>
                  <a:cubicBezTo>
                    <a:pt x="37" y="2"/>
                    <a:pt x="37" y="2"/>
                    <a:pt x="37" y="2"/>
                  </a:cubicBezTo>
                  <a:cubicBezTo>
                    <a:pt x="35" y="0"/>
                    <a:pt x="34" y="0"/>
                    <a:pt x="32" y="0"/>
                  </a:cubicBezTo>
                  <a:cubicBezTo>
                    <a:pt x="6" y="0"/>
                    <a:pt x="6" y="0"/>
                    <a:pt x="6" y="0"/>
                  </a:cubicBezTo>
                  <a:cubicBezTo>
                    <a:pt x="3" y="0"/>
                    <a:pt x="0" y="2"/>
                    <a:pt x="0" y="5"/>
                  </a:cubicBezTo>
                  <a:cubicBezTo>
                    <a:pt x="0" y="65"/>
                    <a:pt x="0" y="65"/>
                    <a:pt x="0" y="65"/>
                  </a:cubicBezTo>
                  <a:cubicBezTo>
                    <a:pt x="0" y="68"/>
                    <a:pt x="3" y="72"/>
                    <a:pt x="6" y="72"/>
                  </a:cubicBezTo>
                  <a:cubicBezTo>
                    <a:pt x="50" y="72"/>
                    <a:pt x="50" y="72"/>
                    <a:pt x="50" y="72"/>
                  </a:cubicBezTo>
                  <a:cubicBezTo>
                    <a:pt x="54" y="72"/>
                    <a:pt x="57" y="68"/>
                    <a:pt x="57" y="65"/>
                  </a:cubicBezTo>
                  <a:cubicBezTo>
                    <a:pt x="57" y="24"/>
                    <a:pt x="57" y="24"/>
                    <a:pt x="57" y="24"/>
                  </a:cubicBezTo>
                  <a:cubicBezTo>
                    <a:pt x="57" y="24"/>
                    <a:pt x="58" y="22"/>
                    <a:pt x="55" y="19"/>
                  </a:cubicBezTo>
                  <a:close/>
                  <a:moveTo>
                    <a:pt x="52" y="66"/>
                  </a:moveTo>
                  <a:cubicBezTo>
                    <a:pt x="8" y="66"/>
                    <a:pt x="5" y="66"/>
                    <a:pt x="5" y="66"/>
                  </a:cubicBezTo>
                  <a:cubicBezTo>
                    <a:pt x="5" y="6"/>
                    <a:pt x="5" y="5"/>
                    <a:pt x="5" y="5"/>
                  </a:cubicBezTo>
                  <a:cubicBezTo>
                    <a:pt x="25" y="5"/>
                    <a:pt x="26" y="5"/>
                    <a:pt x="26" y="5"/>
                  </a:cubicBezTo>
                  <a:cubicBezTo>
                    <a:pt x="26" y="23"/>
                    <a:pt x="26" y="24"/>
                    <a:pt x="26" y="24"/>
                  </a:cubicBezTo>
                  <a:cubicBezTo>
                    <a:pt x="26" y="27"/>
                    <a:pt x="28" y="31"/>
                    <a:pt x="32" y="31"/>
                  </a:cubicBezTo>
                  <a:cubicBezTo>
                    <a:pt x="50" y="31"/>
                    <a:pt x="52" y="31"/>
                    <a:pt x="52" y="31"/>
                  </a:cubicBezTo>
                  <a:lnTo>
                    <a:pt x="52" y="66"/>
                  </a:lnTo>
                  <a:close/>
                  <a:moveTo>
                    <a:pt x="32" y="24"/>
                  </a:moveTo>
                  <a:cubicBezTo>
                    <a:pt x="32" y="5"/>
                    <a:pt x="32" y="5"/>
                    <a:pt x="32" y="5"/>
                  </a:cubicBezTo>
                  <a:cubicBezTo>
                    <a:pt x="52" y="24"/>
                    <a:pt x="52" y="24"/>
                    <a:pt x="52" y="24"/>
                  </a:cubicBezTo>
                  <a:lnTo>
                    <a:pt x="32" y="24"/>
                  </a:lnTo>
                  <a:close/>
                </a:path>
              </a:pathLst>
            </a:custGeom>
            <a:solidFill>
              <a:sysClr val="window" lastClr="FFFFFF"/>
            </a:solidFill>
            <a:ln>
              <a:noFill/>
            </a:ln>
            <a:extLst/>
          </p:spPr>
          <p:txBody>
            <a:bodyPr vert="horz" wrap="square" lIns="68583" tIns="34292" rIns="68583" bIns="34292" numCol="1" anchor="t" anchorCtr="0" compatLnSpc="1">
              <a:prstTxWarp prst="textNoShape">
                <a:avLst/>
              </a:prstTxWarp>
            </a:bodyPr>
            <a:lstStyle/>
            <a:p>
              <a:pPr marL="0" marR="0" lvl="0" indent="0" algn="ctr" defTabSz="914286"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smtClean="0">
                <a:ln>
                  <a:noFill/>
                </a:ln>
                <a:solidFill>
                  <a:srgbClr val="292929"/>
                </a:solidFill>
                <a:effectLst/>
                <a:uLnTx/>
                <a:uFillTx/>
                <a:latin typeface="Gill Sans" charset="0"/>
                <a:ea typeface="Heiti SC Light" charset="0"/>
                <a:cs typeface="Heiti SC Light" charset="0"/>
                <a:sym typeface="Gill Sans" charset="0"/>
              </a:endParaRPr>
            </a:p>
          </p:txBody>
        </p:sp>
        <p:sp>
          <p:nvSpPr>
            <p:cNvPr id="53" name="矩形 52"/>
            <p:cNvSpPr/>
            <p:nvPr/>
          </p:nvSpPr>
          <p:spPr bwMode="auto">
            <a:xfrm>
              <a:off x="1357290" y="1996312"/>
              <a:ext cx="2428892" cy="504000"/>
            </a:xfrm>
            <a:prstGeom prst="rect">
              <a:avLst/>
            </a:prstGeom>
            <a:solidFill>
              <a:srgbClr val="1564BA">
                <a:lumMod val="20000"/>
                <a:lumOff val="80000"/>
              </a:srgbClr>
            </a:solidFill>
            <a:ln>
              <a:noFill/>
            </a:ln>
            <a:effectLst/>
            <a:extLst/>
          </p:spPr>
          <p:txBody>
            <a:bodyPr vert="horz" wrap="square" lIns="91440" tIns="45720" rIns="91440" bIns="45720" numCol="1" rtlCol="0" anchor="ctr" anchorCtr="0" compatLnSpc="1">
              <a:prstTxWarp prst="textNoShape">
                <a:avLst/>
              </a:prstTxWarp>
            </a:bodyPr>
            <a:lstStyle/>
            <a:p>
              <a:pPr marL="171450" marR="0" lvl="0" indent="-171450" defTabSz="91440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200" b="0" i="0" u="none" strike="noStrike" kern="0" cap="none" spc="0" normalizeH="0" baseline="0" noProof="0" dirty="0" smtClean="0">
                  <a:ln>
                    <a:noFill/>
                  </a:ln>
                  <a:solidFill>
                    <a:srgbClr val="1564BA">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rPr>
                <a:t>广告费，信息服务费</a:t>
              </a:r>
              <a:endParaRPr kumimoji="0" lang="en-US" altLang="zh-CN" sz="700" b="0" i="0" u="none" strike="noStrike" kern="0" cap="none" spc="0" normalizeH="0" baseline="0" noProof="0" dirty="0" smtClean="0">
                <a:ln>
                  <a:noFill/>
                </a:ln>
                <a:solidFill>
                  <a:srgbClr val="1564BA">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endParaRPr>
            </a:p>
          </p:txBody>
        </p:sp>
        <p:sp>
          <p:nvSpPr>
            <p:cNvPr id="54" name="矩形 53"/>
            <p:cNvSpPr/>
            <p:nvPr/>
          </p:nvSpPr>
          <p:spPr bwMode="auto">
            <a:xfrm>
              <a:off x="1357290" y="2567816"/>
              <a:ext cx="2428892" cy="504000"/>
            </a:xfrm>
            <a:prstGeom prst="rect">
              <a:avLst/>
            </a:prstGeom>
            <a:solidFill>
              <a:srgbClr val="1564BA">
                <a:lumMod val="20000"/>
                <a:lumOff val="80000"/>
              </a:srgbClr>
            </a:solidFill>
            <a:ln>
              <a:noFill/>
            </a:ln>
            <a:effectLst/>
            <a:extLst/>
          </p:spPr>
          <p:txBody>
            <a:bodyPr vert="horz" wrap="square" lIns="91440" tIns="45720" rIns="91440" bIns="45720" numCol="1" rtlCol="0" anchor="ctr" anchorCtr="0" compatLnSpc="1">
              <a:prstTxWarp prst="textNoShape">
                <a:avLst/>
              </a:prstTxWarp>
            </a:bodyPr>
            <a:lstStyle/>
            <a:p>
              <a:pPr marL="171450" marR="0" lvl="0" indent="-171450" defTabSz="91440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200" b="0" i="0" u="none" strike="noStrike" kern="0" cap="none" spc="0" normalizeH="0" baseline="0" noProof="0" dirty="0" smtClean="0">
                  <a:ln>
                    <a:noFill/>
                  </a:ln>
                  <a:solidFill>
                    <a:srgbClr val="1564BA">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rPr>
                <a:t>不适用</a:t>
              </a:r>
              <a:endParaRPr kumimoji="0" lang="en-US" altLang="zh-CN" sz="700" b="0" i="0" u="none" strike="noStrike" kern="0" cap="none" spc="0" normalizeH="0" baseline="0" noProof="0" dirty="0" smtClean="0">
                <a:ln>
                  <a:noFill/>
                </a:ln>
                <a:solidFill>
                  <a:srgbClr val="1564BA">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endParaRPr>
            </a:p>
          </p:txBody>
        </p:sp>
        <p:sp>
          <p:nvSpPr>
            <p:cNvPr id="55" name="矩形 54"/>
            <p:cNvSpPr/>
            <p:nvPr/>
          </p:nvSpPr>
          <p:spPr bwMode="auto">
            <a:xfrm>
              <a:off x="1357290" y="3139320"/>
              <a:ext cx="2428892" cy="504000"/>
            </a:xfrm>
            <a:prstGeom prst="rect">
              <a:avLst/>
            </a:prstGeom>
            <a:solidFill>
              <a:srgbClr val="1564BA">
                <a:lumMod val="20000"/>
                <a:lumOff val="80000"/>
              </a:srgbClr>
            </a:solidFill>
            <a:ln>
              <a:noFill/>
            </a:ln>
            <a:effectLst/>
            <a:extLst/>
          </p:spPr>
          <p:txBody>
            <a:bodyPr vert="horz" wrap="square" lIns="91440" tIns="45720" rIns="91440" bIns="45720" numCol="1" rtlCol="0" anchor="ctr" anchorCtr="0" compatLnSpc="1">
              <a:prstTxWarp prst="textNoShape">
                <a:avLst/>
              </a:prstTxWarp>
            </a:bodyPr>
            <a:lstStyle/>
            <a:p>
              <a:pPr marL="171450" marR="0" lvl="0" indent="-171450" defTabSz="91440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200" b="0" i="0" u="none" strike="noStrike" kern="0" cap="none" spc="0" normalizeH="0" baseline="0" noProof="0" dirty="0" smtClean="0">
                  <a:ln>
                    <a:noFill/>
                  </a:ln>
                  <a:solidFill>
                    <a:srgbClr val="1564BA">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rPr>
                <a:t>不适用</a:t>
              </a:r>
              <a:endParaRPr kumimoji="0" lang="en-US" altLang="zh-CN" sz="700" b="0" i="0" u="none" strike="noStrike" kern="0" cap="none" spc="0" normalizeH="0" baseline="0" noProof="0" dirty="0" smtClean="0">
                <a:ln>
                  <a:noFill/>
                </a:ln>
                <a:solidFill>
                  <a:srgbClr val="1564BA">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endParaRPr>
            </a:p>
          </p:txBody>
        </p:sp>
        <p:sp>
          <p:nvSpPr>
            <p:cNvPr id="56" name="矩形 55"/>
            <p:cNvSpPr/>
            <p:nvPr/>
          </p:nvSpPr>
          <p:spPr bwMode="auto">
            <a:xfrm>
              <a:off x="166784" y="3710824"/>
              <a:ext cx="1119068" cy="504000"/>
            </a:xfrm>
            <a:prstGeom prst="rect">
              <a:avLst/>
            </a:prstGeom>
            <a:solidFill>
              <a:srgbClr val="53B6E7"/>
            </a:solidFill>
            <a:ln w="25400" cap="flat" cmpd="sng" algn="ctr">
              <a:noFill/>
              <a:prstDash val="solid"/>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发展空间</a:t>
              </a:r>
            </a:p>
          </p:txBody>
        </p:sp>
        <p:sp>
          <p:nvSpPr>
            <p:cNvPr id="57" name="矩形 56"/>
            <p:cNvSpPr/>
            <p:nvPr/>
          </p:nvSpPr>
          <p:spPr bwMode="auto">
            <a:xfrm>
              <a:off x="1357290" y="3710824"/>
              <a:ext cx="2428892" cy="504000"/>
            </a:xfrm>
            <a:prstGeom prst="rect">
              <a:avLst/>
            </a:prstGeom>
            <a:solidFill>
              <a:srgbClr val="1564BA">
                <a:lumMod val="20000"/>
                <a:lumOff val="80000"/>
              </a:srgbClr>
            </a:solidFill>
            <a:ln>
              <a:noFill/>
            </a:ln>
            <a:effectLst/>
            <a:extLst/>
          </p:spPr>
          <p:txBody>
            <a:bodyPr vert="horz" wrap="square" lIns="91440" tIns="45720" rIns="91440" bIns="45720" numCol="1" rtlCol="0" anchor="ctr" anchorCtr="0" compatLnSpc="1">
              <a:prstTxWarp prst="textNoShape">
                <a:avLst/>
              </a:prstTxWarp>
            </a:bodyPr>
            <a:lstStyle/>
            <a:p>
              <a:pPr marL="171450" marR="0" lvl="0" indent="-171450" defTabSz="914400" eaLnBrk="1" fontAlgn="base" latinLnBrk="0" hangingPunct="1">
                <a:lnSpc>
                  <a:spcPct val="100000"/>
                </a:lnSpc>
                <a:spcBef>
                  <a:spcPct val="0"/>
                </a:spcBef>
                <a:spcAft>
                  <a:spcPct val="0"/>
                </a:spcAft>
                <a:buClrTx/>
                <a:buSzTx/>
                <a:buFontTx/>
                <a:buNone/>
                <a:tabLst/>
                <a:defRPr/>
              </a:pPr>
              <a:endParaRPr kumimoji="0" lang="en-US" altLang="zh-CN" sz="2400" b="0" i="0" u="none" strike="noStrike" kern="0" cap="none" spc="0" normalizeH="0" baseline="0" noProof="0" dirty="0" smtClean="0">
                <a:ln>
                  <a:noFill/>
                </a:ln>
                <a:solidFill>
                  <a:srgbClr val="1564BA">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endParaRPr>
            </a:p>
          </p:txBody>
        </p:sp>
        <p:sp>
          <p:nvSpPr>
            <p:cNvPr id="58" name="矩形 57"/>
            <p:cNvSpPr/>
            <p:nvPr/>
          </p:nvSpPr>
          <p:spPr bwMode="auto">
            <a:xfrm>
              <a:off x="166784" y="4282328"/>
              <a:ext cx="1119068" cy="504000"/>
            </a:xfrm>
            <a:prstGeom prst="rect">
              <a:avLst/>
            </a:prstGeom>
            <a:solidFill>
              <a:srgbClr val="53B6E7"/>
            </a:solidFill>
            <a:ln w="25400" cap="flat" cmpd="sng" algn="ctr">
              <a:noFill/>
              <a:prstDash val="solid"/>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发展阶段</a:t>
              </a:r>
            </a:p>
          </p:txBody>
        </p:sp>
        <p:sp>
          <p:nvSpPr>
            <p:cNvPr id="59" name="矩形 58"/>
            <p:cNvSpPr/>
            <p:nvPr/>
          </p:nvSpPr>
          <p:spPr bwMode="auto">
            <a:xfrm>
              <a:off x="1357290" y="4282328"/>
              <a:ext cx="2428892" cy="504000"/>
            </a:xfrm>
            <a:prstGeom prst="rect">
              <a:avLst/>
            </a:prstGeom>
            <a:solidFill>
              <a:srgbClr val="1564BA">
                <a:lumMod val="20000"/>
                <a:lumOff val="80000"/>
              </a:srgbClr>
            </a:solidFill>
            <a:ln>
              <a:noFill/>
            </a:ln>
            <a:effectLst/>
            <a:extLst/>
          </p:spPr>
          <p:txBody>
            <a:bodyPr vert="horz" wrap="square" lIns="91440" tIns="45720" rIns="91440" bIns="45720" numCol="1" rtlCol="0" anchor="ctr" anchorCtr="0" compatLnSpc="1">
              <a:prstTxWarp prst="textNoShape">
                <a:avLst/>
              </a:prstTxWarp>
            </a:bodyPr>
            <a:lstStyle/>
            <a:p>
              <a:pPr marL="171450" marR="0" lvl="0" indent="-171450" defTabSz="91440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200" b="0" i="0" u="none" strike="noStrike" kern="0" cap="none" spc="0" normalizeH="0" baseline="0" noProof="0" dirty="0" smtClean="0">
                  <a:ln>
                    <a:noFill/>
                  </a:ln>
                  <a:solidFill>
                    <a:srgbClr val="1564BA">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rPr>
                <a:t>成熟阶段</a:t>
              </a:r>
              <a:endParaRPr kumimoji="0" lang="en-US" altLang="zh-CN" sz="700" b="0" i="0" u="none" strike="noStrike" kern="0" cap="none" spc="0" normalizeH="0" baseline="0" noProof="0" dirty="0" smtClean="0">
                <a:ln>
                  <a:noFill/>
                </a:ln>
                <a:solidFill>
                  <a:srgbClr val="1564BA">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endParaRPr>
            </a:p>
          </p:txBody>
        </p:sp>
        <p:sp>
          <p:nvSpPr>
            <p:cNvPr id="60" name="矩形 59"/>
            <p:cNvSpPr/>
            <p:nvPr/>
          </p:nvSpPr>
          <p:spPr bwMode="auto">
            <a:xfrm>
              <a:off x="6357950" y="853304"/>
              <a:ext cx="2428892" cy="504000"/>
            </a:xfrm>
            <a:prstGeom prst="rect">
              <a:avLst/>
            </a:prstGeom>
            <a:solidFill>
              <a:schemeClr val="accent6"/>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交易服务型</a:t>
              </a:r>
              <a:r>
                <a:rPr kumimoji="0" lang="en-US" altLang="zh-CN" sz="16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(ToC)</a:t>
              </a:r>
              <a:endParaRPr kumimoji="0" lang="en-US" altLang="zh-CN" sz="6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endParaRPr>
            </a:p>
          </p:txBody>
        </p:sp>
        <p:sp>
          <p:nvSpPr>
            <p:cNvPr id="61" name="矩形 60"/>
            <p:cNvSpPr/>
            <p:nvPr/>
          </p:nvSpPr>
          <p:spPr bwMode="auto">
            <a:xfrm>
              <a:off x="3857620" y="1424808"/>
              <a:ext cx="2428892" cy="504000"/>
            </a:xfrm>
            <a:prstGeom prst="rect">
              <a:avLst/>
            </a:prstGeom>
            <a:solidFill>
              <a:srgbClr val="CF4A00">
                <a:lumMod val="20000"/>
                <a:lumOff val="80000"/>
              </a:srgbClr>
            </a:solidFill>
            <a:ln>
              <a:noFill/>
            </a:ln>
            <a:effectLst/>
            <a:extLst/>
          </p:spPr>
          <p:txBody>
            <a:bodyPr vert="horz" wrap="square" lIns="91440" tIns="45720" rIns="91440" bIns="45720" numCol="1" rtlCol="0" anchor="ctr" anchorCtr="0" compatLnSpc="1">
              <a:prstTxWarp prst="textNoShape">
                <a:avLst/>
              </a:prstTxWarp>
            </a:bodyPr>
            <a:lstStyle/>
            <a:p>
              <a:pPr marL="171450" marR="0" lvl="0" indent="-171450" defTabSz="91440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200" b="0" i="0" u="none" strike="noStrike" kern="0" cap="none" spc="0" normalizeH="0" baseline="0" noProof="0" dirty="0" smtClean="0">
                  <a:ln>
                    <a:noFill/>
                  </a:ln>
                  <a:solidFill>
                    <a:srgbClr val="1564BA">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rPr>
                <a:t>检测</a:t>
              </a:r>
              <a:r>
                <a:rPr kumimoji="0" lang="en-US" altLang="zh-CN" sz="1200" b="0" i="0" u="none" strike="noStrike" kern="0" cap="none" spc="0" normalizeH="0" baseline="0" noProof="0" dirty="0" smtClean="0">
                  <a:ln>
                    <a:noFill/>
                  </a:ln>
                  <a:solidFill>
                    <a:srgbClr val="1564BA">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rPr>
                <a:t>,</a:t>
              </a:r>
              <a:r>
                <a:rPr kumimoji="0" lang="zh-CN" altLang="en-US" sz="1200" b="0" i="0" u="none" strike="noStrike" kern="0" cap="none" spc="0" normalizeH="0" baseline="0" noProof="0" dirty="0" smtClean="0">
                  <a:ln>
                    <a:noFill/>
                  </a:ln>
                  <a:solidFill>
                    <a:srgbClr val="1564BA">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rPr>
                <a:t>竞价</a:t>
              </a:r>
              <a:r>
                <a:rPr kumimoji="0" lang="en-US" altLang="zh-CN" sz="1200" b="0" i="0" u="none" strike="noStrike" kern="0" cap="none" spc="0" normalizeH="0" baseline="0" noProof="0" dirty="0" smtClean="0">
                  <a:ln>
                    <a:noFill/>
                  </a:ln>
                  <a:solidFill>
                    <a:srgbClr val="1564BA">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rPr>
                <a:t>,</a:t>
              </a:r>
              <a:r>
                <a:rPr kumimoji="0" lang="zh-CN" altLang="en-US" sz="1200" b="0" i="0" u="none" strike="noStrike" kern="0" cap="none" spc="0" normalizeH="0" baseline="0" noProof="0" dirty="0" smtClean="0">
                  <a:ln>
                    <a:noFill/>
                  </a:ln>
                  <a:solidFill>
                    <a:srgbClr val="1564BA">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rPr>
                <a:t>交易过程中的相关服务</a:t>
              </a:r>
              <a:r>
                <a:rPr kumimoji="0" lang="en-US" altLang="zh-CN" sz="1200" b="0" i="0" u="none" strike="noStrike" kern="0" cap="none" spc="0" normalizeH="0" baseline="0" noProof="0" dirty="0" smtClean="0">
                  <a:ln>
                    <a:noFill/>
                  </a:ln>
                  <a:solidFill>
                    <a:srgbClr val="1564BA">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rPr>
                <a:t>,</a:t>
              </a:r>
              <a:r>
                <a:rPr kumimoji="0" lang="zh-CN" altLang="en-US" sz="1200" b="0" i="0" u="none" strike="noStrike" kern="0" cap="none" spc="0" normalizeH="0" baseline="0" noProof="0" dirty="0" smtClean="0">
                  <a:ln>
                    <a:noFill/>
                  </a:ln>
                  <a:solidFill>
                    <a:srgbClr val="1564BA">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rPr>
                <a:t>物流服务</a:t>
              </a:r>
              <a:endParaRPr kumimoji="0" lang="en-US" altLang="zh-CN" sz="700" b="0" i="0" u="none" strike="noStrike" kern="0" cap="none" spc="0" normalizeH="0" baseline="0" noProof="0" dirty="0" smtClean="0">
                <a:ln>
                  <a:noFill/>
                </a:ln>
                <a:solidFill>
                  <a:srgbClr val="1564BA">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endParaRPr>
            </a:p>
          </p:txBody>
        </p:sp>
        <p:sp>
          <p:nvSpPr>
            <p:cNvPr id="62" name="矩形 61"/>
            <p:cNvSpPr/>
            <p:nvPr/>
          </p:nvSpPr>
          <p:spPr bwMode="auto">
            <a:xfrm>
              <a:off x="3857620" y="1996312"/>
              <a:ext cx="2428892" cy="504000"/>
            </a:xfrm>
            <a:prstGeom prst="rect">
              <a:avLst/>
            </a:prstGeom>
            <a:solidFill>
              <a:srgbClr val="CF4A00">
                <a:lumMod val="20000"/>
                <a:lumOff val="80000"/>
              </a:srgbClr>
            </a:solidFill>
            <a:ln>
              <a:noFill/>
            </a:ln>
            <a:effectLst/>
            <a:extLst/>
          </p:spPr>
          <p:txBody>
            <a:bodyPr vert="horz" wrap="square" lIns="91440" tIns="45720" rIns="91440" bIns="45720" numCol="1" rtlCol="0" anchor="ctr" anchorCtr="0" compatLnSpc="1">
              <a:prstTxWarp prst="textNoShape">
                <a:avLst/>
              </a:prstTxWarp>
            </a:bodyPr>
            <a:lstStyle/>
            <a:p>
              <a:pPr marL="171450" marR="0" lvl="0" indent="-171450" defTabSz="91440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200" b="0" i="0" u="none" strike="noStrike" kern="0" cap="none" spc="0" normalizeH="0" baseline="0" noProof="0" dirty="0" smtClean="0">
                  <a:ln>
                    <a:noFill/>
                  </a:ln>
                  <a:solidFill>
                    <a:srgbClr val="1564BA">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rPr>
                <a:t>检测费</a:t>
              </a:r>
              <a:r>
                <a:rPr kumimoji="0" lang="en-US" altLang="zh-CN" sz="1200" b="0" i="0" u="none" strike="noStrike" kern="0" cap="none" spc="0" normalizeH="0" baseline="0" noProof="0" dirty="0" smtClean="0">
                  <a:ln>
                    <a:noFill/>
                  </a:ln>
                  <a:solidFill>
                    <a:srgbClr val="1564BA">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rPr>
                <a:t>,</a:t>
              </a:r>
              <a:r>
                <a:rPr kumimoji="0" lang="zh-CN" altLang="en-US" sz="1200" b="0" i="0" u="none" strike="noStrike" kern="0" cap="none" spc="0" normalizeH="0" baseline="0" noProof="0" dirty="0" smtClean="0">
                  <a:ln>
                    <a:noFill/>
                  </a:ln>
                  <a:solidFill>
                    <a:srgbClr val="1564BA">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rPr>
                <a:t>交易佣金</a:t>
              </a:r>
              <a:r>
                <a:rPr kumimoji="0" lang="en-US" altLang="zh-CN" sz="1200" b="0" i="0" u="none" strike="noStrike" kern="0" cap="none" spc="0" normalizeH="0" baseline="0" noProof="0" dirty="0" smtClean="0">
                  <a:ln>
                    <a:noFill/>
                  </a:ln>
                  <a:solidFill>
                    <a:srgbClr val="1564BA">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rPr>
                <a:t>,</a:t>
              </a:r>
              <a:r>
                <a:rPr kumimoji="0" lang="zh-CN" altLang="en-US" sz="1200" b="0" i="0" u="none" strike="noStrike" kern="0" cap="none" spc="0" normalizeH="0" baseline="0" noProof="0" dirty="0" smtClean="0">
                  <a:ln>
                    <a:noFill/>
                  </a:ln>
                  <a:solidFill>
                    <a:srgbClr val="1564BA">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rPr>
                <a:t>其他服务费</a:t>
              </a:r>
              <a:endParaRPr kumimoji="0" lang="en-US" altLang="zh-CN" sz="700" b="0" i="0" u="none" strike="noStrike" kern="0" cap="none" spc="0" normalizeH="0" baseline="0" noProof="0" dirty="0" smtClean="0">
                <a:ln>
                  <a:noFill/>
                </a:ln>
                <a:solidFill>
                  <a:srgbClr val="1564BA">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endParaRPr>
            </a:p>
          </p:txBody>
        </p:sp>
        <p:sp>
          <p:nvSpPr>
            <p:cNvPr id="63" name="矩形 62"/>
            <p:cNvSpPr/>
            <p:nvPr/>
          </p:nvSpPr>
          <p:spPr bwMode="auto">
            <a:xfrm>
              <a:off x="3857620" y="2567816"/>
              <a:ext cx="2428892" cy="504000"/>
            </a:xfrm>
            <a:prstGeom prst="rect">
              <a:avLst/>
            </a:prstGeom>
            <a:solidFill>
              <a:srgbClr val="CF4A00">
                <a:lumMod val="20000"/>
                <a:lumOff val="80000"/>
              </a:srgbClr>
            </a:solidFill>
            <a:ln>
              <a:noFill/>
            </a:ln>
            <a:effectLst/>
            <a:extLst/>
          </p:spPr>
          <p:txBody>
            <a:bodyPr vert="horz" wrap="square" lIns="91440" tIns="45720" rIns="91440" bIns="45720" numCol="1" rtlCol="0" anchor="ctr" anchorCtr="0" compatLnSpc="1">
              <a:prstTxWarp prst="textNoShape">
                <a:avLst/>
              </a:prstTxWarp>
            </a:bodyPr>
            <a:lstStyle/>
            <a:p>
              <a:pPr marL="171450" marR="0" lvl="0" indent="-171450" defTabSz="91440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200" b="0" i="0" u="none" strike="noStrike" kern="0" cap="none" spc="0" normalizeH="0" baseline="0" noProof="0" dirty="0" smtClean="0">
                  <a:ln>
                    <a:noFill/>
                  </a:ln>
                  <a:solidFill>
                    <a:srgbClr val="1564BA">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rPr>
                <a:t>批量</a:t>
              </a:r>
              <a:endParaRPr kumimoji="0" lang="en-US" altLang="zh-CN" sz="700" b="0" i="0" u="none" strike="noStrike" kern="0" cap="none" spc="0" normalizeH="0" baseline="0" noProof="0" dirty="0" smtClean="0">
                <a:ln>
                  <a:noFill/>
                </a:ln>
                <a:solidFill>
                  <a:srgbClr val="1564BA">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endParaRPr>
            </a:p>
          </p:txBody>
        </p:sp>
        <p:sp>
          <p:nvSpPr>
            <p:cNvPr id="64" name="矩形 63"/>
            <p:cNvSpPr/>
            <p:nvPr/>
          </p:nvSpPr>
          <p:spPr bwMode="auto">
            <a:xfrm>
              <a:off x="3857620" y="3710824"/>
              <a:ext cx="2428892" cy="504000"/>
            </a:xfrm>
            <a:prstGeom prst="rect">
              <a:avLst/>
            </a:prstGeom>
            <a:solidFill>
              <a:srgbClr val="CF4A00">
                <a:lumMod val="20000"/>
                <a:lumOff val="80000"/>
              </a:srgbClr>
            </a:solidFill>
            <a:ln>
              <a:noFill/>
            </a:ln>
            <a:effectLst/>
            <a:extLst/>
          </p:spPr>
          <p:txBody>
            <a:bodyPr vert="horz" wrap="square" lIns="91440" tIns="45720" rIns="91440" bIns="45720" numCol="1" rtlCol="0" anchor="ctr" anchorCtr="0" compatLnSpc="1">
              <a:prstTxWarp prst="textNoShape">
                <a:avLst/>
              </a:prstTxWarp>
            </a:bodyPr>
            <a:lstStyle/>
            <a:p>
              <a:pPr marL="171450" marR="0" lvl="0" indent="-171450" defTabSz="914400" eaLnBrk="1" fontAlgn="base" latinLnBrk="0" hangingPunct="1">
                <a:lnSpc>
                  <a:spcPct val="100000"/>
                </a:lnSpc>
                <a:spcBef>
                  <a:spcPct val="0"/>
                </a:spcBef>
                <a:spcAft>
                  <a:spcPct val="0"/>
                </a:spcAft>
                <a:buClrTx/>
                <a:buSzTx/>
                <a:buFontTx/>
                <a:buNone/>
                <a:tabLst/>
                <a:defRPr/>
              </a:pPr>
              <a:endParaRPr kumimoji="0" lang="en-US" altLang="zh-CN" sz="2400" b="0" i="0" u="none" strike="noStrike" kern="0" cap="none" spc="0" normalizeH="0" baseline="0" noProof="0" dirty="0" smtClean="0">
                <a:ln>
                  <a:noFill/>
                </a:ln>
                <a:solidFill>
                  <a:srgbClr val="1564BA">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endParaRPr>
            </a:p>
          </p:txBody>
        </p:sp>
        <p:sp>
          <p:nvSpPr>
            <p:cNvPr id="65" name="矩形 64"/>
            <p:cNvSpPr/>
            <p:nvPr/>
          </p:nvSpPr>
          <p:spPr bwMode="auto">
            <a:xfrm>
              <a:off x="3857620" y="4282328"/>
              <a:ext cx="2428892" cy="504000"/>
            </a:xfrm>
            <a:prstGeom prst="rect">
              <a:avLst/>
            </a:prstGeom>
            <a:solidFill>
              <a:srgbClr val="CF4A00">
                <a:lumMod val="20000"/>
                <a:lumOff val="80000"/>
              </a:srgbClr>
            </a:solidFill>
            <a:ln>
              <a:noFill/>
            </a:ln>
            <a:effectLst/>
            <a:extLst/>
          </p:spPr>
          <p:txBody>
            <a:bodyPr vert="horz" wrap="square" lIns="91440" tIns="45720" rIns="91440" bIns="45720" numCol="1" rtlCol="0" anchor="ctr" anchorCtr="0" compatLnSpc="1">
              <a:prstTxWarp prst="textNoShape">
                <a:avLst/>
              </a:prstTxWarp>
            </a:bodyPr>
            <a:lstStyle/>
            <a:p>
              <a:pPr marL="171450" marR="0" lvl="0" indent="-171450" defTabSz="91440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200" b="0" i="0" u="none" strike="noStrike" kern="0" cap="none" spc="0" normalizeH="0" baseline="0" noProof="0" dirty="0" smtClean="0">
                  <a:ln>
                    <a:noFill/>
                  </a:ln>
                  <a:solidFill>
                    <a:srgbClr val="1564BA">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rPr>
                <a:t>起步阶段</a:t>
              </a:r>
              <a:endParaRPr kumimoji="0" lang="en-US" altLang="zh-CN" sz="700" b="0" i="0" u="none" strike="noStrike" kern="0" cap="none" spc="0" normalizeH="0" baseline="0" noProof="0" dirty="0" smtClean="0">
                <a:ln>
                  <a:noFill/>
                </a:ln>
                <a:solidFill>
                  <a:srgbClr val="1564BA">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endParaRPr>
            </a:p>
          </p:txBody>
        </p:sp>
        <p:sp>
          <p:nvSpPr>
            <p:cNvPr id="66" name="矩形 65"/>
            <p:cNvSpPr/>
            <p:nvPr/>
          </p:nvSpPr>
          <p:spPr bwMode="auto">
            <a:xfrm>
              <a:off x="6357950" y="1424808"/>
              <a:ext cx="2428892" cy="504000"/>
            </a:xfrm>
            <a:prstGeom prst="rect">
              <a:avLst/>
            </a:prstGeom>
            <a:solidFill>
              <a:schemeClr val="accent6">
                <a:lumMod val="20000"/>
                <a:lumOff val="80000"/>
              </a:schemeClr>
            </a:solidFill>
            <a:ln>
              <a:noFill/>
            </a:ln>
            <a:effectLst/>
            <a:extLst/>
          </p:spPr>
          <p:txBody>
            <a:bodyPr vert="horz" wrap="square" lIns="91440" tIns="45720" rIns="91440" bIns="45720" numCol="1" rtlCol="0" anchor="ctr" anchorCtr="0" compatLnSpc="1">
              <a:prstTxWarp prst="textNoShape">
                <a:avLst/>
              </a:prstTxWarp>
            </a:bodyPr>
            <a:lstStyle/>
            <a:p>
              <a:pPr marL="171450" marR="0" lvl="0" indent="-171450" defTabSz="91440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200" b="0" i="0" u="none" strike="noStrike" kern="0" cap="none" spc="0" normalizeH="0" baseline="0" noProof="0" dirty="0" smtClean="0">
                  <a:ln>
                    <a:noFill/>
                  </a:ln>
                  <a:solidFill>
                    <a:srgbClr val="1564BA">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rPr>
                <a:t>检测</a:t>
              </a:r>
              <a:r>
                <a:rPr kumimoji="0" lang="en-US" altLang="zh-CN" sz="1200" b="0" i="0" u="none" strike="noStrike" kern="0" cap="none" spc="0" normalizeH="0" baseline="0" noProof="0" dirty="0" smtClean="0">
                  <a:ln>
                    <a:noFill/>
                  </a:ln>
                  <a:solidFill>
                    <a:srgbClr val="1564BA">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rPr>
                <a:t>,</a:t>
              </a:r>
              <a:r>
                <a:rPr kumimoji="0" lang="zh-CN" altLang="en-US" sz="1200" b="0" i="0" u="none" strike="noStrike" kern="0" cap="none" spc="0" normalizeH="0" baseline="0" noProof="0" dirty="0" smtClean="0">
                  <a:ln>
                    <a:noFill/>
                  </a:ln>
                  <a:solidFill>
                    <a:srgbClr val="1564BA">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rPr>
                <a:t>交易过程中的相关服务</a:t>
              </a:r>
              <a:r>
                <a:rPr kumimoji="0" lang="en-US" altLang="zh-CN" sz="1200" b="0" i="0" u="none" strike="noStrike" kern="0" cap="none" spc="0" normalizeH="0" baseline="0" noProof="0" dirty="0" smtClean="0">
                  <a:ln>
                    <a:noFill/>
                  </a:ln>
                  <a:solidFill>
                    <a:srgbClr val="1564BA">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rPr>
                <a:t>,</a:t>
              </a:r>
              <a:r>
                <a:rPr kumimoji="0" lang="zh-CN" altLang="en-US" sz="1200" b="0" i="0" u="none" strike="noStrike" kern="0" cap="none" spc="0" normalizeH="0" baseline="0" noProof="0" dirty="0" smtClean="0">
                  <a:ln>
                    <a:noFill/>
                  </a:ln>
                  <a:solidFill>
                    <a:srgbClr val="1564BA">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rPr>
                <a:t>售后服务</a:t>
              </a:r>
              <a:endParaRPr kumimoji="0" lang="en-US" altLang="zh-CN" sz="700" b="0" i="0" u="none" strike="noStrike" kern="0" cap="none" spc="0" normalizeH="0" baseline="0" noProof="0" dirty="0" smtClean="0">
                <a:ln>
                  <a:noFill/>
                </a:ln>
                <a:solidFill>
                  <a:srgbClr val="1564BA">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endParaRPr>
            </a:p>
          </p:txBody>
        </p:sp>
        <p:sp>
          <p:nvSpPr>
            <p:cNvPr id="67" name="矩形 66"/>
            <p:cNvSpPr/>
            <p:nvPr/>
          </p:nvSpPr>
          <p:spPr bwMode="auto">
            <a:xfrm>
              <a:off x="6357950" y="1996312"/>
              <a:ext cx="2428892" cy="504000"/>
            </a:xfrm>
            <a:prstGeom prst="rect">
              <a:avLst/>
            </a:prstGeom>
            <a:solidFill>
              <a:schemeClr val="accent6">
                <a:lumMod val="20000"/>
                <a:lumOff val="80000"/>
              </a:schemeClr>
            </a:solidFill>
            <a:ln>
              <a:noFill/>
            </a:ln>
            <a:effectLst/>
            <a:extLst/>
          </p:spPr>
          <p:txBody>
            <a:bodyPr vert="horz" wrap="square" lIns="91440" tIns="45720" rIns="91440" bIns="45720" numCol="1" rtlCol="0" anchor="ctr" anchorCtr="0" compatLnSpc="1">
              <a:prstTxWarp prst="textNoShape">
                <a:avLst/>
              </a:prstTxWarp>
            </a:bodyPr>
            <a:lstStyle/>
            <a:p>
              <a:pPr marL="171450" marR="0" lvl="0" indent="-171450" defTabSz="91440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200" b="0" i="0" u="none" strike="noStrike" kern="0" cap="none" spc="0" normalizeH="0" baseline="0" noProof="0" dirty="0" smtClean="0">
                  <a:ln>
                    <a:noFill/>
                  </a:ln>
                  <a:solidFill>
                    <a:srgbClr val="1564BA">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rPr>
                <a:t>检测费</a:t>
              </a:r>
              <a:r>
                <a:rPr kumimoji="0" lang="en-US" altLang="zh-CN" sz="1200" b="0" i="0" u="none" strike="noStrike" kern="0" cap="none" spc="0" normalizeH="0" baseline="0" noProof="0" dirty="0" smtClean="0">
                  <a:ln>
                    <a:noFill/>
                  </a:ln>
                  <a:solidFill>
                    <a:srgbClr val="1564BA">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rPr>
                <a:t>,</a:t>
              </a:r>
              <a:r>
                <a:rPr kumimoji="0" lang="zh-CN" altLang="en-US" sz="1200" b="0" i="0" u="none" strike="noStrike" kern="0" cap="none" spc="0" normalizeH="0" baseline="0" noProof="0" dirty="0" smtClean="0">
                  <a:ln>
                    <a:noFill/>
                  </a:ln>
                  <a:solidFill>
                    <a:srgbClr val="1564BA">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rPr>
                <a:t>交易佣金</a:t>
              </a:r>
              <a:endParaRPr kumimoji="0" lang="en-US" altLang="zh-CN" sz="700" b="0" i="0" u="none" strike="noStrike" kern="0" cap="none" spc="0" normalizeH="0" baseline="0" noProof="0" dirty="0" smtClean="0">
                <a:ln>
                  <a:noFill/>
                </a:ln>
                <a:solidFill>
                  <a:srgbClr val="1564BA">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endParaRPr>
            </a:p>
          </p:txBody>
        </p:sp>
        <p:sp>
          <p:nvSpPr>
            <p:cNvPr id="68" name="矩形 67"/>
            <p:cNvSpPr/>
            <p:nvPr/>
          </p:nvSpPr>
          <p:spPr bwMode="auto">
            <a:xfrm>
              <a:off x="6357950" y="2567816"/>
              <a:ext cx="2428892" cy="504000"/>
            </a:xfrm>
            <a:prstGeom prst="rect">
              <a:avLst/>
            </a:prstGeom>
            <a:solidFill>
              <a:schemeClr val="accent6">
                <a:lumMod val="20000"/>
                <a:lumOff val="80000"/>
              </a:schemeClr>
            </a:solidFill>
            <a:ln>
              <a:noFill/>
            </a:ln>
            <a:effectLst/>
            <a:extLst/>
          </p:spPr>
          <p:txBody>
            <a:bodyPr vert="horz" wrap="square" lIns="91440" tIns="45720" rIns="91440" bIns="45720" numCol="1" rtlCol="0" anchor="ctr" anchorCtr="0" compatLnSpc="1">
              <a:prstTxWarp prst="textNoShape">
                <a:avLst/>
              </a:prstTxWarp>
            </a:bodyPr>
            <a:lstStyle/>
            <a:p>
              <a:pPr marL="171450" marR="0" lvl="0" indent="-171450" defTabSz="91440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200" b="0" i="0" u="none" strike="noStrike" kern="0" cap="none" spc="0" normalizeH="0" baseline="0" noProof="0" dirty="0" smtClean="0">
                  <a:ln>
                    <a:noFill/>
                  </a:ln>
                  <a:solidFill>
                    <a:srgbClr val="1564BA">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rPr>
                <a:t>零售</a:t>
              </a:r>
              <a:endParaRPr kumimoji="0" lang="en-US" altLang="zh-CN" sz="700" b="0" i="0" u="none" strike="noStrike" kern="0" cap="none" spc="0" normalizeH="0" baseline="0" noProof="0" dirty="0" smtClean="0">
                <a:ln>
                  <a:noFill/>
                </a:ln>
                <a:solidFill>
                  <a:srgbClr val="1564BA">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endParaRPr>
            </a:p>
          </p:txBody>
        </p:sp>
        <p:sp>
          <p:nvSpPr>
            <p:cNvPr id="69" name="矩形 68"/>
            <p:cNvSpPr/>
            <p:nvPr/>
          </p:nvSpPr>
          <p:spPr bwMode="auto">
            <a:xfrm>
              <a:off x="6357950" y="3139320"/>
              <a:ext cx="2428892" cy="504000"/>
            </a:xfrm>
            <a:prstGeom prst="rect">
              <a:avLst/>
            </a:prstGeom>
            <a:solidFill>
              <a:schemeClr val="accent6">
                <a:lumMod val="20000"/>
                <a:lumOff val="80000"/>
              </a:schemeClr>
            </a:solidFill>
            <a:ln>
              <a:noFill/>
            </a:ln>
            <a:effectLst/>
            <a:extLst/>
          </p:spPr>
          <p:txBody>
            <a:bodyPr vert="horz" wrap="square" lIns="91440" tIns="45720" rIns="91440" bIns="45720" numCol="1" rtlCol="0" anchor="ctr" anchorCtr="0" compatLnSpc="1">
              <a:prstTxWarp prst="textNoShape">
                <a:avLst/>
              </a:prstTxWarp>
            </a:bodyPr>
            <a:lstStyle/>
            <a:p>
              <a:pPr marL="171450" marR="0" lvl="0" indent="-171450" defTabSz="91440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200" b="0" i="0" u="none" strike="noStrike" kern="0" cap="none" spc="0" normalizeH="0" baseline="0" noProof="0" dirty="0" smtClean="0">
                  <a:ln>
                    <a:noFill/>
                  </a:ln>
                  <a:solidFill>
                    <a:srgbClr val="1564BA">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rPr>
                <a:t>以单一区域为主</a:t>
              </a:r>
              <a:endParaRPr kumimoji="0" lang="en-US" altLang="zh-CN" sz="700" b="0" i="0" u="none" strike="noStrike" kern="0" cap="none" spc="0" normalizeH="0" baseline="0" noProof="0" dirty="0" smtClean="0">
                <a:ln>
                  <a:noFill/>
                </a:ln>
                <a:solidFill>
                  <a:srgbClr val="1564BA">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endParaRPr>
            </a:p>
          </p:txBody>
        </p:sp>
        <p:sp>
          <p:nvSpPr>
            <p:cNvPr id="70" name="矩形 69"/>
            <p:cNvSpPr/>
            <p:nvPr/>
          </p:nvSpPr>
          <p:spPr bwMode="auto">
            <a:xfrm>
              <a:off x="6357950" y="3710824"/>
              <a:ext cx="2428892" cy="504000"/>
            </a:xfrm>
            <a:prstGeom prst="rect">
              <a:avLst/>
            </a:prstGeom>
            <a:solidFill>
              <a:schemeClr val="accent6">
                <a:lumMod val="20000"/>
                <a:lumOff val="80000"/>
              </a:schemeClr>
            </a:solidFill>
            <a:ln>
              <a:noFill/>
            </a:ln>
            <a:effectLst/>
            <a:extLst/>
          </p:spPr>
          <p:txBody>
            <a:bodyPr vert="horz" wrap="square" lIns="91440" tIns="45720" rIns="91440" bIns="45720" numCol="1" rtlCol="0" anchor="ctr" anchorCtr="0" compatLnSpc="1">
              <a:prstTxWarp prst="textNoShape">
                <a:avLst/>
              </a:prstTxWarp>
            </a:bodyPr>
            <a:lstStyle/>
            <a:p>
              <a:pPr marL="171450" marR="0" lvl="0" indent="-171450" defTabSz="914400" eaLnBrk="1" fontAlgn="base" latinLnBrk="0" hangingPunct="1">
                <a:lnSpc>
                  <a:spcPct val="100000"/>
                </a:lnSpc>
                <a:spcBef>
                  <a:spcPct val="0"/>
                </a:spcBef>
                <a:spcAft>
                  <a:spcPct val="0"/>
                </a:spcAft>
                <a:buClrTx/>
                <a:buSzTx/>
                <a:buFontTx/>
                <a:buNone/>
                <a:tabLst/>
                <a:defRPr/>
              </a:pPr>
              <a:endParaRPr kumimoji="0" lang="en-US" altLang="zh-CN" sz="2400" b="0" i="0" u="none" strike="noStrike" kern="0" cap="none" spc="0" normalizeH="0" baseline="0" noProof="0" dirty="0" smtClean="0">
                <a:ln>
                  <a:noFill/>
                </a:ln>
                <a:solidFill>
                  <a:srgbClr val="1564BA">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endParaRPr>
            </a:p>
          </p:txBody>
        </p:sp>
        <p:sp>
          <p:nvSpPr>
            <p:cNvPr id="71" name="矩形 70"/>
            <p:cNvSpPr/>
            <p:nvPr/>
          </p:nvSpPr>
          <p:spPr bwMode="auto">
            <a:xfrm>
              <a:off x="6357950" y="4282328"/>
              <a:ext cx="2428892" cy="504000"/>
            </a:xfrm>
            <a:prstGeom prst="rect">
              <a:avLst/>
            </a:prstGeom>
            <a:solidFill>
              <a:schemeClr val="accent6">
                <a:lumMod val="20000"/>
                <a:lumOff val="80000"/>
              </a:schemeClr>
            </a:solidFill>
            <a:ln>
              <a:noFill/>
            </a:ln>
            <a:effectLst/>
            <a:extLst/>
          </p:spPr>
          <p:txBody>
            <a:bodyPr vert="horz" wrap="square" lIns="91440" tIns="45720" rIns="91440" bIns="45720" numCol="1" rtlCol="0" anchor="ctr" anchorCtr="0" compatLnSpc="1">
              <a:prstTxWarp prst="textNoShape">
                <a:avLst/>
              </a:prstTxWarp>
            </a:bodyPr>
            <a:lstStyle/>
            <a:p>
              <a:pPr marL="171450" marR="0" lvl="0" indent="-171450" defTabSz="91440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200" b="0" i="0" u="none" strike="noStrike" kern="0" cap="none" spc="0" normalizeH="0" baseline="0" noProof="0" dirty="0" smtClean="0">
                  <a:ln>
                    <a:noFill/>
                  </a:ln>
                  <a:solidFill>
                    <a:srgbClr val="1564BA">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rPr>
                <a:t>起步阶段</a:t>
              </a:r>
              <a:endParaRPr kumimoji="0" lang="en-US" altLang="zh-CN" sz="700" b="0" i="0" u="none" strike="noStrike" kern="0" cap="none" spc="0" normalizeH="0" baseline="0" noProof="0" dirty="0" smtClean="0">
                <a:ln>
                  <a:noFill/>
                </a:ln>
                <a:solidFill>
                  <a:srgbClr val="1564BA">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endParaRPr>
            </a:p>
          </p:txBody>
        </p:sp>
        <p:sp>
          <p:nvSpPr>
            <p:cNvPr id="72" name="矩形 71"/>
            <p:cNvSpPr/>
            <p:nvPr/>
          </p:nvSpPr>
          <p:spPr bwMode="auto">
            <a:xfrm>
              <a:off x="3857620" y="3139320"/>
              <a:ext cx="2428892" cy="504000"/>
            </a:xfrm>
            <a:prstGeom prst="rect">
              <a:avLst/>
            </a:prstGeom>
            <a:solidFill>
              <a:srgbClr val="CF4A00">
                <a:lumMod val="20000"/>
                <a:lumOff val="80000"/>
              </a:srgbClr>
            </a:solidFill>
            <a:ln>
              <a:noFill/>
            </a:ln>
            <a:effectLst/>
            <a:extLst/>
          </p:spPr>
          <p:txBody>
            <a:bodyPr vert="horz" wrap="square" lIns="91440" tIns="45720" rIns="91440" bIns="45720" numCol="1" rtlCol="0" anchor="ctr" anchorCtr="0" compatLnSpc="1">
              <a:prstTxWarp prst="textNoShape">
                <a:avLst/>
              </a:prstTxWarp>
            </a:bodyPr>
            <a:lstStyle/>
            <a:p>
              <a:pPr marL="171450" marR="0" lvl="0" indent="-171450" defTabSz="91440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200" b="0" i="0" u="none" strike="noStrike" kern="0" cap="none" spc="0" normalizeH="0" baseline="0" noProof="0" dirty="0" smtClean="0">
                  <a:ln>
                    <a:noFill/>
                  </a:ln>
                  <a:solidFill>
                    <a:srgbClr val="1564BA">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rPr>
                <a:t>能够覆盖多个区域，部分企业有能力覆盖全国</a:t>
              </a:r>
              <a:endParaRPr kumimoji="0" lang="en-US" altLang="zh-CN" sz="700" b="0" i="0" u="none" strike="noStrike" kern="0" cap="none" spc="0" normalizeH="0" baseline="0" noProof="0" dirty="0" smtClean="0">
                <a:ln>
                  <a:noFill/>
                </a:ln>
                <a:solidFill>
                  <a:srgbClr val="1564BA">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endParaRPr>
            </a:p>
          </p:txBody>
        </p:sp>
        <p:sp>
          <p:nvSpPr>
            <p:cNvPr id="73" name="五角星 72"/>
            <p:cNvSpPr/>
            <p:nvPr/>
          </p:nvSpPr>
          <p:spPr bwMode="auto">
            <a:xfrm>
              <a:off x="1547664" y="3844589"/>
              <a:ext cx="360040" cy="252000"/>
            </a:xfrm>
            <a:prstGeom prst="star5">
              <a:avLst/>
            </a:prstGeom>
            <a:solidFill>
              <a:srgbClr val="FF0000"/>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sz="2000">
                <a:solidFill>
                  <a:srgbClr val="FFFFFF"/>
                </a:solidFill>
                <a:latin typeface="Gill Sans" charset="0"/>
                <a:ea typeface="Heiti SC Light" charset="0"/>
                <a:cs typeface="Heiti SC Light" charset="0"/>
                <a:sym typeface="Gill Sans" charset="0"/>
              </a:endParaRPr>
            </a:p>
          </p:txBody>
        </p:sp>
        <p:sp>
          <p:nvSpPr>
            <p:cNvPr id="74" name="五角星 73"/>
            <p:cNvSpPr/>
            <p:nvPr/>
          </p:nvSpPr>
          <p:spPr bwMode="auto">
            <a:xfrm>
              <a:off x="1937723" y="3844589"/>
              <a:ext cx="360040" cy="252000"/>
            </a:xfrm>
            <a:prstGeom prst="star5">
              <a:avLst/>
            </a:prstGeom>
            <a:solidFill>
              <a:srgbClr val="FF0000"/>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sz="2000">
                <a:solidFill>
                  <a:srgbClr val="FFFFFF"/>
                </a:solidFill>
                <a:latin typeface="Gill Sans" charset="0"/>
                <a:ea typeface="Heiti SC Light" charset="0"/>
                <a:cs typeface="Heiti SC Light" charset="0"/>
                <a:sym typeface="Gill Sans" charset="0"/>
              </a:endParaRPr>
            </a:p>
          </p:txBody>
        </p:sp>
        <p:sp>
          <p:nvSpPr>
            <p:cNvPr id="75" name="五角星 74"/>
            <p:cNvSpPr/>
            <p:nvPr/>
          </p:nvSpPr>
          <p:spPr bwMode="auto">
            <a:xfrm>
              <a:off x="3965917" y="3844589"/>
              <a:ext cx="360040" cy="252000"/>
            </a:xfrm>
            <a:prstGeom prst="star5">
              <a:avLst/>
            </a:prstGeom>
            <a:solidFill>
              <a:srgbClr val="FF0000"/>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sz="2000">
                <a:solidFill>
                  <a:srgbClr val="FFFFFF"/>
                </a:solidFill>
                <a:latin typeface="Gill Sans" charset="0"/>
                <a:ea typeface="Heiti SC Light" charset="0"/>
                <a:cs typeface="Heiti SC Light" charset="0"/>
                <a:sym typeface="Gill Sans" charset="0"/>
              </a:endParaRPr>
            </a:p>
          </p:txBody>
        </p:sp>
        <p:sp>
          <p:nvSpPr>
            <p:cNvPr id="76" name="五角星 75"/>
            <p:cNvSpPr/>
            <p:nvPr/>
          </p:nvSpPr>
          <p:spPr bwMode="auto">
            <a:xfrm>
              <a:off x="4355976" y="3844589"/>
              <a:ext cx="360040" cy="252000"/>
            </a:xfrm>
            <a:prstGeom prst="star5">
              <a:avLst/>
            </a:prstGeom>
            <a:solidFill>
              <a:srgbClr val="FF0000"/>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sz="2000">
                <a:solidFill>
                  <a:srgbClr val="FFFFFF"/>
                </a:solidFill>
                <a:latin typeface="Gill Sans" charset="0"/>
                <a:ea typeface="Heiti SC Light" charset="0"/>
                <a:cs typeface="Heiti SC Light" charset="0"/>
                <a:sym typeface="Gill Sans" charset="0"/>
              </a:endParaRPr>
            </a:p>
          </p:txBody>
        </p:sp>
        <p:sp>
          <p:nvSpPr>
            <p:cNvPr id="77" name="五角星 76"/>
            <p:cNvSpPr/>
            <p:nvPr/>
          </p:nvSpPr>
          <p:spPr bwMode="auto">
            <a:xfrm>
              <a:off x="4716016" y="3844589"/>
              <a:ext cx="360040" cy="252000"/>
            </a:xfrm>
            <a:prstGeom prst="star5">
              <a:avLst/>
            </a:prstGeom>
            <a:solidFill>
              <a:srgbClr val="FF0000"/>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sz="2000">
                <a:solidFill>
                  <a:srgbClr val="FFFFFF"/>
                </a:solidFill>
                <a:latin typeface="Gill Sans" charset="0"/>
                <a:ea typeface="Heiti SC Light" charset="0"/>
                <a:cs typeface="Heiti SC Light" charset="0"/>
                <a:sym typeface="Gill Sans" charset="0"/>
              </a:endParaRPr>
            </a:p>
          </p:txBody>
        </p:sp>
        <p:sp>
          <p:nvSpPr>
            <p:cNvPr id="78" name="五角星 77"/>
            <p:cNvSpPr/>
            <p:nvPr/>
          </p:nvSpPr>
          <p:spPr bwMode="auto">
            <a:xfrm>
              <a:off x="5106075" y="3844589"/>
              <a:ext cx="360040" cy="252000"/>
            </a:xfrm>
            <a:prstGeom prst="star5">
              <a:avLst/>
            </a:prstGeom>
            <a:solidFill>
              <a:srgbClr val="FF0000"/>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sz="2000">
                <a:solidFill>
                  <a:srgbClr val="FFFFFF"/>
                </a:solidFill>
                <a:latin typeface="Gill Sans" charset="0"/>
                <a:ea typeface="Heiti SC Light" charset="0"/>
                <a:cs typeface="Heiti SC Light" charset="0"/>
                <a:sym typeface="Gill Sans" charset="0"/>
              </a:endParaRPr>
            </a:p>
          </p:txBody>
        </p:sp>
        <p:sp>
          <p:nvSpPr>
            <p:cNvPr id="79" name="五角星 78"/>
            <p:cNvSpPr/>
            <p:nvPr/>
          </p:nvSpPr>
          <p:spPr bwMode="auto">
            <a:xfrm>
              <a:off x="5508104" y="3844589"/>
              <a:ext cx="360040" cy="252000"/>
            </a:xfrm>
            <a:prstGeom prst="star5">
              <a:avLst/>
            </a:prstGeom>
            <a:solidFill>
              <a:srgbClr val="FF0000"/>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sz="2000">
                <a:solidFill>
                  <a:srgbClr val="FFFFFF"/>
                </a:solidFill>
                <a:latin typeface="Gill Sans" charset="0"/>
                <a:ea typeface="Heiti SC Light" charset="0"/>
                <a:cs typeface="Heiti SC Light" charset="0"/>
                <a:sym typeface="Gill Sans" charset="0"/>
              </a:endParaRPr>
            </a:p>
          </p:txBody>
        </p:sp>
        <p:sp>
          <p:nvSpPr>
            <p:cNvPr id="80" name="五角星 79"/>
            <p:cNvSpPr/>
            <p:nvPr/>
          </p:nvSpPr>
          <p:spPr bwMode="auto">
            <a:xfrm>
              <a:off x="6444208" y="3844589"/>
              <a:ext cx="360040" cy="252000"/>
            </a:xfrm>
            <a:prstGeom prst="star5">
              <a:avLst/>
            </a:prstGeom>
            <a:solidFill>
              <a:srgbClr val="FF0000"/>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sz="2000">
                <a:solidFill>
                  <a:srgbClr val="FFFFFF"/>
                </a:solidFill>
                <a:latin typeface="Gill Sans" charset="0"/>
                <a:ea typeface="Heiti SC Light" charset="0"/>
                <a:cs typeface="Heiti SC Light" charset="0"/>
                <a:sym typeface="Gill Sans" charset="0"/>
              </a:endParaRPr>
            </a:p>
          </p:txBody>
        </p:sp>
        <p:sp>
          <p:nvSpPr>
            <p:cNvPr id="81" name="五角星 80"/>
            <p:cNvSpPr/>
            <p:nvPr/>
          </p:nvSpPr>
          <p:spPr bwMode="auto">
            <a:xfrm>
              <a:off x="6834267" y="3844589"/>
              <a:ext cx="360040" cy="252000"/>
            </a:xfrm>
            <a:prstGeom prst="star5">
              <a:avLst/>
            </a:prstGeom>
            <a:solidFill>
              <a:srgbClr val="FF0000"/>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sz="2000">
                <a:solidFill>
                  <a:srgbClr val="FFFFFF"/>
                </a:solidFill>
                <a:latin typeface="Gill Sans" charset="0"/>
                <a:ea typeface="Heiti SC Light" charset="0"/>
                <a:cs typeface="Heiti SC Light" charset="0"/>
                <a:sym typeface="Gill Sans" charset="0"/>
              </a:endParaRPr>
            </a:p>
          </p:txBody>
        </p:sp>
        <p:sp>
          <p:nvSpPr>
            <p:cNvPr id="82" name="五角星 81"/>
            <p:cNvSpPr/>
            <p:nvPr/>
          </p:nvSpPr>
          <p:spPr bwMode="auto">
            <a:xfrm>
              <a:off x="7236296" y="3844589"/>
              <a:ext cx="360040" cy="252000"/>
            </a:xfrm>
            <a:prstGeom prst="star5">
              <a:avLst/>
            </a:prstGeom>
            <a:solidFill>
              <a:srgbClr val="FF0000"/>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sz="2000">
                <a:solidFill>
                  <a:srgbClr val="FFFFFF"/>
                </a:solidFill>
                <a:latin typeface="Gill Sans" charset="0"/>
                <a:ea typeface="Heiti SC Light" charset="0"/>
                <a:cs typeface="Heiti SC Light" charset="0"/>
                <a:sym typeface="Gill Sans" charset="0"/>
              </a:endParaRPr>
            </a:p>
          </p:txBody>
        </p:sp>
      </p:grpSp>
      <p:sp>
        <p:nvSpPr>
          <p:cNvPr id="84" name="矩形 83"/>
          <p:cNvSpPr/>
          <p:nvPr/>
        </p:nvSpPr>
        <p:spPr>
          <a:xfrm>
            <a:off x="287866" y="127857"/>
            <a:ext cx="7387942" cy="523220"/>
          </a:xfrm>
          <a:prstGeom prst="rect">
            <a:avLst/>
          </a:prstGeom>
        </p:spPr>
        <p:txBody>
          <a:bodyPr wrap="square">
            <a:spAutoFit/>
          </a:bodyPr>
          <a:lstStyle/>
          <a:p>
            <a:pPr lvl="0"/>
            <a:r>
              <a:rPr kumimoji="1" lang="zh-CN" altLang="en-US" sz="2800" dirty="0" smtClean="0">
                <a:solidFill>
                  <a:srgbClr val="00B0F0"/>
                </a:solidFill>
                <a:latin typeface="SimHei" charset="0"/>
                <a:ea typeface="SimHei" charset="0"/>
                <a:cs typeface="SimHei" charset="0"/>
              </a:rPr>
              <a:t>二手车电商三类模式对比</a:t>
            </a:r>
            <a:endParaRPr kumimoji="1" lang="zh-CN" altLang="en-US" sz="2800" dirty="0">
              <a:solidFill>
                <a:srgbClr val="00B0F0"/>
              </a:solidFill>
              <a:latin typeface="SimHei" charset="0"/>
              <a:ea typeface="SimHei" charset="0"/>
              <a:cs typeface="SimHei" charset="0"/>
            </a:endParaRPr>
          </a:p>
        </p:txBody>
      </p:sp>
    </p:spTree>
    <p:extLst>
      <p:ext uri="{BB962C8B-B14F-4D97-AF65-F5344CB8AC3E}">
        <p14:creationId xmlns:p14="http://schemas.microsoft.com/office/powerpoint/2010/main" val="5093265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251" y="1204473"/>
            <a:ext cx="7531133" cy="4488754"/>
          </a:xfrm>
          <a:prstGeom prst="rect">
            <a:avLst/>
          </a:prstGeom>
        </p:spPr>
      </p:pic>
      <p:sp>
        <p:nvSpPr>
          <p:cNvPr id="4" name="文本框 3"/>
          <p:cNvSpPr txBox="1"/>
          <p:nvPr/>
        </p:nvSpPr>
        <p:spPr>
          <a:xfrm>
            <a:off x="2" y="1"/>
            <a:ext cx="135466" cy="778932"/>
          </a:xfrm>
          <a:prstGeom prst="rect">
            <a:avLst/>
          </a:prstGeom>
          <a:solidFill>
            <a:srgbClr val="00B0F0"/>
          </a:solidFill>
        </p:spPr>
        <p:txBody>
          <a:bodyPr wrap="square" rtlCol="0">
            <a:spAutoFit/>
          </a:bodyPr>
          <a:lstStyle/>
          <a:p>
            <a:endParaRPr kumimoji="1" lang="zh-CN" altLang="en-US"/>
          </a:p>
        </p:txBody>
      </p:sp>
      <p:sp>
        <p:nvSpPr>
          <p:cNvPr id="5" name="文本框 4"/>
          <p:cNvSpPr txBox="1"/>
          <p:nvPr/>
        </p:nvSpPr>
        <p:spPr>
          <a:xfrm>
            <a:off x="389467" y="127857"/>
            <a:ext cx="2762647" cy="523220"/>
          </a:xfrm>
          <a:prstGeom prst="rect">
            <a:avLst/>
          </a:prstGeom>
          <a:noFill/>
        </p:spPr>
        <p:txBody>
          <a:bodyPr wrap="square" rtlCol="0">
            <a:spAutoFit/>
          </a:bodyPr>
          <a:lstStyle/>
          <a:p>
            <a:r>
              <a:rPr kumimoji="1" lang="zh-CN" altLang="en-US" sz="2800" dirty="0" smtClean="0">
                <a:solidFill>
                  <a:srgbClr val="00B0F0"/>
                </a:solidFill>
                <a:latin typeface="SimHei" charset="0"/>
                <a:ea typeface="SimHei" charset="0"/>
                <a:cs typeface="SimHei" charset="0"/>
              </a:rPr>
              <a:t>铺天盖地的广告</a:t>
            </a:r>
            <a:endParaRPr kumimoji="1" lang="zh-CN" altLang="en-US" sz="2800" dirty="0">
              <a:solidFill>
                <a:srgbClr val="00B0F0"/>
              </a:solidFill>
              <a:latin typeface="SimHei" charset="0"/>
              <a:ea typeface="SimHei" charset="0"/>
              <a:cs typeface="SimHei" charset="0"/>
            </a:endParaRP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2114" y="1204473"/>
            <a:ext cx="6697132" cy="4464755"/>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80566" y="1189058"/>
            <a:ext cx="5621867" cy="4480457"/>
          </a:xfrm>
          <a:prstGeom prst="rect">
            <a:avLst/>
          </a:prstGeom>
        </p:spPr>
      </p:pic>
    </p:spTree>
    <p:extLst>
      <p:ext uri="{BB962C8B-B14F-4D97-AF65-F5344CB8AC3E}">
        <p14:creationId xmlns:p14="http://schemas.microsoft.com/office/powerpoint/2010/main" val="725631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 y="1"/>
            <a:ext cx="135466" cy="778932"/>
          </a:xfrm>
          <a:prstGeom prst="rect">
            <a:avLst/>
          </a:prstGeom>
          <a:solidFill>
            <a:srgbClr val="00B0F0"/>
          </a:solidFill>
        </p:spPr>
        <p:txBody>
          <a:bodyPr wrap="square" rtlCol="0">
            <a:spAutoFit/>
          </a:bodyPr>
          <a:lstStyle/>
          <a:p>
            <a:endParaRPr kumimoji="1" lang="zh-CN" altLang="en-US"/>
          </a:p>
        </p:txBody>
      </p:sp>
      <p:sp>
        <p:nvSpPr>
          <p:cNvPr id="18" name="矩形 17"/>
          <p:cNvSpPr/>
          <p:nvPr/>
        </p:nvSpPr>
        <p:spPr bwMode="auto">
          <a:xfrm>
            <a:off x="2039670" y="1344260"/>
            <a:ext cx="461160" cy="1952511"/>
          </a:xfrm>
          <a:prstGeom prst="rect">
            <a:avLst/>
          </a:prstGeom>
          <a:solidFill>
            <a:srgbClr val="1564BA"/>
          </a:solidFill>
          <a:ln w="25400" cap="flat" cmpd="sng" algn="ctr">
            <a:noFill/>
            <a:prstDash val="solid"/>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二手车估值平台</a:t>
            </a:r>
          </a:p>
        </p:txBody>
      </p:sp>
      <p:sp>
        <p:nvSpPr>
          <p:cNvPr id="19" name="矩形 18"/>
          <p:cNvSpPr/>
          <p:nvPr/>
        </p:nvSpPr>
        <p:spPr bwMode="auto">
          <a:xfrm>
            <a:off x="850170" y="1351536"/>
            <a:ext cx="1189500" cy="402497"/>
          </a:xfrm>
          <a:prstGeom prst="rect">
            <a:avLst/>
          </a:prstGeom>
          <a:solidFill>
            <a:srgbClr val="1564BA">
              <a:alpha val="44000"/>
            </a:srgbClr>
          </a:solidFill>
          <a:ln w="25400" cap="flat" cmpd="sng" algn="ctr">
            <a:noFill/>
            <a:prstDash val="solid"/>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smtClean="0">
                <a:ln>
                  <a:noFill/>
                </a:ln>
                <a:solidFill>
                  <a:srgbClr val="FFFFFF"/>
                </a:solidFill>
                <a:effectLst/>
                <a:uLnTx/>
                <a:uFillTx/>
                <a:latin typeface="微软雅黑" pitchFamily="34" charset="-122"/>
                <a:ea typeface="微软雅黑" pitchFamily="34" charset="-122"/>
                <a:cs typeface="Heiti SC Light" charset="0"/>
                <a:sym typeface="Gill Sans" charset="0"/>
              </a:rPr>
              <a:t>线上抓取</a:t>
            </a:r>
            <a:endParaRPr kumimoji="0" lang="en-US" altLang="zh-CN" sz="16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endParaRPr>
          </a:p>
        </p:txBody>
      </p:sp>
      <p:sp>
        <p:nvSpPr>
          <p:cNvPr id="23" name="右箭头 22"/>
          <p:cNvSpPr/>
          <p:nvPr/>
        </p:nvSpPr>
        <p:spPr bwMode="auto">
          <a:xfrm>
            <a:off x="2494492" y="2157961"/>
            <a:ext cx="842883" cy="325108"/>
          </a:xfrm>
          <a:prstGeom prst="rightArrow">
            <a:avLst/>
          </a:prstGeom>
          <a:solidFill>
            <a:srgbClr val="CF4A00">
              <a:lumMod val="60000"/>
              <a:lumOff val="40000"/>
            </a:srgbClr>
          </a:solidFill>
          <a:ln w="25400" cap="flat" cmpd="sng" algn="ctr">
            <a:noFill/>
            <a:prstDash val="solid"/>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FFFFFF"/>
              </a:solidFill>
              <a:effectLst/>
              <a:uLnTx/>
              <a:uFillTx/>
              <a:latin typeface="Gill Sans" charset="0"/>
              <a:ea typeface="Heiti SC Light" charset="0"/>
              <a:cs typeface="Heiti SC Light" charset="0"/>
              <a:sym typeface="Gill Sans" charset="0"/>
            </a:endParaRPr>
          </a:p>
        </p:txBody>
      </p:sp>
      <p:pic>
        <p:nvPicPr>
          <p:cNvPr id="24" name="Picture 17"/>
          <p:cNvPicPr>
            <a:picLocks noChangeAspect="1" noChangeArrowheads="1"/>
          </p:cNvPicPr>
          <p:nvPr/>
        </p:nvPicPr>
        <p:blipFill>
          <a:blip r:embed="rId3"/>
          <a:srcRect/>
          <a:stretch>
            <a:fillRect/>
          </a:stretch>
        </p:blipFill>
        <p:spPr bwMode="auto">
          <a:xfrm>
            <a:off x="758827" y="5156740"/>
            <a:ext cx="766768" cy="357190"/>
          </a:xfrm>
          <a:prstGeom prst="rect">
            <a:avLst/>
          </a:prstGeom>
          <a:noFill/>
          <a:ln w="9525">
            <a:noFill/>
            <a:miter lim="800000"/>
            <a:headEnd/>
            <a:tailEnd/>
          </a:ln>
          <a:effectLst/>
        </p:spPr>
      </p:pic>
      <p:pic>
        <p:nvPicPr>
          <p:cNvPr id="25" name="Picture 2"/>
          <p:cNvPicPr>
            <a:picLocks noChangeAspect="1" noChangeArrowheads="1"/>
          </p:cNvPicPr>
          <p:nvPr/>
        </p:nvPicPr>
        <p:blipFill>
          <a:blip r:embed="rId4"/>
          <a:srcRect/>
          <a:stretch>
            <a:fillRect/>
          </a:stretch>
        </p:blipFill>
        <p:spPr bwMode="auto">
          <a:xfrm>
            <a:off x="1616083" y="4549517"/>
            <a:ext cx="1052515" cy="409758"/>
          </a:xfrm>
          <a:prstGeom prst="rect">
            <a:avLst/>
          </a:prstGeom>
          <a:noFill/>
          <a:ln w="9525">
            <a:noFill/>
            <a:miter lim="800000"/>
            <a:headEnd/>
            <a:tailEnd/>
          </a:ln>
          <a:effectLst/>
        </p:spPr>
      </p:pic>
      <p:sp>
        <p:nvSpPr>
          <p:cNvPr id="26" name="矩形 25"/>
          <p:cNvSpPr/>
          <p:nvPr/>
        </p:nvSpPr>
        <p:spPr bwMode="auto">
          <a:xfrm>
            <a:off x="3792197" y="1351536"/>
            <a:ext cx="1928826" cy="402497"/>
          </a:xfrm>
          <a:prstGeom prst="rect">
            <a:avLst/>
          </a:prstGeom>
          <a:solidFill>
            <a:srgbClr val="FAA712"/>
          </a:solidFill>
          <a:ln w="25400" cap="flat" cmpd="sng" algn="ctr">
            <a:noFill/>
            <a:prstDash val="solid"/>
          </a:ln>
          <a:effectLs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二手车信息网站</a:t>
            </a:r>
          </a:p>
        </p:txBody>
      </p:sp>
      <p:sp>
        <p:nvSpPr>
          <p:cNvPr id="27" name="矩形 26"/>
          <p:cNvSpPr/>
          <p:nvPr/>
        </p:nvSpPr>
        <p:spPr bwMode="auto">
          <a:xfrm>
            <a:off x="3792197" y="2145559"/>
            <a:ext cx="1928826" cy="354381"/>
          </a:xfrm>
          <a:prstGeom prst="rect">
            <a:avLst/>
          </a:prstGeom>
          <a:solidFill>
            <a:srgbClr val="FAA712"/>
          </a:solidFill>
          <a:ln w="25400" cap="flat" cmpd="sng" algn="ctr">
            <a:noFill/>
            <a:prstDash val="solid"/>
          </a:ln>
          <a:effectLs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二手车交易平台</a:t>
            </a:r>
          </a:p>
        </p:txBody>
      </p:sp>
      <p:sp>
        <p:nvSpPr>
          <p:cNvPr id="28" name="矩形 27"/>
          <p:cNvSpPr/>
          <p:nvPr/>
        </p:nvSpPr>
        <p:spPr bwMode="auto">
          <a:xfrm>
            <a:off x="3792197" y="2939582"/>
            <a:ext cx="1928826" cy="357190"/>
          </a:xfrm>
          <a:prstGeom prst="rect">
            <a:avLst/>
          </a:prstGeom>
          <a:solidFill>
            <a:srgbClr val="FAA712"/>
          </a:solidFill>
          <a:ln w="25400" cap="flat" cmpd="sng" algn="ctr">
            <a:noFill/>
            <a:prstDash val="solid"/>
          </a:ln>
          <a:effectLs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个人用户</a:t>
            </a:r>
          </a:p>
        </p:txBody>
      </p:sp>
      <p:sp>
        <p:nvSpPr>
          <p:cNvPr id="29" name="矩形 28"/>
          <p:cNvSpPr/>
          <p:nvPr/>
        </p:nvSpPr>
        <p:spPr>
          <a:xfrm>
            <a:off x="3116687" y="4110472"/>
            <a:ext cx="2604336" cy="1461939"/>
          </a:xfrm>
          <a:prstGeom prst="rect">
            <a:avLst/>
          </a:prstGeom>
          <a:ln cap="rnd">
            <a:solidFill>
              <a:srgbClr val="3078BA"/>
            </a:solidFill>
            <a:prstDash val="sysDash"/>
          </a:ln>
        </p:spPr>
        <p:txBody>
          <a:bodyPr wrap="square">
            <a:spAutoFit/>
          </a:bodyPr>
          <a:lstStyle/>
          <a:p>
            <a:pPr marL="171450" indent="-171450" algn="just" fontAlgn="base">
              <a:spcBef>
                <a:spcPts val="600"/>
              </a:spcBef>
              <a:spcAft>
                <a:spcPct val="0"/>
              </a:spcAft>
              <a:buFont typeface="Wingdings" panose="05000000000000000000" pitchFamily="2" charset="2"/>
              <a:buChar char="Ø"/>
            </a:pPr>
            <a:r>
              <a:rPr lang="zh-CN" altLang="en-US" sz="1200" dirty="0" smtClean="0">
                <a:solidFill>
                  <a:srgbClr val="1564BA">
                    <a:lumMod val="50000"/>
                  </a:srgbClr>
                </a:solidFill>
                <a:latin typeface="微软雅黑" pitchFamily="34" charset="-122"/>
                <a:ea typeface="微软雅黑" pitchFamily="34" charset="-122"/>
                <a:cs typeface="Heiti SC Light" charset="0"/>
                <a:sym typeface="Gill Sans" charset="0"/>
              </a:rPr>
              <a:t>二手车估值平台充分和各交易商合作，通过线上和线下渠道收集车辆价格信息，利用估值模型为不同车型进行价格评估，并最终得出预期价格以及历史趋势。</a:t>
            </a:r>
            <a:endParaRPr lang="en-US" altLang="zh-CN" sz="1200" dirty="0" smtClean="0">
              <a:solidFill>
                <a:srgbClr val="1564BA">
                  <a:lumMod val="50000"/>
                </a:srgbClr>
              </a:solidFill>
              <a:latin typeface="微软雅黑" pitchFamily="34" charset="-122"/>
              <a:ea typeface="微软雅黑" pitchFamily="34" charset="-122"/>
              <a:cs typeface="Heiti SC Light" charset="0"/>
              <a:sym typeface="Gill Sans" charset="0"/>
            </a:endParaRPr>
          </a:p>
          <a:p>
            <a:pPr marL="171450" indent="-171450" algn="just" fontAlgn="base">
              <a:spcBef>
                <a:spcPts val="600"/>
              </a:spcBef>
              <a:spcAft>
                <a:spcPct val="0"/>
              </a:spcAft>
              <a:buFont typeface="Wingdings" panose="05000000000000000000" pitchFamily="2" charset="2"/>
              <a:buChar char="Ø"/>
            </a:pPr>
            <a:r>
              <a:rPr lang="zh-CN" altLang="en-US" sz="1200" dirty="0" smtClean="0">
                <a:solidFill>
                  <a:srgbClr val="1564BA">
                    <a:lumMod val="50000"/>
                  </a:srgbClr>
                </a:solidFill>
                <a:latin typeface="微软雅黑" pitchFamily="34" charset="-122"/>
                <a:ea typeface="微软雅黑" pitchFamily="34" charset="-122"/>
                <a:cs typeface="Heiti SC Light" charset="0"/>
                <a:sym typeface="Gill Sans" charset="0"/>
              </a:rPr>
              <a:t>为二手车信息网站，交易平台以及个人用户提供估值服务。</a:t>
            </a:r>
          </a:p>
        </p:txBody>
      </p:sp>
      <p:pic>
        <p:nvPicPr>
          <p:cNvPr id="3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389" y="4544316"/>
            <a:ext cx="852676" cy="420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 name="Picture 18"/>
          <p:cNvPicPr>
            <a:picLocks noChangeAspect="1" noChangeArrowheads="1"/>
          </p:cNvPicPr>
          <p:nvPr/>
        </p:nvPicPr>
        <p:blipFill>
          <a:blip r:embed="rId6"/>
          <a:srcRect/>
          <a:stretch>
            <a:fillRect/>
          </a:stretch>
        </p:blipFill>
        <p:spPr bwMode="auto">
          <a:xfrm>
            <a:off x="1631857" y="5154539"/>
            <a:ext cx="1188410" cy="276225"/>
          </a:xfrm>
          <a:prstGeom prst="rect">
            <a:avLst/>
          </a:prstGeom>
          <a:noFill/>
          <a:ln w="9525">
            <a:noFill/>
            <a:miter lim="800000"/>
            <a:headEnd/>
            <a:tailEnd/>
          </a:ln>
          <a:effectLst/>
        </p:spPr>
      </p:pic>
      <p:sp>
        <p:nvSpPr>
          <p:cNvPr id="32" name="矩形 31"/>
          <p:cNvSpPr/>
          <p:nvPr/>
        </p:nvSpPr>
        <p:spPr>
          <a:xfrm>
            <a:off x="287866" y="127857"/>
            <a:ext cx="7387942" cy="523220"/>
          </a:xfrm>
          <a:prstGeom prst="rect">
            <a:avLst/>
          </a:prstGeom>
        </p:spPr>
        <p:txBody>
          <a:bodyPr wrap="square">
            <a:spAutoFit/>
          </a:bodyPr>
          <a:lstStyle/>
          <a:p>
            <a:pPr lvl="0"/>
            <a:r>
              <a:rPr kumimoji="1" lang="zh-CN" altLang="en-US" sz="2800" dirty="0" smtClean="0">
                <a:solidFill>
                  <a:srgbClr val="00B0F0"/>
                </a:solidFill>
                <a:latin typeface="SimHei" charset="0"/>
                <a:ea typeface="SimHei" charset="0"/>
                <a:cs typeface="SimHei" charset="0"/>
              </a:rPr>
              <a:t>二手车估值服务与垂直搜索服务</a:t>
            </a:r>
            <a:endParaRPr kumimoji="1" lang="zh-CN" altLang="en-US" sz="2800" dirty="0">
              <a:solidFill>
                <a:srgbClr val="00B0F0"/>
              </a:solidFill>
              <a:latin typeface="SimHei" charset="0"/>
              <a:ea typeface="SimHei" charset="0"/>
              <a:cs typeface="SimHei" charset="0"/>
            </a:endParaRPr>
          </a:p>
        </p:txBody>
      </p:sp>
      <p:sp>
        <p:nvSpPr>
          <p:cNvPr id="33" name="矩形 32"/>
          <p:cNvSpPr/>
          <p:nvPr/>
        </p:nvSpPr>
        <p:spPr bwMode="auto">
          <a:xfrm>
            <a:off x="850170" y="1871665"/>
            <a:ext cx="1189500" cy="402497"/>
          </a:xfrm>
          <a:prstGeom prst="rect">
            <a:avLst/>
          </a:prstGeom>
          <a:solidFill>
            <a:srgbClr val="1564BA">
              <a:alpha val="44000"/>
            </a:srgbClr>
          </a:solidFill>
          <a:ln w="25400" cap="flat" cmpd="sng" algn="ctr">
            <a:noFill/>
            <a:prstDash val="solid"/>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线下搜集</a:t>
            </a:r>
            <a:endParaRPr kumimoji="0" lang="en-US" altLang="zh-CN" sz="16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endParaRPr>
          </a:p>
        </p:txBody>
      </p:sp>
      <p:sp>
        <p:nvSpPr>
          <p:cNvPr id="34" name="矩形 33"/>
          <p:cNvSpPr/>
          <p:nvPr/>
        </p:nvSpPr>
        <p:spPr bwMode="auto">
          <a:xfrm>
            <a:off x="850170" y="2391794"/>
            <a:ext cx="1189500" cy="402497"/>
          </a:xfrm>
          <a:prstGeom prst="rect">
            <a:avLst/>
          </a:prstGeom>
          <a:solidFill>
            <a:srgbClr val="1564BA">
              <a:alpha val="44000"/>
            </a:srgbClr>
          </a:solidFill>
          <a:ln w="25400" cap="flat" cmpd="sng" algn="ctr">
            <a:noFill/>
            <a:prstDash val="solid"/>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数据合作</a:t>
            </a:r>
            <a:endParaRPr kumimoji="0" lang="en-US" altLang="zh-CN" sz="16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endParaRPr>
          </a:p>
        </p:txBody>
      </p:sp>
      <p:sp>
        <p:nvSpPr>
          <p:cNvPr id="35" name="矩形 34"/>
          <p:cNvSpPr/>
          <p:nvPr/>
        </p:nvSpPr>
        <p:spPr bwMode="auto">
          <a:xfrm>
            <a:off x="850170" y="2894275"/>
            <a:ext cx="1189500" cy="402497"/>
          </a:xfrm>
          <a:prstGeom prst="rect">
            <a:avLst/>
          </a:prstGeom>
          <a:solidFill>
            <a:srgbClr val="1564BA">
              <a:alpha val="44000"/>
            </a:srgbClr>
          </a:solidFill>
          <a:ln w="25400" cap="flat" cmpd="sng" algn="ctr">
            <a:noFill/>
            <a:prstDash val="solid"/>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估值模型</a:t>
            </a:r>
            <a:endParaRPr kumimoji="0" lang="en-US" altLang="zh-CN" sz="16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endParaRPr>
          </a:p>
        </p:txBody>
      </p:sp>
      <p:sp>
        <p:nvSpPr>
          <p:cNvPr id="2" name="文本框 1"/>
          <p:cNvSpPr txBox="1"/>
          <p:nvPr/>
        </p:nvSpPr>
        <p:spPr>
          <a:xfrm>
            <a:off x="3361310" y="1353080"/>
            <a:ext cx="430887" cy="1943692"/>
          </a:xfrm>
          <a:prstGeom prst="rect">
            <a:avLst/>
          </a:prstGeom>
          <a:solidFill>
            <a:schemeClr val="accent2">
              <a:lumMod val="75000"/>
            </a:schemeClr>
          </a:solidFill>
        </p:spPr>
        <p:txBody>
          <a:bodyPr vert="eaVert" wrap="square" rtlCol="0" anchor="ctr">
            <a:spAutoFit/>
          </a:bodyPr>
          <a:lstStyle/>
          <a:p>
            <a:pPr algn="ctr"/>
            <a:r>
              <a:rPr kumimoji="1" lang="zh-CN" altLang="en-US" sz="1600" dirty="0" smtClean="0">
                <a:solidFill>
                  <a:schemeClr val="bg1"/>
                </a:solidFill>
                <a:latin typeface="Microsoft YaHei" charset="0"/>
                <a:ea typeface="Microsoft YaHei" charset="0"/>
                <a:cs typeface="Microsoft YaHei" charset="0"/>
              </a:rPr>
              <a:t>服务对象</a:t>
            </a:r>
            <a:endParaRPr kumimoji="1" lang="zh-CN" altLang="en-US" sz="1600" dirty="0">
              <a:solidFill>
                <a:schemeClr val="bg1"/>
              </a:solidFill>
              <a:latin typeface="Microsoft YaHei" charset="0"/>
              <a:ea typeface="Microsoft YaHei" charset="0"/>
              <a:cs typeface="Microsoft YaHei" charset="0"/>
            </a:endParaRPr>
          </a:p>
        </p:txBody>
      </p:sp>
      <p:sp>
        <p:nvSpPr>
          <p:cNvPr id="36" name="TextBox 53"/>
          <p:cNvSpPr txBox="1"/>
          <p:nvPr/>
        </p:nvSpPr>
        <p:spPr>
          <a:xfrm>
            <a:off x="532517" y="3941195"/>
            <a:ext cx="1285884" cy="338554"/>
          </a:xfrm>
          <a:prstGeom prst="rect">
            <a:avLst/>
          </a:prstGeom>
          <a:noFill/>
        </p:spPr>
        <p:txBody>
          <a:bodyPr wrap="square" rtlCol="0">
            <a:spAutoFit/>
          </a:bodyPr>
          <a:lstStyle/>
          <a:p>
            <a:pPr algn="just" fontAlgn="base">
              <a:spcBef>
                <a:spcPct val="0"/>
              </a:spcBef>
              <a:spcAft>
                <a:spcPct val="0"/>
              </a:spcAft>
            </a:pPr>
            <a:r>
              <a:rPr lang="zh-CN" altLang="en-US" sz="1600" b="1" dirty="0" smtClean="0">
                <a:solidFill>
                  <a:srgbClr val="1564BA"/>
                </a:solidFill>
                <a:latin typeface="微软雅黑" pitchFamily="34" charset="-122"/>
                <a:ea typeface="微软雅黑" pitchFamily="34" charset="-122"/>
                <a:cs typeface="Heiti SC Light" charset="0"/>
                <a:sym typeface="Gill Sans" charset="0"/>
              </a:rPr>
              <a:t>主要企业：</a:t>
            </a:r>
          </a:p>
        </p:txBody>
      </p:sp>
      <p:grpSp>
        <p:nvGrpSpPr>
          <p:cNvPr id="51" name="组 50"/>
          <p:cNvGrpSpPr/>
          <p:nvPr/>
        </p:nvGrpSpPr>
        <p:grpSpPr>
          <a:xfrm>
            <a:off x="6984940" y="1275015"/>
            <a:ext cx="4387105" cy="4163025"/>
            <a:chOff x="7401575" y="1277793"/>
            <a:chExt cx="3876412" cy="3616049"/>
          </a:xfrm>
        </p:grpSpPr>
        <p:pic>
          <p:nvPicPr>
            <p:cNvPr id="37" name="图片 36" descr="2276657_085915043_2.jpg"/>
            <p:cNvPicPr>
              <a:picLocks noChangeAspect="1"/>
            </p:cNvPicPr>
            <p:nvPr/>
          </p:nvPicPr>
          <p:blipFill>
            <a:blip r:embed="rId7"/>
            <a:stretch>
              <a:fillRect/>
            </a:stretch>
          </p:blipFill>
          <p:spPr>
            <a:xfrm>
              <a:off x="9909835" y="2784420"/>
              <a:ext cx="936104" cy="773383"/>
            </a:xfrm>
            <a:prstGeom prst="rect">
              <a:avLst/>
            </a:prstGeom>
            <a:solidFill>
              <a:schemeClr val="bg1"/>
            </a:solidFill>
          </p:spPr>
        </p:pic>
        <p:sp>
          <p:nvSpPr>
            <p:cNvPr id="38" name="Content Placeholder 5"/>
            <p:cNvSpPr txBox="1">
              <a:spLocks/>
            </p:cNvSpPr>
            <p:nvPr/>
          </p:nvSpPr>
          <p:spPr>
            <a:xfrm>
              <a:off x="7702055" y="1277793"/>
              <a:ext cx="3194652" cy="457570"/>
            </a:xfrm>
            <a:prstGeom prst="rect">
              <a:avLst/>
            </a:prstGeom>
            <a:solidFill>
              <a:schemeClr val="accent4"/>
            </a:solidFill>
          </p:spPr>
          <p:txBody>
            <a:bodyPr vert="horz" wrap="square" lIns="68571" tIns="68571" rIns="0" bIns="68571" rtlCol="0" anchor="ctr" anchorCtr="0">
              <a:noAutofit/>
            </a:bodyPr>
            <a:lstStyle>
              <a:defPPr>
                <a:defRPr lang="en-US"/>
              </a:defPPr>
              <a:lvl1pPr marL="0" marR="0" lvl="0" indent="0" algn="l" defTabSz="914363" eaLnBrk="1" fontAlgn="auto" latinLnBrk="0" hangingPunct="1">
                <a:lnSpc>
                  <a:spcPct val="90000"/>
                </a:lnSpc>
                <a:spcBef>
                  <a:spcPct val="20000"/>
                </a:spcBef>
                <a:spcAft>
                  <a:spcPts val="0"/>
                </a:spcAft>
                <a:buClrTx/>
                <a:buSzPct val="90000"/>
                <a:buFontTx/>
                <a:buNone/>
                <a:tabLst/>
                <a:defRPr sz="1600" spc="-53">
                  <a:gradFill>
                    <a:gsLst>
                      <a:gs pos="0">
                        <a:srgbClr val="FFFFFF"/>
                      </a:gs>
                      <a:gs pos="86000">
                        <a:srgbClr val="FFFFFF"/>
                      </a:gs>
                    </a:gsLst>
                    <a:lin ang="5400000" scaled="0"/>
                  </a:gradFill>
                  <a:latin typeface="微软雅黑"/>
                  <a:ea typeface="微软雅黑"/>
                  <a:cs typeface="微软雅黑"/>
                </a:defRPr>
              </a:lvl1pPr>
              <a:lvl2pPr marL="855663" indent="-395288" algn="l" defTabSz="914363" eaLnBrk="1" latinLnBrk="0" hangingPunct="1">
                <a:lnSpc>
                  <a:spcPct val="90000"/>
                </a:lnSpc>
                <a:spcBef>
                  <a:spcPct val="20000"/>
                </a:spcBef>
                <a:buSzPct val="90000"/>
                <a:buFontTx/>
                <a:buBlip>
                  <a:blip r:embed="rId8"/>
                </a:buBlip>
                <a:defRPr sz="2800">
                  <a:gradFill>
                    <a:gsLst>
                      <a:gs pos="0">
                        <a:schemeClr val="tx1"/>
                      </a:gs>
                      <a:gs pos="86000">
                        <a:schemeClr val="tx1"/>
                      </a:gs>
                    </a:gsLst>
                    <a:lin ang="5400000" scaled="0"/>
                  </a:gradFill>
                  <a:latin typeface="+mn-lt"/>
                  <a:ea typeface="+mn-ea"/>
                  <a:cs typeface="+mn-cs"/>
                </a:defRPr>
              </a:lvl2pPr>
              <a:lvl3pPr marL="1258888" indent="-403225" algn="l" defTabSz="914363" eaLnBrk="1" latinLnBrk="0" hangingPunct="1">
                <a:lnSpc>
                  <a:spcPct val="90000"/>
                </a:lnSpc>
                <a:spcBef>
                  <a:spcPct val="20000"/>
                </a:spcBef>
                <a:buSzPct val="90000"/>
                <a:buFontTx/>
                <a:buBlip>
                  <a:blip r:embed="rId8"/>
                </a:buBlip>
                <a:defRPr sz="2400">
                  <a:gradFill>
                    <a:gsLst>
                      <a:gs pos="0">
                        <a:schemeClr val="tx1"/>
                      </a:gs>
                      <a:gs pos="86000">
                        <a:schemeClr val="tx1"/>
                      </a:gs>
                    </a:gsLst>
                    <a:lin ang="5400000" scaled="0"/>
                  </a:gradFill>
                  <a:latin typeface="+mn-lt"/>
                  <a:ea typeface="+mn-ea"/>
                  <a:cs typeface="+mn-cs"/>
                </a:defRPr>
              </a:lvl3pPr>
              <a:lvl4pPr marL="1604963" indent="-346075" algn="l" defTabSz="914363" eaLnBrk="1" latinLnBrk="0" hangingPunct="1">
                <a:lnSpc>
                  <a:spcPct val="90000"/>
                </a:lnSpc>
                <a:spcBef>
                  <a:spcPct val="20000"/>
                </a:spcBef>
                <a:buSzPct val="90000"/>
                <a:buFontTx/>
                <a:buBlip>
                  <a:blip r:embed="rId8"/>
                </a:buBlip>
                <a:defRPr>
                  <a:gradFill>
                    <a:gsLst>
                      <a:gs pos="0">
                        <a:schemeClr val="tx1"/>
                      </a:gs>
                      <a:gs pos="86000">
                        <a:schemeClr val="tx1"/>
                      </a:gs>
                    </a:gsLst>
                    <a:lin ang="5400000" scaled="0"/>
                  </a:gradFill>
                  <a:latin typeface="+mn-lt"/>
                  <a:ea typeface="+mn-ea"/>
                  <a:cs typeface="+mn-cs"/>
                </a:defRPr>
              </a:lvl4pPr>
              <a:lvl5pPr marL="1941513" indent="-336550" algn="l" defTabSz="914363" eaLnBrk="1" latinLnBrk="0" hangingPunct="1">
                <a:lnSpc>
                  <a:spcPct val="90000"/>
                </a:lnSpc>
                <a:spcBef>
                  <a:spcPct val="20000"/>
                </a:spcBef>
                <a:buSzPct val="90000"/>
                <a:buFontTx/>
                <a:buBlip>
                  <a:blip r:embed="rId8"/>
                </a:buBlip>
                <a:defRPr>
                  <a:gradFill>
                    <a:gsLst>
                      <a:gs pos="0">
                        <a:schemeClr val="tx1"/>
                      </a:gs>
                      <a:gs pos="86000">
                        <a:schemeClr val="tx1"/>
                      </a:gs>
                    </a:gsLst>
                    <a:lin ang="5400000" scaled="0"/>
                  </a:gradFill>
                  <a:latin typeface="+mn-lt"/>
                  <a:ea typeface="+mn-ea"/>
                  <a:cs typeface="+mn-cs"/>
                </a:defRPr>
              </a:lvl5pPr>
              <a:lvl6pPr marL="2514499" indent="-228591" defTabSz="914363">
                <a:spcBef>
                  <a:spcPct val="20000"/>
                </a:spcBef>
                <a:buFont typeface="Arial" pitchFamily="34" charset="0"/>
                <a:buChar char="•"/>
                <a:defRPr>
                  <a:solidFill>
                    <a:schemeClr val="tx1"/>
                  </a:solidFill>
                  <a:latin typeface="+mn-lt"/>
                  <a:ea typeface="+mn-ea"/>
                  <a:cs typeface="+mn-cs"/>
                </a:defRPr>
              </a:lvl6pPr>
              <a:lvl7pPr marL="2971681" indent="-228591" defTabSz="914363">
                <a:spcBef>
                  <a:spcPct val="20000"/>
                </a:spcBef>
                <a:buFont typeface="Arial" pitchFamily="34" charset="0"/>
                <a:buChar char="•"/>
                <a:defRPr>
                  <a:solidFill>
                    <a:schemeClr val="tx1"/>
                  </a:solidFill>
                  <a:latin typeface="+mn-lt"/>
                  <a:ea typeface="+mn-ea"/>
                  <a:cs typeface="+mn-cs"/>
                </a:defRPr>
              </a:lvl7pPr>
              <a:lvl8pPr marL="3428863" indent="-228591" defTabSz="914363">
                <a:spcBef>
                  <a:spcPct val="20000"/>
                </a:spcBef>
                <a:buFont typeface="Arial" pitchFamily="34" charset="0"/>
                <a:buChar char="•"/>
                <a:defRPr>
                  <a:solidFill>
                    <a:schemeClr val="tx1"/>
                  </a:solidFill>
                  <a:latin typeface="+mn-lt"/>
                  <a:ea typeface="+mn-ea"/>
                  <a:cs typeface="+mn-cs"/>
                </a:defRPr>
              </a:lvl8pPr>
              <a:lvl9pPr marL="3886045" indent="-228591" defTabSz="914363">
                <a:spcBef>
                  <a:spcPct val="20000"/>
                </a:spcBef>
                <a:buFont typeface="Arial" pitchFamily="34" charset="0"/>
                <a:buChar char="•"/>
                <a:defRPr>
                  <a:solidFill>
                    <a:schemeClr val="tx1"/>
                  </a:solidFill>
                  <a:latin typeface="+mn-lt"/>
                  <a:ea typeface="+mn-ea"/>
                  <a:cs typeface="+mn-cs"/>
                </a:defRPr>
              </a:lvl9pPr>
            </a:lstStyle>
            <a:p>
              <a:pPr algn="ctr"/>
              <a:r>
                <a:rPr lang="zh-CN" altLang="en-US" sz="1800" b="1" dirty="0" smtClean="0">
                  <a:latin typeface="微软雅黑" pitchFamily="34" charset="-122"/>
                  <a:ea typeface="微软雅黑" pitchFamily="34" charset="-122"/>
                </a:rPr>
                <a:t>基于全网和实体店的汽车消费价格</a:t>
              </a:r>
              <a:endParaRPr lang="en-US" sz="1800" b="1" dirty="0">
                <a:latin typeface="微软雅黑" pitchFamily="34" charset="-122"/>
                <a:ea typeface="微软雅黑" pitchFamily="34" charset="-122"/>
              </a:endParaRPr>
            </a:p>
          </p:txBody>
        </p:sp>
        <p:sp>
          <p:nvSpPr>
            <p:cNvPr id="39" name="下箭头 38"/>
            <p:cNvSpPr/>
            <p:nvPr/>
          </p:nvSpPr>
          <p:spPr bwMode="auto">
            <a:xfrm>
              <a:off x="9117747" y="1848316"/>
              <a:ext cx="360040" cy="360040"/>
            </a:xfrm>
            <a:prstGeom prst="downArrow">
              <a:avLst/>
            </a:prstGeom>
            <a:gradFill rotWithShape="0">
              <a:gsLst>
                <a:gs pos="0">
                  <a:srgbClr val="074EB3"/>
                </a:gs>
                <a:gs pos="100000">
                  <a:srgbClr val="0B3280"/>
                </a:gs>
              </a:gsLst>
              <a:lin ang="5400000" scaled="1"/>
            </a:gra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rgbClr val="FFFFFF"/>
                </a:solidFill>
                <a:effectLst/>
                <a:latin typeface="Gill Sans" charset="0"/>
                <a:ea typeface="Heiti SC Light" charset="0"/>
                <a:cs typeface="Heiti SC Light" charset="0"/>
                <a:sym typeface="Gill Sans" charset="0"/>
              </a:endParaRPr>
            </a:p>
          </p:txBody>
        </p:sp>
        <p:sp>
          <p:nvSpPr>
            <p:cNvPr id="40" name=" 3"/>
            <p:cNvSpPr/>
            <p:nvPr/>
          </p:nvSpPr>
          <p:spPr>
            <a:xfrm>
              <a:off x="8757707" y="2856428"/>
              <a:ext cx="1058517" cy="846814"/>
            </a:xfrm>
            <a:prstGeom prst="funnel">
              <a:avLst/>
            </a:prstGeom>
            <a:blipFill rotWithShape="0">
              <a:blip r:embed="rId9"/>
              <a:stretch>
                <a:fillRect/>
              </a:stretch>
            </a:blipFill>
            <a:ln w="15875">
              <a:solidFill>
                <a:srgbClr val="0C76FF"/>
              </a:solidFill>
            </a:ln>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sp>
          <p:nvSpPr>
            <p:cNvPr id="41" name="矩形 40"/>
            <p:cNvSpPr/>
            <p:nvPr/>
          </p:nvSpPr>
          <p:spPr bwMode="auto">
            <a:xfrm>
              <a:off x="9117747" y="2208356"/>
              <a:ext cx="360040" cy="504056"/>
            </a:xfrm>
            <a:prstGeom prst="rect">
              <a:avLst/>
            </a:prstGeom>
            <a:solidFill>
              <a:srgbClr val="FF0000">
                <a:alpha val="68000"/>
              </a:srgbClr>
            </a:solidFill>
            <a:ln>
              <a:noFill/>
            </a:ln>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zh-CN" altLang="en-US" sz="1200" dirty="0" smtClean="0">
                  <a:solidFill>
                    <a:srgbClr val="FFFFFF"/>
                  </a:solidFill>
                  <a:latin typeface="微软雅黑" pitchFamily="34" charset="-122"/>
                  <a:ea typeface="微软雅黑" pitchFamily="34" charset="-122"/>
                  <a:cs typeface="Heiti SC Light" charset="0"/>
                </a:rPr>
                <a:t>品牌</a:t>
              </a:r>
              <a:endParaRPr lang="en-US" altLang="zh-CN" sz="1200" dirty="0" smtClean="0">
                <a:solidFill>
                  <a:srgbClr val="FFFFFF"/>
                </a:solidFill>
                <a:latin typeface="微软雅黑" pitchFamily="34" charset="-122"/>
                <a:ea typeface="微软雅黑" pitchFamily="34" charset="-122"/>
                <a:cs typeface="Heiti SC Light" charset="0"/>
              </a:endParaRPr>
            </a:p>
          </p:txBody>
        </p:sp>
        <p:sp>
          <p:nvSpPr>
            <p:cNvPr id="42" name="矩形 41"/>
            <p:cNvSpPr/>
            <p:nvPr/>
          </p:nvSpPr>
          <p:spPr bwMode="auto">
            <a:xfrm>
              <a:off x="8613691" y="2064340"/>
              <a:ext cx="360040" cy="504056"/>
            </a:xfrm>
            <a:prstGeom prst="rect">
              <a:avLst/>
            </a:prstGeom>
            <a:solidFill>
              <a:srgbClr val="FF0000">
                <a:alpha val="68000"/>
              </a:srgbClr>
            </a:solidFill>
            <a:ln>
              <a:noFill/>
            </a:ln>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zh-CN" altLang="en-US" sz="1200" dirty="0" smtClean="0">
                  <a:solidFill>
                    <a:srgbClr val="FFFFFF"/>
                  </a:solidFill>
                  <a:latin typeface="微软雅黑" pitchFamily="34" charset="-122"/>
                  <a:ea typeface="微软雅黑" pitchFamily="34" charset="-122"/>
                  <a:cs typeface="Heiti SC Light" charset="0"/>
                </a:rPr>
                <a:t>价格</a:t>
              </a:r>
              <a:endParaRPr lang="en-US" altLang="zh-CN" sz="1200" dirty="0" smtClean="0">
                <a:solidFill>
                  <a:srgbClr val="FFFFFF"/>
                </a:solidFill>
                <a:latin typeface="微软雅黑" pitchFamily="34" charset="-122"/>
                <a:ea typeface="微软雅黑" pitchFamily="34" charset="-122"/>
                <a:cs typeface="Heiti SC Light" charset="0"/>
              </a:endParaRPr>
            </a:p>
          </p:txBody>
        </p:sp>
        <p:sp>
          <p:nvSpPr>
            <p:cNvPr id="43" name="矩形 42"/>
            <p:cNvSpPr/>
            <p:nvPr/>
          </p:nvSpPr>
          <p:spPr bwMode="auto">
            <a:xfrm>
              <a:off x="9621803" y="2064340"/>
              <a:ext cx="360040" cy="504056"/>
            </a:xfrm>
            <a:prstGeom prst="rect">
              <a:avLst/>
            </a:prstGeom>
            <a:solidFill>
              <a:srgbClr val="FF0000">
                <a:alpha val="68000"/>
              </a:srgbClr>
            </a:solidFill>
            <a:ln>
              <a:noFill/>
            </a:ln>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zh-CN" altLang="en-US" sz="1200" dirty="0" smtClean="0">
                  <a:solidFill>
                    <a:srgbClr val="FFFFFF"/>
                  </a:solidFill>
                  <a:latin typeface="微软雅黑" pitchFamily="34" charset="-122"/>
                  <a:ea typeface="微软雅黑" pitchFamily="34" charset="-122"/>
                  <a:cs typeface="Heiti SC Light" charset="0"/>
                </a:rPr>
                <a:t>车龄</a:t>
              </a:r>
              <a:endParaRPr lang="en-US" altLang="zh-CN" sz="1200" dirty="0" smtClean="0">
                <a:solidFill>
                  <a:srgbClr val="FFFFFF"/>
                </a:solidFill>
                <a:latin typeface="微软雅黑" pitchFamily="34" charset="-122"/>
                <a:ea typeface="微软雅黑" pitchFamily="34" charset="-122"/>
                <a:cs typeface="Heiti SC Light" charset="0"/>
              </a:endParaRPr>
            </a:p>
          </p:txBody>
        </p:sp>
        <p:sp>
          <p:nvSpPr>
            <p:cNvPr id="44" name="矩形 43"/>
            <p:cNvSpPr/>
            <p:nvPr/>
          </p:nvSpPr>
          <p:spPr bwMode="auto">
            <a:xfrm>
              <a:off x="8109635" y="2208356"/>
              <a:ext cx="360040" cy="504056"/>
            </a:xfrm>
            <a:prstGeom prst="rect">
              <a:avLst/>
            </a:prstGeom>
            <a:solidFill>
              <a:srgbClr val="FF0000">
                <a:alpha val="68000"/>
              </a:srgbClr>
            </a:solidFill>
            <a:ln>
              <a:noFill/>
            </a:ln>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zh-CN" altLang="en-US" sz="1200" dirty="0" smtClean="0">
                  <a:solidFill>
                    <a:srgbClr val="FFFFFF"/>
                  </a:solidFill>
                  <a:latin typeface="微软雅黑" pitchFamily="34" charset="-122"/>
                  <a:ea typeface="微软雅黑" pitchFamily="34" charset="-122"/>
                  <a:cs typeface="Heiti SC Light" charset="0"/>
                </a:rPr>
                <a:t>里程</a:t>
              </a:r>
              <a:endParaRPr lang="en-US" altLang="zh-CN" sz="1200" dirty="0" smtClean="0">
                <a:solidFill>
                  <a:srgbClr val="FFFFFF"/>
                </a:solidFill>
                <a:latin typeface="微软雅黑" pitchFamily="34" charset="-122"/>
                <a:ea typeface="微软雅黑" pitchFamily="34" charset="-122"/>
                <a:cs typeface="Heiti SC Light" charset="0"/>
              </a:endParaRPr>
            </a:p>
          </p:txBody>
        </p:sp>
        <p:sp>
          <p:nvSpPr>
            <p:cNvPr id="45" name="矩形 44"/>
            <p:cNvSpPr/>
            <p:nvPr/>
          </p:nvSpPr>
          <p:spPr bwMode="auto">
            <a:xfrm>
              <a:off x="10125859" y="2208356"/>
              <a:ext cx="360040" cy="504056"/>
            </a:xfrm>
            <a:prstGeom prst="rect">
              <a:avLst/>
            </a:prstGeom>
            <a:solidFill>
              <a:srgbClr val="FF0000">
                <a:alpha val="68000"/>
              </a:srgbClr>
            </a:solidFill>
            <a:ln>
              <a:noFill/>
            </a:ln>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zh-CN" altLang="en-US" sz="1200" dirty="0" smtClean="0">
                  <a:solidFill>
                    <a:srgbClr val="FFFFFF"/>
                  </a:solidFill>
                  <a:latin typeface="微软雅黑" pitchFamily="34" charset="-122"/>
                  <a:ea typeface="微软雅黑" pitchFamily="34" charset="-122"/>
                  <a:cs typeface="Heiti SC Light" charset="0"/>
                </a:rPr>
                <a:t>城市</a:t>
              </a:r>
              <a:endParaRPr lang="en-US" altLang="zh-CN" sz="1200" dirty="0" smtClean="0">
                <a:solidFill>
                  <a:srgbClr val="FFFFFF"/>
                </a:solidFill>
                <a:latin typeface="微软雅黑" pitchFamily="34" charset="-122"/>
                <a:ea typeface="微软雅黑" pitchFamily="34" charset="-122"/>
                <a:cs typeface="Heiti SC Light" charset="0"/>
              </a:endParaRPr>
            </a:p>
          </p:txBody>
        </p:sp>
        <p:sp>
          <p:nvSpPr>
            <p:cNvPr id="46" name="下箭头 45"/>
            <p:cNvSpPr/>
            <p:nvPr/>
          </p:nvSpPr>
          <p:spPr bwMode="auto">
            <a:xfrm>
              <a:off x="9117747" y="3792532"/>
              <a:ext cx="360040" cy="360040"/>
            </a:xfrm>
            <a:prstGeom prst="downArrow">
              <a:avLst/>
            </a:prstGeom>
            <a:gradFill rotWithShape="0">
              <a:gsLst>
                <a:gs pos="0">
                  <a:srgbClr val="074EB3"/>
                </a:gs>
                <a:gs pos="100000">
                  <a:srgbClr val="0B3280"/>
                </a:gs>
              </a:gsLst>
              <a:lin ang="5400000" scaled="1"/>
            </a:gra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rgbClr val="FFFFFF"/>
                </a:solidFill>
                <a:effectLst/>
                <a:latin typeface="Gill Sans" charset="0"/>
                <a:ea typeface="Heiti SC Light" charset="0"/>
                <a:cs typeface="Heiti SC Light" charset="0"/>
                <a:sym typeface="Gill Sans" charset="0"/>
              </a:endParaRPr>
            </a:p>
          </p:txBody>
        </p:sp>
        <p:sp>
          <p:nvSpPr>
            <p:cNvPr id="47" name="矩形 46"/>
            <p:cNvSpPr/>
            <p:nvPr/>
          </p:nvSpPr>
          <p:spPr>
            <a:xfrm>
              <a:off x="8109635" y="4155178"/>
              <a:ext cx="2446176" cy="738664"/>
            </a:xfrm>
            <a:prstGeom prst="rect">
              <a:avLst/>
            </a:prstGeom>
          </p:spPr>
          <p:txBody>
            <a:bodyPr wrap="square">
              <a:spAutoFit/>
            </a:bodyPr>
            <a:lstStyle/>
            <a:p>
              <a:r>
                <a:rPr lang="zh-CN" altLang="en-US" sz="1400" b="1" dirty="0" smtClean="0">
                  <a:solidFill>
                    <a:schemeClr val="accent1"/>
                  </a:solidFill>
                  <a:latin typeface="微软雅黑" pitchFamily="34" charset="-122"/>
                  <a:ea typeface="微软雅黑" pitchFamily="34" charset="-122"/>
                </a:rPr>
                <a:t>用户能够在</a:t>
              </a:r>
              <a:r>
                <a:rPr lang="en-US" altLang="zh-CN" sz="1400" b="1" dirty="0" smtClean="0">
                  <a:solidFill>
                    <a:schemeClr val="accent1"/>
                  </a:solidFill>
                  <a:latin typeface="微软雅黑" pitchFamily="34" charset="-122"/>
                  <a:ea typeface="微软雅黑" pitchFamily="34" charset="-122"/>
                </a:rPr>
                <a:t>PC</a:t>
              </a:r>
              <a:r>
                <a:rPr lang="zh-CN" altLang="en-US" sz="1400" b="1" dirty="0" smtClean="0">
                  <a:solidFill>
                    <a:schemeClr val="accent1"/>
                  </a:solidFill>
                  <a:latin typeface="微软雅黑" pitchFamily="34" charset="-122"/>
                  <a:ea typeface="微软雅黑" pitchFamily="34" charset="-122"/>
                </a:rPr>
                <a:t>端及移动端在短时间内掌握关注车型的详细信息和价格数据</a:t>
              </a:r>
              <a:endParaRPr lang="zh-CN" altLang="en-US" sz="1400" b="1" dirty="0">
                <a:latin typeface="微软雅黑" pitchFamily="34" charset="-122"/>
                <a:ea typeface="微软雅黑" pitchFamily="34" charset="-122"/>
              </a:endParaRPr>
            </a:p>
          </p:txBody>
        </p:sp>
        <p:pic>
          <p:nvPicPr>
            <p:cNvPr id="48" name="Picture 19"/>
            <p:cNvPicPr>
              <a:picLocks noChangeAspect="1" noChangeArrowheads="1"/>
            </p:cNvPicPr>
            <p:nvPr/>
          </p:nvPicPr>
          <p:blipFill>
            <a:blip r:embed="rId10"/>
            <a:srcRect/>
            <a:stretch>
              <a:fillRect/>
            </a:stretch>
          </p:blipFill>
          <p:spPr bwMode="auto">
            <a:xfrm>
              <a:off x="7401575" y="3168526"/>
              <a:ext cx="1095378" cy="517018"/>
            </a:xfrm>
            <a:prstGeom prst="rect">
              <a:avLst/>
            </a:prstGeom>
            <a:noFill/>
            <a:ln w="9525">
              <a:noFill/>
              <a:miter lim="800000"/>
              <a:headEnd/>
              <a:tailEnd/>
            </a:ln>
            <a:effectLst/>
          </p:spPr>
        </p:pic>
        <p:cxnSp>
          <p:nvCxnSpPr>
            <p:cNvPr id="49" name="直接连接符 32"/>
            <p:cNvCxnSpPr/>
            <p:nvPr/>
          </p:nvCxnSpPr>
          <p:spPr bwMode="auto">
            <a:xfrm>
              <a:off x="7533571" y="2443430"/>
              <a:ext cx="3672408" cy="0"/>
            </a:xfrm>
            <a:prstGeom prst="line">
              <a:avLst/>
            </a:prstGeom>
            <a:gradFill rotWithShape="0">
              <a:gsLst>
                <a:gs pos="0">
                  <a:srgbClr val="074EB3"/>
                </a:gs>
                <a:gs pos="100000">
                  <a:srgbClr val="0B3280"/>
                </a:gs>
              </a:gsLst>
              <a:lin ang="5400000" scaled="1"/>
            </a:gradFill>
            <a:ln w="12700" cap="flat" cmpd="sng" algn="ctr">
              <a:solidFill>
                <a:srgbClr val="0080FF"/>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0" name="TextBox 33"/>
            <p:cNvSpPr txBox="1"/>
            <p:nvPr/>
          </p:nvSpPr>
          <p:spPr>
            <a:xfrm>
              <a:off x="10485899" y="2197209"/>
              <a:ext cx="792088" cy="246221"/>
            </a:xfrm>
            <a:prstGeom prst="rect">
              <a:avLst/>
            </a:prstGeom>
            <a:noFill/>
          </p:spPr>
          <p:txBody>
            <a:bodyPr wrap="square" rtlCol="0">
              <a:spAutoFit/>
            </a:bodyPr>
            <a:lstStyle/>
            <a:p>
              <a:r>
                <a:rPr lang="zh-CN" altLang="en-US" sz="1000" dirty="0" smtClean="0">
                  <a:solidFill>
                    <a:schemeClr val="tx1"/>
                  </a:solidFill>
                  <a:latin typeface="微软雅黑" pitchFamily="34" charset="-122"/>
                  <a:ea typeface="微软雅黑" pitchFamily="34" charset="-122"/>
                </a:rPr>
                <a:t>信息分类</a:t>
              </a:r>
            </a:p>
          </p:txBody>
        </p:sp>
      </p:grpSp>
      <p:sp>
        <p:nvSpPr>
          <p:cNvPr id="52" name="TextBox 53"/>
          <p:cNvSpPr txBox="1"/>
          <p:nvPr/>
        </p:nvSpPr>
        <p:spPr>
          <a:xfrm>
            <a:off x="6907871" y="3064152"/>
            <a:ext cx="1285884" cy="338554"/>
          </a:xfrm>
          <a:prstGeom prst="rect">
            <a:avLst/>
          </a:prstGeom>
          <a:noFill/>
        </p:spPr>
        <p:txBody>
          <a:bodyPr wrap="square" rtlCol="0">
            <a:spAutoFit/>
          </a:bodyPr>
          <a:lstStyle/>
          <a:p>
            <a:pPr algn="just" fontAlgn="base">
              <a:spcBef>
                <a:spcPct val="0"/>
              </a:spcBef>
              <a:spcAft>
                <a:spcPct val="0"/>
              </a:spcAft>
            </a:pPr>
            <a:r>
              <a:rPr lang="zh-CN" altLang="en-US" sz="1600" b="1" dirty="0" smtClean="0">
                <a:solidFill>
                  <a:srgbClr val="1564BA"/>
                </a:solidFill>
                <a:latin typeface="微软雅黑" pitchFamily="34" charset="-122"/>
                <a:ea typeface="微软雅黑" pitchFamily="34" charset="-122"/>
                <a:cs typeface="Heiti SC Light" charset="0"/>
                <a:sym typeface="Gill Sans" charset="0"/>
              </a:rPr>
              <a:t>主要企业：</a:t>
            </a:r>
          </a:p>
        </p:txBody>
      </p:sp>
      <p:cxnSp>
        <p:nvCxnSpPr>
          <p:cNvPr id="54" name="直线连接符 53"/>
          <p:cNvCxnSpPr/>
          <p:nvPr/>
        </p:nvCxnSpPr>
        <p:spPr>
          <a:xfrm>
            <a:off x="6362163" y="953037"/>
            <a:ext cx="0" cy="4619374"/>
          </a:xfrm>
          <a:prstGeom prst="line">
            <a:avLst/>
          </a:prstGeom>
          <a:ln w="95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84950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 y="1"/>
            <a:ext cx="135466" cy="778932"/>
          </a:xfrm>
          <a:prstGeom prst="rect">
            <a:avLst/>
          </a:prstGeom>
          <a:solidFill>
            <a:srgbClr val="00B0F0"/>
          </a:solidFill>
        </p:spPr>
        <p:txBody>
          <a:bodyPr wrap="square" rtlCol="0">
            <a:spAutoFit/>
          </a:bodyPr>
          <a:lstStyle/>
          <a:p>
            <a:endParaRPr kumimoji="1" lang="zh-CN" altLang="en-US"/>
          </a:p>
        </p:txBody>
      </p:sp>
      <p:pic>
        <p:nvPicPr>
          <p:cNvPr id="25" name="Picture 2"/>
          <p:cNvPicPr>
            <a:picLocks noChangeAspect="1" noChangeArrowheads="1"/>
          </p:cNvPicPr>
          <p:nvPr/>
        </p:nvPicPr>
        <p:blipFill>
          <a:blip r:embed="rId3"/>
          <a:srcRect/>
          <a:stretch>
            <a:fillRect/>
          </a:stretch>
        </p:blipFill>
        <p:spPr bwMode="auto">
          <a:xfrm>
            <a:off x="780635" y="1252953"/>
            <a:ext cx="2643206" cy="2246085"/>
          </a:xfrm>
          <a:prstGeom prst="rect">
            <a:avLst/>
          </a:prstGeom>
          <a:noFill/>
          <a:ln w="9525">
            <a:noFill/>
            <a:miter lim="800000"/>
            <a:headEnd/>
            <a:tailEnd/>
          </a:ln>
        </p:spPr>
      </p:pic>
      <p:sp>
        <p:nvSpPr>
          <p:cNvPr id="26" name="矩形 25"/>
          <p:cNvSpPr/>
          <p:nvPr/>
        </p:nvSpPr>
        <p:spPr bwMode="auto">
          <a:xfrm>
            <a:off x="5371773" y="2277062"/>
            <a:ext cx="1214446" cy="642942"/>
          </a:xfrm>
          <a:prstGeom prst="rect">
            <a:avLst/>
          </a:prstGeom>
          <a:solidFill>
            <a:srgbClr val="1564BA"/>
          </a:solidFill>
          <a:ln w="25400" cap="flat" cmpd="sng" algn="ctr">
            <a:noFill/>
            <a:prstDash val="solid"/>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0" u="none" strike="noStrike" kern="0" cap="none" spc="0" normalizeH="0" baseline="0" noProof="0" dirty="0" smtClean="0">
                <a:ln>
                  <a:noFill/>
                </a:ln>
                <a:solidFill>
                  <a:srgbClr val="FFFFFF"/>
                </a:solidFill>
                <a:effectLst/>
                <a:uLnTx/>
                <a:uFillTx/>
                <a:latin typeface="微软雅黑" charset="0"/>
                <a:ea typeface="微软雅黑" charset="0"/>
                <a:cs typeface="Heiti SC Light" charset="0"/>
                <a:sym typeface="Gill Sans" charset="0"/>
              </a:rPr>
              <a:t>专业的检测设备</a:t>
            </a:r>
          </a:p>
        </p:txBody>
      </p:sp>
      <p:sp>
        <p:nvSpPr>
          <p:cNvPr id="28" name="TextBox 39"/>
          <p:cNvSpPr txBox="1"/>
          <p:nvPr/>
        </p:nvSpPr>
        <p:spPr>
          <a:xfrm>
            <a:off x="3608630" y="2796893"/>
            <a:ext cx="1359598" cy="246221"/>
          </a:xfrm>
          <a:prstGeom prst="rect">
            <a:avLst/>
          </a:prstGeom>
          <a:noFill/>
        </p:spPr>
        <p:txBody>
          <a:bodyPr wrap="square" rtlCol="0">
            <a:spAutoFit/>
          </a:bodyPr>
          <a:lstStyle/>
          <a:p>
            <a:pPr algn="just" fontAlgn="base">
              <a:spcBef>
                <a:spcPct val="0"/>
              </a:spcBef>
              <a:spcAft>
                <a:spcPct val="0"/>
              </a:spcAft>
            </a:pPr>
            <a:r>
              <a:rPr lang="zh-CN" altLang="en-US" sz="1000" dirty="0" smtClean="0">
                <a:solidFill>
                  <a:srgbClr val="1F497D"/>
                </a:solidFill>
                <a:latin typeface="微软雅黑" charset="0"/>
                <a:ea typeface="微软雅黑" charset="0"/>
                <a:cs typeface="Heiti SC Light" charset="0"/>
                <a:sym typeface="Gill Sans" charset="0"/>
              </a:rPr>
              <a:t>门店检测或上门检测</a:t>
            </a:r>
          </a:p>
        </p:txBody>
      </p:sp>
      <p:pic>
        <p:nvPicPr>
          <p:cNvPr id="29" name="Picture 2"/>
          <p:cNvPicPr>
            <a:picLocks noChangeAspect="1" noChangeArrowheads="1"/>
          </p:cNvPicPr>
          <p:nvPr/>
        </p:nvPicPr>
        <p:blipFill>
          <a:blip r:embed="rId4"/>
          <a:srcRect/>
          <a:stretch>
            <a:fillRect/>
          </a:stretch>
        </p:blipFill>
        <p:spPr bwMode="auto">
          <a:xfrm>
            <a:off x="8864092" y="1529552"/>
            <a:ext cx="2102131" cy="2137963"/>
          </a:xfrm>
          <a:prstGeom prst="rect">
            <a:avLst/>
          </a:prstGeom>
          <a:noFill/>
          <a:ln w="9525">
            <a:noFill/>
            <a:miter lim="800000"/>
            <a:headEnd/>
            <a:tailEnd/>
          </a:ln>
          <a:effectLst/>
        </p:spPr>
      </p:pic>
      <p:sp>
        <p:nvSpPr>
          <p:cNvPr id="30" name="右箭头 29"/>
          <p:cNvSpPr/>
          <p:nvPr/>
        </p:nvSpPr>
        <p:spPr bwMode="auto">
          <a:xfrm>
            <a:off x="7321871" y="2530907"/>
            <a:ext cx="928694" cy="214314"/>
          </a:xfrm>
          <a:prstGeom prst="rightArrow">
            <a:avLst/>
          </a:prstGeom>
          <a:solidFill>
            <a:srgbClr val="1564BA"/>
          </a:solidFill>
          <a:ln w="25400" cap="flat" cmpd="sng" algn="ctr">
            <a:noFill/>
            <a:prstDash val="solid"/>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FFFFFF"/>
              </a:solidFill>
              <a:effectLst/>
              <a:uLnTx/>
              <a:uFillTx/>
              <a:latin typeface="Gill Sans" charset="0"/>
              <a:ea typeface="Heiti SC Light" charset="0"/>
              <a:cs typeface="Heiti SC Light" charset="0"/>
              <a:sym typeface="Gill Sans" charset="0"/>
            </a:endParaRPr>
          </a:p>
        </p:txBody>
      </p:sp>
      <p:sp>
        <p:nvSpPr>
          <p:cNvPr id="31" name="TextBox 45"/>
          <p:cNvSpPr txBox="1"/>
          <p:nvPr/>
        </p:nvSpPr>
        <p:spPr>
          <a:xfrm>
            <a:off x="7393309" y="2673783"/>
            <a:ext cx="704856" cy="246221"/>
          </a:xfrm>
          <a:prstGeom prst="rect">
            <a:avLst/>
          </a:prstGeom>
          <a:noFill/>
        </p:spPr>
        <p:txBody>
          <a:bodyPr wrap="square" rtlCol="0">
            <a:spAutoFit/>
          </a:bodyPr>
          <a:lstStyle/>
          <a:p>
            <a:pPr algn="just" fontAlgn="base">
              <a:spcBef>
                <a:spcPct val="0"/>
              </a:spcBef>
              <a:spcAft>
                <a:spcPct val="0"/>
              </a:spcAft>
            </a:pPr>
            <a:r>
              <a:rPr lang="zh-CN" altLang="en-US" sz="1000" dirty="0" smtClean="0">
                <a:solidFill>
                  <a:srgbClr val="1F497D"/>
                </a:solidFill>
                <a:latin typeface="微软雅黑" charset="0"/>
                <a:ea typeface="微软雅黑" charset="0"/>
                <a:cs typeface="Heiti SC Light" charset="0"/>
                <a:sym typeface="Gill Sans" charset="0"/>
              </a:rPr>
              <a:t>生成报告</a:t>
            </a:r>
          </a:p>
        </p:txBody>
      </p:sp>
      <p:sp>
        <p:nvSpPr>
          <p:cNvPr id="32" name="TextBox 48"/>
          <p:cNvSpPr txBox="1"/>
          <p:nvPr/>
        </p:nvSpPr>
        <p:spPr>
          <a:xfrm>
            <a:off x="9419853" y="3819685"/>
            <a:ext cx="990608" cy="246221"/>
          </a:xfrm>
          <a:prstGeom prst="rect">
            <a:avLst/>
          </a:prstGeom>
          <a:noFill/>
        </p:spPr>
        <p:txBody>
          <a:bodyPr wrap="square" rtlCol="0">
            <a:spAutoFit/>
          </a:bodyPr>
          <a:lstStyle/>
          <a:p>
            <a:pPr algn="just" fontAlgn="base">
              <a:spcBef>
                <a:spcPct val="0"/>
              </a:spcBef>
              <a:spcAft>
                <a:spcPct val="0"/>
              </a:spcAft>
            </a:pPr>
            <a:r>
              <a:rPr lang="zh-CN" altLang="en-US" sz="1000" dirty="0" smtClean="0">
                <a:solidFill>
                  <a:srgbClr val="1F497D"/>
                </a:solidFill>
                <a:latin typeface="微软雅黑" charset="0"/>
                <a:ea typeface="微软雅黑" charset="0"/>
                <a:cs typeface="Heiti SC Light" charset="0"/>
                <a:sym typeface="Gill Sans" charset="0"/>
              </a:rPr>
              <a:t>车况检测报告</a:t>
            </a:r>
          </a:p>
        </p:txBody>
      </p:sp>
      <p:grpSp>
        <p:nvGrpSpPr>
          <p:cNvPr id="2" name="组 1"/>
          <p:cNvGrpSpPr/>
          <p:nvPr/>
        </p:nvGrpSpPr>
        <p:grpSpPr>
          <a:xfrm>
            <a:off x="6122154" y="4065906"/>
            <a:ext cx="3328127" cy="2126650"/>
            <a:chOff x="6122154" y="4065906"/>
            <a:chExt cx="3328127" cy="2126650"/>
          </a:xfrm>
        </p:grpSpPr>
        <p:sp>
          <p:nvSpPr>
            <p:cNvPr id="24" name="圆角矩形 23"/>
            <p:cNvSpPr/>
            <p:nvPr/>
          </p:nvSpPr>
          <p:spPr bwMode="auto">
            <a:xfrm>
              <a:off x="6122154" y="4065906"/>
              <a:ext cx="3328127" cy="2126650"/>
            </a:xfrm>
            <a:prstGeom prst="roundRect">
              <a:avLst/>
            </a:prstGeom>
            <a:solidFill>
              <a:sysClr val="window" lastClr="FFFFFF"/>
            </a:solidFill>
            <a:ln w="25400" cap="flat" cmpd="sng" algn="ctr">
              <a:solidFill>
                <a:srgbClr val="1564BA"/>
              </a:solidFill>
              <a:prstDash val="sysDash"/>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FFFFFF"/>
                </a:solidFill>
                <a:effectLst/>
                <a:uLnTx/>
                <a:uFillTx/>
                <a:latin typeface="Gill Sans" charset="0"/>
                <a:ea typeface="Heiti SC Light" charset="0"/>
                <a:cs typeface="Heiti SC Light" charset="0"/>
                <a:sym typeface="Gill Sans" charset="0"/>
              </a:endParaRPr>
            </a:p>
          </p:txBody>
        </p:sp>
        <p:sp>
          <p:nvSpPr>
            <p:cNvPr id="33" name="TextBox 50"/>
            <p:cNvSpPr txBox="1"/>
            <p:nvPr/>
          </p:nvSpPr>
          <p:spPr>
            <a:xfrm>
              <a:off x="6649514" y="4313623"/>
              <a:ext cx="2214578" cy="1631216"/>
            </a:xfrm>
            <a:prstGeom prst="rect">
              <a:avLst/>
            </a:prstGeom>
            <a:noFill/>
          </p:spPr>
          <p:txBody>
            <a:bodyPr wrap="square" rtlCol="0">
              <a:spAutoFit/>
            </a:bodyPr>
            <a:lstStyle/>
            <a:p>
              <a:pPr algn="just" fontAlgn="base">
                <a:spcBef>
                  <a:spcPct val="0"/>
                </a:spcBef>
                <a:spcAft>
                  <a:spcPct val="0"/>
                </a:spcAft>
              </a:pPr>
              <a:r>
                <a:rPr lang="zh-CN" altLang="en-US" sz="1200" dirty="0" smtClean="0">
                  <a:solidFill>
                    <a:srgbClr val="1F497D"/>
                  </a:solidFill>
                  <a:latin typeface="微软雅黑" charset="0"/>
                  <a:ea typeface="微软雅黑" charset="0"/>
                  <a:cs typeface="Heiti SC Light" charset="0"/>
                  <a:sym typeface="Gill Sans" charset="0"/>
                </a:rPr>
                <a:t>车况检测服务，通过专业的检测终端以及远程服务器的数据库，能够对车况进行全面的评估并出具检测报告，摆脱了过去车况检测依靠专业人员经验的弊端，真正达到了“换人不换结果”的水平，具有</a:t>
              </a:r>
              <a:r>
                <a:rPr lang="zh-CN" altLang="en-US" sz="1400" dirty="0" smtClean="0">
                  <a:solidFill>
                    <a:srgbClr val="C00000"/>
                  </a:solidFill>
                  <a:latin typeface="微软雅黑" charset="0"/>
                  <a:ea typeface="微软雅黑" charset="0"/>
                  <a:cs typeface="Heiti SC Light" charset="0"/>
                  <a:sym typeface="Gill Sans" charset="0"/>
                </a:rPr>
                <a:t>较大的公信力</a:t>
              </a:r>
              <a:r>
                <a:rPr lang="zh-CN" altLang="en-US" sz="1200" dirty="0" smtClean="0">
                  <a:solidFill>
                    <a:srgbClr val="1F497D"/>
                  </a:solidFill>
                  <a:latin typeface="微软雅黑" charset="0"/>
                  <a:ea typeface="微软雅黑" charset="0"/>
                  <a:cs typeface="Heiti SC Light" charset="0"/>
                  <a:sym typeface="Gill Sans" charset="0"/>
                </a:rPr>
                <a:t>。</a:t>
              </a:r>
            </a:p>
          </p:txBody>
        </p:sp>
      </p:grpSp>
      <p:sp>
        <p:nvSpPr>
          <p:cNvPr id="34" name="右箭头 33"/>
          <p:cNvSpPr/>
          <p:nvPr/>
        </p:nvSpPr>
        <p:spPr bwMode="auto">
          <a:xfrm rot="10800000">
            <a:off x="3829552" y="2491376"/>
            <a:ext cx="928694" cy="214314"/>
          </a:xfrm>
          <a:prstGeom prst="rightArrow">
            <a:avLst/>
          </a:prstGeom>
          <a:solidFill>
            <a:srgbClr val="1564BA"/>
          </a:solidFill>
          <a:ln w="25400" cap="flat" cmpd="sng" algn="ctr">
            <a:noFill/>
            <a:prstDash val="solid"/>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FFFFFF"/>
              </a:solidFill>
              <a:effectLst/>
              <a:uLnTx/>
              <a:uFillTx/>
              <a:latin typeface="Gill Sans" charset="0"/>
              <a:ea typeface="Heiti SC Light" charset="0"/>
              <a:cs typeface="Heiti SC Light" charset="0"/>
              <a:sym typeface="Gill Sans" charset="0"/>
            </a:endParaRPr>
          </a:p>
        </p:txBody>
      </p:sp>
      <p:pic>
        <p:nvPicPr>
          <p:cNvPr id="35" name="Picture 2" descr="C:\Users\wb\Desktop\268V.png"/>
          <p:cNvPicPr>
            <a:picLocks noChangeAspect="1" noChangeArrowheads="1"/>
          </p:cNvPicPr>
          <p:nvPr/>
        </p:nvPicPr>
        <p:blipFill rotWithShape="1">
          <a:blip r:embed="rId5">
            <a:extLst>
              <a:ext uri="{28A0092B-C50C-407E-A947-70E740481C1C}">
                <a14:useLocalDpi xmlns:a14="http://schemas.microsoft.com/office/drawing/2010/main" val="0"/>
              </a:ext>
            </a:extLst>
          </a:blip>
          <a:srcRect b="12716"/>
          <a:stretch/>
        </p:blipFill>
        <p:spPr bwMode="auto">
          <a:xfrm>
            <a:off x="1459296" y="4836536"/>
            <a:ext cx="771793" cy="792000"/>
          </a:xfrm>
          <a:prstGeom prst="rect">
            <a:avLst/>
          </a:prstGeom>
          <a:noFill/>
          <a:extLst>
            <a:ext uri="{909E8E84-426E-40DD-AFC4-6F175D3DCCD1}">
              <a14:hiddenFill xmlns:a14="http://schemas.microsoft.com/office/drawing/2010/main">
                <a:solidFill>
                  <a:srgbClr val="FFFFFF"/>
                </a:solidFill>
              </a14:hiddenFill>
            </a:ext>
          </a:extLst>
        </p:spPr>
      </p:pic>
      <p:sp>
        <p:nvSpPr>
          <p:cNvPr id="36" name="矩形 35"/>
          <p:cNvSpPr/>
          <p:nvPr/>
        </p:nvSpPr>
        <p:spPr bwMode="auto">
          <a:xfrm>
            <a:off x="1341192" y="5658546"/>
            <a:ext cx="1008000" cy="180000"/>
          </a:xfrm>
          <a:prstGeom prst="rect">
            <a:avLst/>
          </a:prstGeom>
          <a:no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000" b="1" i="0" u="none" strike="noStrike" cap="none" normalizeH="0" baseline="0" dirty="0" smtClean="0">
                <a:ln>
                  <a:noFill/>
                </a:ln>
                <a:solidFill>
                  <a:schemeClr val="tx1"/>
                </a:solidFill>
                <a:effectLst/>
                <a:latin typeface="+mj-ea"/>
                <a:ea typeface="+mj-ea"/>
                <a:cs typeface="Heiti SC Light" charset="0"/>
                <a:sym typeface="Gill Sans" charset="0"/>
              </a:rPr>
              <a:t>车易拍子公司</a:t>
            </a:r>
            <a:endParaRPr kumimoji="0" lang="zh-CN" altLang="en-US" sz="1000" b="1" i="0" u="none" strike="noStrike" cap="none" normalizeH="0" baseline="0" dirty="0">
              <a:ln>
                <a:noFill/>
              </a:ln>
              <a:solidFill>
                <a:schemeClr val="tx1"/>
              </a:solidFill>
              <a:effectLst/>
              <a:latin typeface="+mj-ea"/>
              <a:ea typeface="+mj-ea"/>
              <a:cs typeface="Heiti SC Light" charset="0"/>
              <a:sym typeface="Gill Sans" charset="0"/>
            </a:endParaRPr>
          </a:p>
        </p:txBody>
      </p:sp>
      <p:sp>
        <p:nvSpPr>
          <p:cNvPr id="37" name="TextBox 53"/>
          <p:cNvSpPr txBox="1"/>
          <p:nvPr/>
        </p:nvSpPr>
        <p:spPr>
          <a:xfrm>
            <a:off x="1459296" y="4429474"/>
            <a:ext cx="1285884" cy="338554"/>
          </a:xfrm>
          <a:prstGeom prst="rect">
            <a:avLst/>
          </a:prstGeom>
          <a:noFill/>
        </p:spPr>
        <p:txBody>
          <a:bodyPr wrap="square" rtlCol="0">
            <a:spAutoFit/>
          </a:bodyPr>
          <a:lstStyle/>
          <a:p>
            <a:pPr algn="just" fontAlgn="base">
              <a:spcBef>
                <a:spcPct val="0"/>
              </a:spcBef>
              <a:spcAft>
                <a:spcPct val="0"/>
              </a:spcAft>
            </a:pPr>
            <a:r>
              <a:rPr lang="zh-CN" altLang="en-US" sz="1600" b="1" dirty="0" smtClean="0">
                <a:solidFill>
                  <a:srgbClr val="1564BA"/>
                </a:solidFill>
                <a:latin typeface="微软雅黑" pitchFamily="34" charset="-122"/>
                <a:ea typeface="微软雅黑" pitchFamily="34" charset="-122"/>
                <a:cs typeface="Heiti SC Light" charset="0"/>
                <a:sym typeface="Gill Sans" charset="0"/>
              </a:rPr>
              <a:t>主要企业：</a:t>
            </a:r>
          </a:p>
        </p:txBody>
      </p:sp>
      <p:pic>
        <p:nvPicPr>
          <p:cNvPr id="38" name="Picture 3"/>
          <p:cNvPicPr>
            <a:picLocks noChangeAspect="1" noChangeArrowheads="1"/>
          </p:cNvPicPr>
          <p:nvPr/>
        </p:nvPicPr>
        <p:blipFill>
          <a:blip r:embed="rId6"/>
          <a:srcRect/>
          <a:stretch>
            <a:fillRect/>
          </a:stretch>
        </p:blipFill>
        <p:spPr bwMode="auto">
          <a:xfrm>
            <a:off x="2873803" y="4895938"/>
            <a:ext cx="734826" cy="673195"/>
          </a:xfrm>
          <a:prstGeom prst="rect">
            <a:avLst/>
          </a:prstGeom>
          <a:noFill/>
          <a:ln w="9525">
            <a:noFill/>
            <a:miter lim="800000"/>
            <a:headEnd/>
            <a:tailEnd/>
          </a:ln>
          <a:effectLst/>
        </p:spPr>
      </p:pic>
      <p:sp>
        <p:nvSpPr>
          <p:cNvPr id="39" name="TextBox 59"/>
          <p:cNvSpPr txBox="1"/>
          <p:nvPr/>
        </p:nvSpPr>
        <p:spPr>
          <a:xfrm>
            <a:off x="2352729" y="5669681"/>
            <a:ext cx="2511801" cy="276999"/>
          </a:xfrm>
          <a:prstGeom prst="rect">
            <a:avLst/>
          </a:prstGeom>
          <a:noFill/>
        </p:spPr>
        <p:txBody>
          <a:bodyPr wrap="square" rtlCol="0">
            <a:spAutoFit/>
          </a:bodyPr>
          <a:lstStyle/>
          <a:p>
            <a:pPr algn="just"/>
            <a:r>
              <a:rPr lang="zh-CN" altLang="en-US" sz="1200" dirty="0" smtClean="0">
                <a:solidFill>
                  <a:schemeClr val="tx2"/>
                </a:solidFill>
                <a:latin typeface="+mj-ea"/>
                <a:ea typeface="+mj-ea"/>
              </a:rPr>
              <a:t>广东中车检汽车服务咨询有限公司</a:t>
            </a:r>
          </a:p>
        </p:txBody>
      </p:sp>
      <p:sp>
        <p:nvSpPr>
          <p:cNvPr id="40" name="矩形 39"/>
          <p:cNvSpPr/>
          <p:nvPr/>
        </p:nvSpPr>
        <p:spPr>
          <a:xfrm>
            <a:off x="287866" y="127857"/>
            <a:ext cx="7387942" cy="523220"/>
          </a:xfrm>
          <a:prstGeom prst="rect">
            <a:avLst/>
          </a:prstGeom>
        </p:spPr>
        <p:txBody>
          <a:bodyPr wrap="square">
            <a:spAutoFit/>
          </a:bodyPr>
          <a:lstStyle/>
          <a:p>
            <a:pPr lvl="0"/>
            <a:r>
              <a:rPr kumimoji="1" lang="zh-CN" altLang="en-US" sz="2800" dirty="0" smtClean="0">
                <a:solidFill>
                  <a:srgbClr val="00B0F0"/>
                </a:solidFill>
                <a:latin typeface="SimHei" charset="0"/>
                <a:ea typeface="SimHei" charset="0"/>
                <a:cs typeface="SimHei" charset="0"/>
              </a:rPr>
              <a:t>二手车车况检测服务</a:t>
            </a:r>
            <a:endParaRPr kumimoji="1" lang="zh-CN" altLang="en-US" sz="2800" dirty="0">
              <a:solidFill>
                <a:srgbClr val="00B0F0"/>
              </a:solidFill>
              <a:latin typeface="SimHei" charset="0"/>
              <a:ea typeface="SimHei" charset="0"/>
              <a:cs typeface="SimHei" charset="0"/>
            </a:endParaRPr>
          </a:p>
        </p:txBody>
      </p:sp>
    </p:spTree>
    <p:extLst>
      <p:ext uri="{BB962C8B-B14F-4D97-AF65-F5344CB8AC3E}">
        <p14:creationId xmlns:p14="http://schemas.microsoft.com/office/powerpoint/2010/main" val="7598467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 y="1"/>
            <a:ext cx="135466" cy="778932"/>
          </a:xfrm>
          <a:prstGeom prst="rect">
            <a:avLst/>
          </a:prstGeom>
          <a:solidFill>
            <a:srgbClr val="00B0F0"/>
          </a:solidFill>
        </p:spPr>
        <p:txBody>
          <a:bodyPr wrap="square" rtlCol="0">
            <a:spAutoFit/>
          </a:bodyPr>
          <a:lstStyle/>
          <a:p>
            <a:endParaRPr kumimoji="1" lang="zh-CN" altLang="en-US"/>
          </a:p>
        </p:txBody>
      </p:sp>
      <p:sp>
        <p:nvSpPr>
          <p:cNvPr id="5" name="等腰三角形 13"/>
          <p:cNvSpPr/>
          <p:nvPr/>
        </p:nvSpPr>
        <p:spPr bwMode="auto">
          <a:xfrm rot="5400000">
            <a:off x="-184962" y="1931700"/>
            <a:ext cx="657790" cy="287867"/>
          </a:xfrm>
          <a:prstGeom prst="triangle">
            <a:avLst/>
          </a:prstGeom>
          <a:solidFill>
            <a:srgbClr val="00B0F0"/>
          </a:solidFill>
          <a:ln>
            <a:noFill/>
          </a:ln>
          <a:effectLst>
            <a:outerShdw blurRad="76200" algn="ctr" rotWithShape="0">
              <a:srgbClr val="EEECE1">
                <a:alpha val="79999"/>
              </a:srgbClr>
            </a:outerShdw>
          </a:effectLst>
          <a:extLst/>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FFFFFF"/>
              </a:solidFill>
              <a:effectLst/>
              <a:uLnTx/>
              <a:uFillTx/>
              <a:latin typeface="Gill Sans" charset="0"/>
              <a:ea typeface="Heiti SC Light" charset="0"/>
              <a:cs typeface="Heiti SC Light" charset="0"/>
              <a:sym typeface="Gill Sans" charset="0"/>
            </a:endParaRPr>
          </a:p>
        </p:txBody>
      </p:sp>
      <p:sp>
        <p:nvSpPr>
          <p:cNvPr id="9" name="等腰三角形 13"/>
          <p:cNvSpPr/>
          <p:nvPr/>
        </p:nvSpPr>
        <p:spPr bwMode="auto">
          <a:xfrm rot="5400000">
            <a:off x="-184962" y="2840243"/>
            <a:ext cx="657790" cy="287867"/>
          </a:xfrm>
          <a:prstGeom prst="triangle">
            <a:avLst/>
          </a:prstGeom>
          <a:solidFill>
            <a:srgbClr val="00B0F0"/>
          </a:solidFill>
          <a:ln>
            <a:noFill/>
          </a:ln>
          <a:effectLst>
            <a:outerShdw blurRad="76200" algn="ctr" rotWithShape="0">
              <a:srgbClr val="EEECE1">
                <a:alpha val="79999"/>
              </a:srgbClr>
            </a:outerShdw>
          </a:effectLst>
          <a:extLst/>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FFFFFF"/>
              </a:solidFill>
              <a:effectLst/>
              <a:uLnTx/>
              <a:uFillTx/>
              <a:latin typeface="Gill Sans" charset="0"/>
              <a:ea typeface="Heiti SC Light" charset="0"/>
              <a:cs typeface="Heiti SC Light" charset="0"/>
              <a:sym typeface="Gill Sans" charset="0"/>
            </a:endParaRPr>
          </a:p>
        </p:txBody>
      </p:sp>
      <p:sp>
        <p:nvSpPr>
          <p:cNvPr id="10" name="等腰三角形 13"/>
          <p:cNvSpPr/>
          <p:nvPr/>
        </p:nvSpPr>
        <p:spPr bwMode="auto">
          <a:xfrm rot="5400000">
            <a:off x="-184962" y="3748785"/>
            <a:ext cx="657790" cy="287867"/>
          </a:xfrm>
          <a:prstGeom prst="triangle">
            <a:avLst/>
          </a:prstGeom>
          <a:solidFill>
            <a:srgbClr val="00B0F0"/>
          </a:solidFill>
          <a:ln>
            <a:noFill/>
          </a:ln>
          <a:effectLst>
            <a:outerShdw blurRad="76200" algn="ctr" rotWithShape="0">
              <a:srgbClr val="EEECE1">
                <a:alpha val="79999"/>
              </a:srgbClr>
            </a:outerShdw>
          </a:effectLst>
          <a:extLst/>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FFFFFF"/>
              </a:solidFill>
              <a:effectLst/>
              <a:uLnTx/>
              <a:uFillTx/>
              <a:latin typeface="Gill Sans" charset="0"/>
              <a:ea typeface="Heiti SC Light" charset="0"/>
              <a:cs typeface="Heiti SC Light" charset="0"/>
              <a:sym typeface="Gill Sans" charset="0"/>
            </a:endParaRPr>
          </a:p>
        </p:txBody>
      </p:sp>
      <p:sp>
        <p:nvSpPr>
          <p:cNvPr id="11" name="等腰三角形 13"/>
          <p:cNvSpPr/>
          <p:nvPr/>
        </p:nvSpPr>
        <p:spPr bwMode="auto">
          <a:xfrm rot="5400000">
            <a:off x="-184962" y="4657326"/>
            <a:ext cx="657790" cy="287867"/>
          </a:xfrm>
          <a:prstGeom prst="triangle">
            <a:avLst/>
          </a:prstGeom>
          <a:solidFill>
            <a:srgbClr val="00B0F0"/>
          </a:solidFill>
          <a:ln>
            <a:noFill/>
          </a:ln>
          <a:effectLst>
            <a:outerShdw blurRad="76200" algn="ctr" rotWithShape="0">
              <a:srgbClr val="EEECE1">
                <a:alpha val="79999"/>
              </a:srgbClr>
            </a:outerShdw>
          </a:effectLst>
          <a:extLst/>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FFFFFF"/>
              </a:solidFill>
              <a:effectLst/>
              <a:uLnTx/>
              <a:uFillTx/>
              <a:latin typeface="Gill Sans" charset="0"/>
              <a:ea typeface="Heiti SC Light" charset="0"/>
              <a:cs typeface="Heiti SC Light" charset="0"/>
              <a:sym typeface="Gill Sans" charset="0"/>
            </a:endParaRPr>
          </a:p>
        </p:txBody>
      </p:sp>
      <p:sp>
        <p:nvSpPr>
          <p:cNvPr id="20" name="Oval 9"/>
          <p:cNvSpPr>
            <a:spLocks/>
          </p:cNvSpPr>
          <p:nvPr/>
        </p:nvSpPr>
        <p:spPr bwMode="auto">
          <a:xfrm>
            <a:off x="467784" y="1763671"/>
            <a:ext cx="649816" cy="640858"/>
          </a:xfrm>
          <a:prstGeom prst="ellipse">
            <a:avLst/>
          </a:prstGeom>
          <a:solidFill>
            <a:srgbClr val="00B0F0"/>
          </a:solidFill>
          <a:ln>
            <a:noFill/>
          </a:ln>
          <a:effectLst>
            <a:outerShdw blurRad="76200" algn="ctr" rotWithShape="0">
              <a:srgbClr val="EEECE1">
                <a:alpha val="79999"/>
              </a:srgbClr>
            </a:outerShdw>
          </a:effectLst>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2800" kern="0" dirty="0">
                <a:solidFill>
                  <a:srgbClr val="FFFFFF"/>
                </a:solidFill>
                <a:latin typeface="Impact" charset="0"/>
                <a:ea typeface="Impact" charset="0"/>
                <a:cs typeface="Impact" charset="0"/>
                <a:sym typeface="Gill Sans" charset="0"/>
              </a:rPr>
              <a:t>1</a:t>
            </a:r>
            <a:endParaRPr kumimoji="0" lang="zh-CN" altLang="en-US" sz="2800" b="0" i="0" u="none" strike="noStrike" kern="0" cap="none" spc="0" normalizeH="0" baseline="0" noProof="0" dirty="0">
              <a:ln>
                <a:noFill/>
              </a:ln>
              <a:solidFill>
                <a:srgbClr val="FFFFFF"/>
              </a:solidFill>
              <a:effectLst/>
              <a:uLnTx/>
              <a:uFillTx/>
              <a:latin typeface="Impact" charset="0"/>
              <a:ea typeface="Impact" charset="0"/>
              <a:cs typeface="Impact" charset="0"/>
              <a:sym typeface="Gill Sans" charset="0"/>
            </a:endParaRPr>
          </a:p>
        </p:txBody>
      </p:sp>
      <p:sp>
        <p:nvSpPr>
          <p:cNvPr id="21" name="Oval 9"/>
          <p:cNvSpPr>
            <a:spLocks/>
          </p:cNvSpPr>
          <p:nvPr/>
        </p:nvSpPr>
        <p:spPr bwMode="auto">
          <a:xfrm>
            <a:off x="467784" y="2655281"/>
            <a:ext cx="649816" cy="640858"/>
          </a:xfrm>
          <a:prstGeom prst="ellipse">
            <a:avLst/>
          </a:prstGeom>
          <a:solidFill>
            <a:srgbClr val="00B0F0"/>
          </a:solidFill>
          <a:ln>
            <a:noFill/>
          </a:ln>
          <a:effectLst>
            <a:outerShdw blurRad="76200" algn="ctr" rotWithShape="0">
              <a:srgbClr val="EEECE1">
                <a:alpha val="79999"/>
              </a:srgbClr>
            </a:outerShdw>
          </a:effectLst>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2800" kern="0" noProof="0" dirty="0">
                <a:solidFill>
                  <a:srgbClr val="FFFFFF"/>
                </a:solidFill>
                <a:latin typeface="Impact" charset="0"/>
                <a:ea typeface="Impact" charset="0"/>
                <a:cs typeface="Impact" charset="0"/>
                <a:sym typeface="Gill Sans" charset="0"/>
              </a:rPr>
              <a:t>2</a:t>
            </a:r>
            <a:endParaRPr kumimoji="0" lang="zh-CN" altLang="en-US" sz="2800" b="0" i="0" u="none" strike="noStrike" kern="0" cap="none" spc="0" normalizeH="0" baseline="0" noProof="0" dirty="0">
              <a:ln>
                <a:noFill/>
              </a:ln>
              <a:solidFill>
                <a:srgbClr val="FFFFFF"/>
              </a:solidFill>
              <a:effectLst/>
              <a:uLnTx/>
              <a:uFillTx/>
              <a:latin typeface="Impact" charset="0"/>
              <a:ea typeface="Impact" charset="0"/>
              <a:cs typeface="Impact" charset="0"/>
              <a:sym typeface="Gill Sans" charset="0"/>
            </a:endParaRPr>
          </a:p>
        </p:txBody>
      </p:sp>
      <p:sp>
        <p:nvSpPr>
          <p:cNvPr id="22" name="Oval 9"/>
          <p:cNvSpPr>
            <a:spLocks/>
          </p:cNvSpPr>
          <p:nvPr/>
        </p:nvSpPr>
        <p:spPr bwMode="auto">
          <a:xfrm>
            <a:off x="467784" y="3597687"/>
            <a:ext cx="649816" cy="640858"/>
          </a:xfrm>
          <a:prstGeom prst="ellipse">
            <a:avLst/>
          </a:prstGeom>
          <a:solidFill>
            <a:srgbClr val="00B0F0"/>
          </a:solidFill>
          <a:ln>
            <a:noFill/>
          </a:ln>
          <a:effectLst>
            <a:outerShdw blurRad="76200" algn="ctr" rotWithShape="0">
              <a:srgbClr val="EEECE1">
                <a:alpha val="79999"/>
              </a:srgbClr>
            </a:outerShdw>
          </a:effectLst>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2800" kern="0" noProof="0" dirty="0" smtClean="0">
                <a:solidFill>
                  <a:srgbClr val="FFFFFF"/>
                </a:solidFill>
                <a:latin typeface="Impact" charset="0"/>
                <a:ea typeface="Impact" charset="0"/>
                <a:cs typeface="Impact" charset="0"/>
                <a:sym typeface="Gill Sans" charset="0"/>
              </a:rPr>
              <a:t>3</a:t>
            </a:r>
            <a:endParaRPr kumimoji="0" lang="zh-CN" altLang="en-US" sz="2800" b="0" i="0" u="none" strike="noStrike" kern="0" cap="none" spc="0" normalizeH="0" baseline="0" noProof="0" dirty="0">
              <a:ln>
                <a:noFill/>
              </a:ln>
              <a:solidFill>
                <a:srgbClr val="FFFFFF"/>
              </a:solidFill>
              <a:effectLst/>
              <a:uLnTx/>
              <a:uFillTx/>
              <a:latin typeface="Impact" charset="0"/>
              <a:ea typeface="Impact" charset="0"/>
              <a:cs typeface="Impact" charset="0"/>
              <a:sym typeface="Gill Sans" charset="0"/>
            </a:endParaRPr>
          </a:p>
        </p:txBody>
      </p:sp>
      <p:sp>
        <p:nvSpPr>
          <p:cNvPr id="23" name="Oval 9"/>
          <p:cNvSpPr>
            <a:spLocks/>
          </p:cNvSpPr>
          <p:nvPr/>
        </p:nvSpPr>
        <p:spPr bwMode="auto">
          <a:xfrm>
            <a:off x="467784" y="4489297"/>
            <a:ext cx="649816" cy="640858"/>
          </a:xfrm>
          <a:prstGeom prst="ellipse">
            <a:avLst/>
          </a:prstGeom>
          <a:solidFill>
            <a:srgbClr val="00B0F0"/>
          </a:solidFill>
          <a:ln>
            <a:noFill/>
          </a:ln>
          <a:effectLst>
            <a:outerShdw blurRad="76200" algn="ctr" rotWithShape="0">
              <a:srgbClr val="EEECE1">
                <a:alpha val="79999"/>
              </a:srgbClr>
            </a:outerShdw>
          </a:effectLst>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2800" kern="0" noProof="0" dirty="0" smtClean="0">
                <a:solidFill>
                  <a:srgbClr val="FFFFFF"/>
                </a:solidFill>
                <a:latin typeface="Impact" charset="0"/>
                <a:ea typeface="Impact" charset="0"/>
                <a:cs typeface="Impact" charset="0"/>
                <a:sym typeface="Gill Sans" charset="0"/>
              </a:rPr>
              <a:t>4</a:t>
            </a:r>
            <a:endParaRPr kumimoji="0" lang="zh-CN" altLang="en-US" sz="2800" b="0" i="0" u="none" strike="noStrike" kern="0" cap="none" spc="0" normalizeH="0" baseline="0" noProof="0" dirty="0">
              <a:ln>
                <a:noFill/>
              </a:ln>
              <a:solidFill>
                <a:srgbClr val="FFFFFF"/>
              </a:solidFill>
              <a:effectLst/>
              <a:uLnTx/>
              <a:uFillTx/>
              <a:latin typeface="Impact" charset="0"/>
              <a:ea typeface="Impact" charset="0"/>
              <a:cs typeface="Impact" charset="0"/>
              <a:sym typeface="Gill Sans" charset="0"/>
            </a:endParaRPr>
          </a:p>
        </p:txBody>
      </p:sp>
      <p:sp>
        <p:nvSpPr>
          <p:cNvPr id="25" name="矩形 24"/>
          <p:cNvSpPr/>
          <p:nvPr/>
        </p:nvSpPr>
        <p:spPr>
          <a:xfrm>
            <a:off x="1808413" y="2722566"/>
            <a:ext cx="3416320" cy="523220"/>
          </a:xfrm>
          <a:prstGeom prst="rect">
            <a:avLst/>
          </a:prstGeom>
        </p:spPr>
        <p:txBody>
          <a:bodyPr wrap="none">
            <a:spAutoFit/>
          </a:bodyPr>
          <a:lstStyle/>
          <a:p>
            <a:r>
              <a:rPr lang="zh-CN" altLang="en-US" sz="2800" dirty="0" smtClean="0">
                <a:solidFill>
                  <a:schemeClr val="bg2">
                    <a:lumMod val="50000"/>
                  </a:schemeClr>
                </a:solidFill>
                <a:latin typeface="SimHei" charset="0"/>
                <a:ea typeface="SimHei" charset="0"/>
                <a:cs typeface="SimHei" charset="0"/>
              </a:rPr>
              <a:t>二手车电商模式分析</a:t>
            </a:r>
            <a:endParaRPr lang="zh-CN" altLang="en-US" sz="2800" dirty="0">
              <a:solidFill>
                <a:schemeClr val="bg2">
                  <a:lumMod val="50000"/>
                </a:schemeClr>
              </a:solidFill>
              <a:latin typeface="SimHei" charset="0"/>
              <a:ea typeface="SimHei" charset="0"/>
              <a:cs typeface="SimHei" charset="0"/>
            </a:endParaRPr>
          </a:p>
        </p:txBody>
      </p:sp>
      <p:sp>
        <p:nvSpPr>
          <p:cNvPr id="27" name="矩形 26"/>
          <p:cNvSpPr/>
          <p:nvPr/>
        </p:nvSpPr>
        <p:spPr>
          <a:xfrm>
            <a:off x="1808413" y="4472364"/>
            <a:ext cx="4134465" cy="523220"/>
          </a:xfrm>
          <a:prstGeom prst="rect">
            <a:avLst/>
          </a:prstGeom>
        </p:spPr>
        <p:txBody>
          <a:bodyPr wrap="none">
            <a:spAutoFit/>
          </a:bodyPr>
          <a:lstStyle/>
          <a:p>
            <a:r>
              <a:rPr lang="zh-CN" altLang="en-US" sz="2800" dirty="0" smtClean="0">
                <a:solidFill>
                  <a:schemeClr val="bg2">
                    <a:lumMod val="50000"/>
                  </a:schemeClr>
                </a:solidFill>
                <a:latin typeface="SimHei" charset="0"/>
                <a:ea typeface="SimHei" charset="0"/>
                <a:cs typeface="SimHei" charset="0"/>
              </a:rPr>
              <a:t>二手车电商市场发展趋势</a:t>
            </a:r>
          </a:p>
        </p:txBody>
      </p:sp>
      <p:sp>
        <p:nvSpPr>
          <p:cNvPr id="28" name="矩形 27"/>
          <p:cNvSpPr/>
          <p:nvPr/>
        </p:nvSpPr>
        <p:spPr>
          <a:xfrm>
            <a:off x="287867" y="127857"/>
            <a:ext cx="902811" cy="523220"/>
          </a:xfrm>
          <a:prstGeom prst="rect">
            <a:avLst/>
          </a:prstGeom>
        </p:spPr>
        <p:txBody>
          <a:bodyPr wrap="none">
            <a:spAutoFit/>
          </a:bodyPr>
          <a:lstStyle/>
          <a:p>
            <a:pPr lvl="0"/>
            <a:r>
              <a:rPr kumimoji="1" lang="zh-CN" altLang="en-US" sz="2800" dirty="0" smtClean="0">
                <a:solidFill>
                  <a:srgbClr val="00B0F0"/>
                </a:solidFill>
                <a:latin typeface="SimHei" charset="0"/>
                <a:ea typeface="SimHei" charset="0"/>
                <a:cs typeface="SimHei" charset="0"/>
              </a:rPr>
              <a:t>目录</a:t>
            </a:r>
            <a:endParaRPr kumimoji="1" lang="zh-CN" altLang="en-US" sz="2800" dirty="0">
              <a:solidFill>
                <a:srgbClr val="00B0F0"/>
              </a:solidFill>
              <a:latin typeface="SimHei" charset="0"/>
              <a:ea typeface="SimHei" charset="0"/>
              <a:cs typeface="SimHei" charset="0"/>
            </a:endParaRPr>
          </a:p>
        </p:txBody>
      </p:sp>
      <p:sp>
        <p:nvSpPr>
          <p:cNvPr id="17" name="AutoShape 1"/>
          <p:cNvSpPr>
            <a:spLocks/>
          </p:cNvSpPr>
          <p:nvPr/>
        </p:nvSpPr>
        <p:spPr bwMode="auto">
          <a:xfrm>
            <a:off x="1466849" y="3640883"/>
            <a:ext cx="4900807" cy="650634"/>
          </a:xfrm>
          <a:prstGeom prst="roundRect">
            <a:avLst>
              <a:gd name="adj" fmla="val 46875"/>
            </a:avLst>
          </a:prstGeom>
          <a:solidFill>
            <a:srgbClr val="00B0F0"/>
          </a:solidFill>
          <a:ln>
            <a:noFill/>
          </a:ln>
          <a:effectLst>
            <a:outerShdw blurRad="76200" algn="ctr" rotWithShape="0">
              <a:schemeClr val="bg2">
                <a:alpha val="79999"/>
              </a:schemeClr>
            </a:outerShdw>
          </a:effectLst>
          <a:extLst/>
        </p:spPr>
        <p:txBody>
          <a:bodyPr lIns="0" tIns="0" rIns="0" bIns="0" anchor="ctr"/>
          <a:lstStyle/>
          <a:p>
            <a:r>
              <a:rPr lang="zh-CN" altLang="en-US" sz="2800" dirty="0" smtClean="0">
                <a:solidFill>
                  <a:schemeClr val="bg1"/>
                </a:solidFill>
                <a:latin typeface="SimHei" charset="0"/>
                <a:ea typeface="SimHei" charset="0"/>
                <a:cs typeface="SimHei" charset="0"/>
              </a:rPr>
              <a:t>  典型二手车电商企业分析</a:t>
            </a:r>
            <a:endParaRPr lang="zh-CN" altLang="en-US" sz="2800" dirty="0">
              <a:solidFill>
                <a:schemeClr val="bg1"/>
              </a:solidFill>
              <a:latin typeface="SimHei" charset="0"/>
              <a:ea typeface="SimHei" charset="0"/>
              <a:cs typeface="SimHei" charset="0"/>
            </a:endParaRPr>
          </a:p>
        </p:txBody>
      </p:sp>
      <p:sp>
        <p:nvSpPr>
          <p:cNvPr id="19" name="矩形 18"/>
          <p:cNvSpPr/>
          <p:nvPr/>
        </p:nvSpPr>
        <p:spPr>
          <a:xfrm>
            <a:off x="1808413" y="1810323"/>
            <a:ext cx="4134465" cy="523220"/>
          </a:xfrm>
          <a:prstGeom prst="rect">
            <a:avLst/>
          </a:prstGeom>
        </p:spPr>
        <p:txBody>
          <a:bodyPr wrap="none">
            <a:spAutoFit/>
          </a:bodyPr>
          <a:lstStyle/>
          <a:p>
            <a:r>
              <a:rPr lang="zh-CN" altLang="en-US" sz="2800" dirty="0" smtClean="0">
                <a:solidFill>
                  <a:schemeClr val="bg2">
                    <a:lumMod val="50000"/>
                  </a:schemeClr>
                </a:solidFill>
                <a:latin typeface="SimHei" charset="0"/>
                <a:ea typeface="SimHei" charset="0"/>
                <a:cs typeface="SimHei" charset="0"/>
              </a:rPr>
              <a:t>中国二手车电商市场综述</a:t>
            </a:r>
            <a:endParaRPr lang="zh-CN" altLang="en-US" sz="2800" dirty="0">
              <a:solidFill>
                <a:schemeClr val="bg2">
                  <a:lumMod val="50000"/>
                </a:schemeClr>
              </a:solidFill>
              <a:latin typeface="SimHei" charset="0"/>
              <a:ea typeface="SimHei" charset="0"/>
              <a:cs typeface="SimHei" charset="0"/>
            </a:endParaRPr>
          </a:p>
        </p:txBody>
      </p:sp>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0438" y="1079176"/>
            <a:ext cx="4533900" cy="3810000"/>
          </a:xfrm>
          <a:prstGeom prst="rect">
            <a:avLst/>
          </a:prstGeom>
        </p:spPr>
      </p:pic>
    </p:spTree>
    <p:extLst>
      <p:ext uri="{BB962C8B-B14F-4D97-AF65-F5344CB8AC3E}">
        <p14:creationId xmlns:p14="http://schemas.microsoft.com/office/powerpoint/2010/main" val="17541241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 y="1"/>
            <a:ext cx="135466" cy="778932"/>
          </a:xfrm>
          <a:prstGeom prst="rect">
            <a:avLst/>
          </a:prstGeom>
          <a:solidFill>
            <a:srgbClr val="00B0F0"/>
          </a:solidFill>
        </p:spPr>
        <p:txBody>
          <a:bodyPr wrap="square" rtlCol="0">
            <a:spAutoFit/>
          </a:bodyPr>
          <a:lstStyle/>
          <a:p>
            <a:endParaRPr kumimoji="1" lang="zh-CN" altLang="en-US"/>
          </a:p>
        </p:txBody>
      </p:sp>
      <p:grpSp>
        <p:nvGrpSpPr>
          <p:cNvPr id="2" name="组 1"/>
          <p:cNvGrpSpPr/>
          <p:nvPr/>
        </p:nvGrpSpPr>
        <p:grpSpPr>
          <a:xfrm>
            <a:off x="622658" y="972346"/>
            <a:ext cx="10788024" cy="4964815"/>
            <a:chOff x="107504" y="843558"/>
            <a:chExt cx="8897093" cy="4104456"/>
          </a:xfrm>
        </p:grpSpPr>
        <p:pic>
          <p:nvPicPr>
            <p:cNvPr id="41" name="Picture 2" descr="d:\program files (x86)\360se6\User Data\Temp\u=1825455799,3111443959&amp;fm=23&amp;gp=0.jpg"/>
            <p:cNvPicPr>
              <a:picLocks noChangeAspect="1" noChangeArrowheads="1"/>
            </p:cNvPicPr>
            <p:nvPr/>
          </p:nvPicPr>
          <p:blipFill rotWithShape="1">
            <a:blip r:embed="rId3">
              <a:extLst>
                <a:ext uri="{28A0092B-C50C-407E-A947-70E740481C1C}">
                  <a14:useLocalDpi xmlns:a14="http://schemas.microsoft.com/office/drawing/2010/main" val="0"/>
                </a:ext>
              </a:extLst>
            </a:blip>
            <a:srcRect t="18092" b="22745"/>
            <a:stretch/>
          </p:blipFill>
          <p:spPr bwMode="auto">
            <a:xfrm>
              <a:off x="265212" y="843558"/>
              <a:ext cx="1714500" cy="563525"/>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组合 2048"/>
            <p:cNvGrpSpPr/>
            <p:nvPr/>
          </p:nvGrpSpPr>
          <p:grpSpPr>
            <a:xfrm>
              <a:off x="2987824" y="1002153"/>
              <a:ext cx="1152128" cy="1080000"/>
              <a:chOff x="2371651" y="1002153"/>
              <a:chExt cx="1152128" cy="1080000"/>
            </a:xfrm>
          </p:grpSpPr>
          <p:sp>
            <p:nvSpPr>
              <p:cNvPr id="43" name="椭圆 42"/>
              <p:cNvSpPr/>
              <p:nvPr/>
            </p:nvSpPr>
            <p:spPr bwMode="auto">
              <a:xfrm>
                <a:off x="2411880" y="1002153"/>
                <a:ext cx="1080000" cy="1080000"/>
              </a:xfrm>
              <a:prstGeom prst="ellipse">
                <a:avLst/>
              </a:prstGeom>
              <a:solidFill>
                <a:srgbClr val="FAA712"/>
              </a:solidFill>
              <a:ln>
                <a:noFill/>
              </a:ln>
              <a:effectLst/>
              <a:extLst/>
            </p:spPr>
            <p:txBody>
              <a:bodyPr vert="horz" wrap="square" lIns="91440" tIns="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endParaRPr>
              </a:p>
            </p:txBody>
          </p:sp>
          <p:sp>
            <p:nvSpPr>
              <p:cNvPr id="44" name="TextBox 8"/>
              <p:cNvSpPr txBox="1"/>
              <p:nvPr/>
            </p:nvSpPr>
            <p:spPr>
              <a:xfrm>
                <a:off x="2371651" y="1534021"/>
                <a:ext cx="1152128" cy="461665"/>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1F497D">
                        <a:lumMod val="50000"/>
                      </a:srgbClr>
                    </a:solidFill>
                    <a:effectLst/>
                    <a:uLnTx/>
                    <a:uFillTx/>
                    <a:latin typeface="微软雅黑" pitchFamily="34" charset="-122"/>
                    <a:ea typeface="微软雅黑" pitchFamily="34" charset="-122"/>
                    <a:cs typeface="Heiti SC Light" charset="0"/>
                    <a:sym typeface="Gill Sans" charset="0"/>
                  </a:rPr>
                  <a:t>派驻信息员的大中城市</a:t>
                </a:r>
              </a:p>
            </p:txBody>
          </p:sp>
          <p:sp>
            <p:nvSpPr>
              <p:cNvPr id="45" name="TextBox 15"/>
              <p:cNvSpPr txBox="1"/>
              <p:nvPr/>
            </p:nvSpPr>
            <p:spPr>
              <a:xfrm>
                <a:off x="2516975" y="1083507"/>
                <a:ext cx="847606" cy="461665"/>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0" i="0" u="none" strike="noStrike" kern="0" cap="none" spc="0" normalizeH="0" baseline="0" noProof="0" dirty="0" smtClean="0">
                    <a:ln>
                      <a:noFill/>
                    </a:ln>
                    <a:solidFill>
                      <a:prstClr val="white"/>
                    </a:solidFill>
                    <a:effectLst/>
                    <a:uLnTx/>
                    <a:uFillTx/>
                    <a:latin typeface="微软雅黑" pitchFamily="34" charset="-122"/>
                    <a:ea typeface="微软雅黑" pitchFamily="34" charset="-122"/>
                    <a:cs typeface="Heiti SC Light" charset="0"/>
                    <a:sym typeface="Gill Sans" charset="0"/>
                  </a:rPr>
                  <a:t>30</a:t>
                </a:r>
                <a:r>
                  <a:rPr kumimoji="0" lang="zh-CN" altLang="en-US" sz="1200" b="0" i="0" u="none" strike="noStrike" kern="0" cap="none" spc="0" normalizeH="0" baseline="0" noProof="0" dirty="0" smtClean="0">
                    <a:ln>
                      <a:noFill/>
                    </a:ln>
                    <a:solidFill>
                      <a:prstClr val="white"/>
                    </a:solidFill>
                    <a:effectLst/>
                    <a:uLnTx/>
                    <a:uFillTx/>
                    <a:latin typeface="微软雅黑" pitchFamily="34" charset="-122"/>
                    <a:ea typeface="微软雅黑" pitchFamily="34" charset="-122"/>
                    <a:cs typeface="Heiti SC Light" charset="0"/>
                    <a:sym typeface="Gill Sans" charset="0"/>
                  </a:rPr>
                  <a:t>个</a:t>
                </a:r>
              </a:p>
            </p:txBody>
          </p:sp>
        </p:grpSp>
        <p:sp>
          <p:nvSpPr>
            <p:cNvPr id="46" name="加号 45"/>
            <p:cNvSpPr/>
            <p:nvPr/>
          </p:nvSpPr>
          <p:spPr bwMode="auto">
            <a:xfrm>
              <a:off x="4134659" y="1326153"/>
              <a:ext cx="432000" cy="432000"/>
            </a:xfrm>
            <a:prstGeom prst="mathPlus">
              <a:avLst/>
            </a:prstGeom>
            <a:solidFill>
              <a:srgbClr val="FAA712"/>
            </a:solidFill>
            <a:ln w="25400" cap="flat" cmpd="sng" algn="ctr">
              <a:solidFill>
                <a:srgbClr val="FAA71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FFFFFF"/>
                </a:solidFill>
                <a:effectLst/>
                <a:uLnTx/>
                <a:uFillTx/>
                <a:latin typeface="Gill Sans" charset="0"/>
                <a:ea typeface="Heiti SC Light" charset="0"/>
                <a:cs typeface="Heiti SC Light" charset="0"/>
                <a:sym typeface="Gill Sans" charset="0"/>
              </a:endParaRPr>
            </a:p>
          </p:txBody>
        </p:sp>
        <p:sp>
          <p:nvSpPr>
            <p:cNvPr id="47" name="加号 46"/>
            <p:cNvSpPr/>
            <p:nvPr/>
          </p:nvSpPr>
          <p:spPr bwMode="auto">
            <a:xfrm>
              <a:off x="5708201" y="1326153"/>
              <a:ext cx="432000" cy="432000"/>
            </a:xfrm>
            <a:prstGeom prst="mathPlus">
              <a:avLst/>
            </a:prstGeom>
            <a:solidFill>
              <a:srgbClr val="FAA712"/>
            </a:solidFill>
            <a:ln w="25400" cap="flat" cmpd="sng" algn="ctr">
              <a:solidFill>
                <a:srgbClr val="FAA71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FFFFFF"/>
                </a:solidFill>
                <a:effectLst/>
                <a:uLnTx/>
                <a:uFillTx/>
                <a:latin typeface="Gill Sans" charset="0"/>
                <a:ea typeface="Heiti SC Light" charset="0"/>
                <a:cs typeface="Heiti SC Light" charset="0"/>
                <a:sym typeface="Gill Sans" charset="0"/>
              </a:endParaRPr>
            </a:p>
          </p:txBody>
        </p:sp>
        <p:sp>
          <p:nvSpPr>
            <p:cNvPr id="48" name="加号 47"/>
            <p:cNvSpPr/>
            <p:nvPr/>
          </p:nvSpPr>
          <p:spPr bwMode="auto">
            <a:xfrm>
              <a:off x="7281743" y="1326153"/>
              <a:ext cx="432000" cy="432000"/>
            </a:xfrm>
            <a:prstGeom prst="mathPlus">
              <a:avLst/>
            </a:prstGeom>
            <a:solidFill>
              <a:srgbClr val="FAA712"/>
            </a:solidFill>
            <a:ln w="25400" cap="flat" cmpd="sng" algn="ctr">
              <a:solidFill>
                <a:srgbClr val="FAA71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FFFFFF"/>
                </a:solidFill>
                <a:effectLst/>
                <a:uLnTx/>
                <a:uFillTx/>
                <a:latin typeface="Gill Sans" charset="0"/>
                <a:ea typeface="Heiti SC Light" charset="0"/>
                <a:cs typeface="Heiti SC Light" charset="0"/>
                <a:sym typeface="Gill Sans" charset="0"/>
              </a:endParaRPr>
            </a:p>
          </p:txBody>
        </p:sp>
        <p:grpSp>
          <p:nvGrpSpPr>
            <p:cNvPr id="49" name="组合 2052"/>
            <p:cNvGrpSpPr/>
            <p:nvPr/>
          </p:nvGrpSpPr>
          <p:grpSpPr>
            <a:xfrm>
              <a:off x="4561366" y="1002153"/>
              <a:ext cx="1152128" cy="1080000"/>
              <a:chOff x="4067944" y="1002153"/>
              <a:chExt cx="1152128" cy="1080000"/>
            </a:xfrm>
          </p:grpSpPr>
          <p:sp>
            <p:nvSpPr>
              <p:cNvPr id="50" name="椭圆 49"/>
              <p:cNvSpPr/>
              <p:nvPr/>
            </p:nvSpPr>
            <p:spPr bwMode="auto">
              <a:xfrm>
                <a:off x="4092027" y="1002153"/>
                <a:ext cx="1080000" cy="1080000"/>
              </a:xfrm>
              <a:prstGeom prst="ellipse">
                <a:avLst/>
              </a:prstGeom>
              <a:solidFill>
                <a:srgbClr val="FAA712"/>
              </a:solidFill>
              <a:ln>
                <a:noFill/>
              </a:ln>
              <a:effectLst/>
              <a:extLst/>
            </p:spPr>
            <p:txBody>
              <a:bodyPr vert="horz" wrap="square" lIns="91440" tIns="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smtClean="0">
                  <a:ln>
                    <a:noFill/>
                  </a:ln>
                  <a:solidFill>
                    <a:srgbClr val="FFFFFF"/>
                  </a:solidFill>
                  <a:effectLst/>
                  <a:uLnTx/>
                  <a:uFillTx/>
                  <a:latin typeface="微软雅黑" pitchFamily="34" charset="-122"/>
                  <a:ea typeface="微软雅黑" pitchFamily="34" charset="-122"/>
                  <a:cs typeface="Heiti SC Light" charset="0"/>
                  <a:sym typeface="Gill Sans" charset="0"/>
                </a:endParaRPr>
              </a:p>
            </p:txBody>
          </p:sp>
          <p:sp>
            <p:nvSpPr>
              <p:cNvPr id="51" name="TextBox 19"/>
              <p:cNvSpPr txBox="1"/>
              <p:nvPr/>
            </p:nvSpPr>
            <p:spPr>
              <a:xfrm>
                <a:off x="4071404" y="1112426"/>
                <a:ext cx="986546" cy="461665"/>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0" i="0" u="none" strike="noStrike" kern="0" cap="none" spc="0" normalizeH="0" baseline="0" noProof="0" dirty="0" smtClean="0">
                    <a:ln>
                      <a:noFill/>
                    </a:ln>
                    <a:solidFill>
                      <a:prstClr val="white"/>
                    </a:solidFill>
                    <a:effectLst/>
                    <a:uLnTx/>
                    <a:uFillTx/>
                    <a:latin typeface="微软雅黑" pitchFamily="34" charset="-122"/>
                    <a:ea typeface="微软雅黑" pitchFamily="34" charset="-122"/>
                    <a:cs typeface="Heiti SC Light" charset="0"/>
                    <a:sym typeface="Gill Sans" charset="0"/>
                  </a:rPr>
                  <a:t>9</a:t>
                </a:r>
                <a:r>
                  <a:rPr kumimoji="0" lang="zh-CN" altLang="en-US" sz="2400" b="0" i="0" u="none" strike="noStrike" kern="0" cap="none" spc="0" normalizeH="0" baseline="0" noProof="0" dirty="0" smtClean="0">
                    <a:ln>
                      <a:noFill/>
                    </a:ln>
                    <a:solidFill>
                      <a:prstClr val="white"/>
                    </a:solidFill>
                    <a:effectLst/>
                    <a:uLnTx/>
                    <a:uFillTx/>
                    <a:latin typeface="微软雅黑" pitchFamily="34" charset="-122"/>
                    <a:ea typeface="微软雅黑" pitchFamily="34" charset="-122"/>
                    <a:cs typeface="Heiti SC Light" charset="0"/>
                    <a:sym typeface="Gill Sans" charset="0"/>
                  </a:rPr>
                  <a:t>千</a:t>
                </a:r>
                <a:r>
                  <a:rPr kumimoji="0" lang="zh-CN" altLang="en-US" sz="1200" b="0" i="0" u="none" strike="noStrike" kern="0" cap="none" spc="0" normalizeH="0" baseline="0" noProof="0" dirty="0" smtClean="0">
                    <a:ln>
                      <a:noFill/>
                    </a:ln>
                    <a:solidFill>
                      <a:prstClr val="white"/>
                    </a:solidFill>
                    <a:effectLst/>
                    <a:uLnTx/>
                    <a:uFillTx/>
                    <a:latin typeface="微软雅黑" pitchFamily="34" charset="-122"/>
                    <a:ea typeface="微软雅黑" pitchFamily="34" charset="-122"/>
                    <a:cs typeface="Heiti SC Light" charset="0"/>
                    <a:sym typeface="Gill Sans" charset="0"/>
                  </a:rPr>
                  <a:t>家</a:t>
                </a:r>
              </a:p>
            </p:txBody>
          </p:sp>
          <p:sp>
            <p:nvSpPr>
              <p:cNvPr id="52" name="TextBox 23"/>
              <p:cNvSpPr txBox="1"/>
              <p:nvPr/>
            </p:nvSpPr>
            <p:spPr>
              <a:xfrm>
                <a:off x="4067944" y="1553005"/>
                <a:ext cx="1152128" cy="461665"/>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1F497D">
                        <a:lumMod val="50000"/>
                      </a:srgbClr>
                    </a:solidFill>
                    <a:effectLst/>
                    <a:uLnTx/>
                    <a:uFillTx/>
                    <a:latin typeface="微软雅黑" pitchFamily="34" charset="-122"/>
                    <a:ea typeface="微软雅黑" pitchFamily="34" charset="-122"/>
                    <a:cs typeface="Heiti SC Light" charset="0"/>
                    <a:sym typeface="Gill Sans" charset="0"/>
                  </a:rPr>
                  <a:t>使用平台的二手车经销商</a:t>
                </a:r>
              </a:p>
            </p:txBody>
          </p:sp>
        </p:grpSp>
        <p:grpSp>
          <p:nvGrpSpPr>
            <p:cNvPr id="53" name="组合 2053"/>
            <p:cNvGrpSpPr/>
            <p:nvPr/>
          </p:nvGrpSpPr>
          <p:grpSpPr>
            <a:xfrm>
              <a:off x="6134908" y="1002153"/>
              <a:ext cx="1152128" cy="1080000"/>
              <a:chOff x="5734761" y="1002153"/>
              <a:chExt cx="1152128" cy="1080000"/>
            </a:xfrm>
          </p:grpSpPr>
          <p:sp>
            <p:nvSpPr>
              <p:cNvPr id="54" name="椭圆 53"/>
              <p:cNvSpPr/>
              <p:nvPr/>
            </p:nvSpPr>
            <p:spPr bwMode="auto">
              <a:xfrm>
                <a:off x="5772174" y="1002153"/>
                <a:ext cx="1080000" cy="1080000"/>
              </a:xfrm>
              <a:prstGeom prst="ellipse">
                <a:avLst/>
              </a:prstGeom>
              <a:solidFill>
                <a:srgbClr val="FAA712"/>
              </a:solidFill>
              <a:ln>
                <a:noFill/>
              </a:ln>
              <a:effectLst/>
              <a:extLst/>
            </p:spPr>
            <p:txBody>
              <a:bodyPr vert="horz" wrap="square" lIns="91440" tIns="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smtClean="0">
                  <a:ln>
                    <a:noFill/>
                  </a:ln>
                  <a:solidFill>
                    <a:srgbClr val="FFFFFF"/>
                  </a:solidFill>
                  <a:effectLst/>
                  <a:uLnTx/>
                  <a:uFillTx/>
                  <a:latin typeface="微软雅黑" pitchFamily="34" charset="-122"/>
                  <a:ea typeface="微软雅黑" pitchFamily="34" charset="-122"/>
                  <a:cs typeface="Heiti SC Light" charset="0"/>
                  <a:sym typeface="Gill Sans" charset="0"/>
                </a:endParaRPr>
              </a:p>
            </p:txBody>
          </p:sp>
          <p:sp>
            <p:nvSpPr>
              <p:cNvPr id="55" name="TextBox 17"/>
              <p:cNvSpPr txBox="1"/>
              <p:nvPr/>
            </p:nvSpPr>
            <p:spPr>
              <a:xfrm>
                <a:off x="5764773" y="1083507"/>
                <a:ext cx="980725" cy="461665"/>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0" i="0" u="none" strike="noStrike" kern="0" cap="none" spc="0" normalizeH="0" baseline="0" noProof="0" dirty="0" smtClean="0">
                    <a:ln>
                      <a:noFill/>
                    </a:ln>
                    <a:solidFill>
                      <a:prstClr val="white"/>
                    </a:solidFill>
                    <a:effectLst/>
                    <a:uLnTx/>
                    <a:uFillTx/>
                    <a:latin typeface="微软雅黑" pitchFamily="34" charset="-122"/>
                    <a:ea typeface="微软雅黑" pitchFamily="34" charset="-122"/>
                    <a:cs typeface="Heiti SC Light" charset="0"/>
                    <a:sym typeface="Gill Sans" charset="0"/>
                  </a:rPr>
                  <a:t>1</a:t>
                </a:r>
                <a:r>
                  <a:rPr kumimoji="0" lang="zh-CN" altLang="en-US" sz="2400" b="0" i="0" u="none" strike="noStrike" kern="0" cap="none" spc="0" normalizeH="0" baseline="0" noProof="0" dirty="0" smtClean="0">
                    <a:ln>
                      <a:noFill/>
                    </a:ln>
                    <a:solidFill>
                      <a:prstClr val="white"/>
                    </a:solidFill>
                    <a:effectLst/>
                    <a:uLnTx/>
                    <a:uFillTx/>
                    <a:latin typeface="微软雅黑" pitchFamily="34" charset="-122"/>
                    <a:ea typeface="微软雅黑" pitchFamily="34" charset="-122"/>
                    <a:cs typeface="Heiti SC Light" charset="0"/>
                    <a:sym typeface="Gill Sans" charset="0"/>
                  </a:rPr>
                  <a:t>万</a:t>
                </a:r>
                <a:r>
                  <a:rPr kumimoji="0" lang="zh-CN" altLang="en-US" sz="1200" b="0" i="0" u="none" strike="noStrike" kern="0" cap="none" spc="0" normalizeH="0" baseline="0" noProof="0" dirty="0" smtClean="0">
                    <a:ln>
                      <a:noFill/>
                    </a:ln>
                    <a:solidFill>
                      <a:prstClr val="white"/>
                    </a:solidFill>
                    <a:effectLst/>
                    <a:uLnTx/>
                    <a:uFillTx/>
                    <a:latin typeface="微软雅黑" pitchFamily="34" charset="-122"/>
                    <a:ea typeface="微软雅黑" pitchFamily="34" charset="-122"/>
                    <a:cs typeface="Heiti SC Light" charset="0"/>
                    <a:sym typeface="Gill Sans" charset="0"/>
                  </a:rPr>
                  <a:t>辆</a:t>
                </a:r>
              </a:p>
            </p:txBody>
          </p:sp>
          <p:sp>
            <p:nvSpPr>
              <p:cNvPr id="56" name="TextBox 24"/>
              <p:cNvSpPr txBox="1"/>
              <p:nvPr/>
            </p:nvSpPr>
            <p:spPr>
              <a:xfrm>
                <a:off x="5734761" y="1553005"/>
                <a:ext cx="1152128" cy="461665"/>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1F497D">
                        <a:lumMod val="50000"/>
                      </a:srgbClr>
                    </a:solidFill>
                    <a:effectLst/>
                    <a:uLnTx/>
                    <a:uFillTx/>
                    <a:latin typeface="微软雅黑" pitchFamily="34" charset="-122"/>
                    <a:ea typeface="微软雅黑" pitchFamily="34" charset="-122"/>
                    <a:cs typeface="Heiti SC Light" charset="0"/>
                    <a:sym typeface="Gill Sans" charset="0"/>
                  </a:rPr>
                  <a:t>评估的二手车数量</a:t>
                </a:r>
              </a:p>
            </p:txBody>
          </p:sp>
        </p:grpSp>
        <p:grpSp>
          <p:nvGrpSpPr>
            <p:cNvPr id="57" name="组合 2054"/>
            <p:cNvGrpSpPr/>
            <p:nvPr/>
          </p:nvGrpSpPr>
          <p:grpSpPr>
            <a:xfrm>
              <a:off x="7708453" y="1002153"/>
              <a:ext cx="1296144" cy="1080000"/>
              <a:chOff x="7380312" y="1002153"/>
              <a:chExt cx="1296144" cy="1080000"/>
            </a:xfrm>
          </p:grpSpPr>
          <p:sp>
            <p:nvSpPr>
              <p:cNvPr id="58" name="椭圆 57"/>
              <p:cNvSpPr/>
              <p:nvPr/>
            </p:nvSpPr>
            <p:spPr bwMode="auto">
              <a:xfrm>
                <a:off x="7452320" y="1002153"/>
                <a:ext cx="1080000" cy="1080000"/>
              </a:xfrm>
              <a:prstGeom prst="ellipse">
                <a:avLst/>
              </a:prstGeom>
              <a:solidFill>
                <a:srgbClr val="FAA712"/>
              </a:solidFill>
              <a:ln>
                <a:noFill/>
              </a:ln>
              <a:effectLst/>
              <a:extLst/>
            </p:spPr>
            <p:txBody>
              <a:bodyPr vert="horz" wrap="square" lIns="91440" tIns="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endParaRPr>
              </a:p>
            </p:txBody>
          </p:sp>
          <p:sp>
            <p:nvSpPr>
              <p:cNvPr id="59" name="TextBox 16"/>
              <p:cNvSpPr txBox="1"/>
              <p:nvPr/>
            </p:nvSpPr>
            <p:spPr>
              <a:xfrm>
                <a:off x="7380312" y="1094948"/>
                <a:ext cx="1296144" cy="400110"/>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smtClean="0">
                    <a:ln>
                      <a:noFill/>
                    </a:ln>
                    <a:solidFill>
                      <a:prstClr val="white"/>
                    </a:solidFill>
                    <a:effectLst/>
                    <a:uLnTx/>
                    <a:uFillTx/>
                    <a:latin typeface="微软雅黑" pitchFamily="34" charset="-122"/>
                    <a:ea typeface="微软雅黑" pitchFamily="34" charset="-122"/>
                    <a:cs typeface="Heiti SC Light" charset="0"/>
                    <a:sym typeface="Gill Sans" charset="0"/>
                  </a:rPr>
                  <a:t>200</a:t>
                </a:r>
                <a:r>
                  <a:rPr kumimoji="0" lang="zh-CN" altLang="en-US" sz="2000" b="0" i="0" u="none" strike="noStrike" kern="0" cap="none" spc="0" normalizeH="0" baseline="0" noProof="0" dirty="0" smtClean="0">
                    <a:ln>
                      <a:noFill/>
                    </a:ln>
                    <a:solidFill>
                      <a:prstClr val="white"/>
                    </a:solidFill>
                    <a:effectLst/>
                    <a:uLnTx/>
                    <a:uFillTx/>
                    <a:latin typeface="微软雅黑" pitchFamily="34" charset="-122"/>
                    <a:ea typeface="微软雅黑" pitchFamily="34" charset="-122"/>
                    <a:cs typeface="Heiti SC Light" charset="0"/>
                    <a:sym typeface="Gill Sans" charset="0"/>
                  </a:rPr>
                  <a:t>万</a:t>
                </a:r>
                <a:r>
                  <a:rPr kumimoji="0" lang="zh-CN" altLang="en-US" sz="1100" b="0" i="0" u="none" strike="noStrike" kern="0" cap="none" spc="0" normalizeH="0" baseline="0" noProof="0" dirty="0" smtClean="0">
                    <a:ln>
                      <a:noFill/>
                    </a:ln>
                    <a:solidFill>
                      <a:prstClr val="white"/>
                    </a:solidFill>
                    <a:effectLst/>
                    <a:uLnTx/>
                    <a:uFillTx/>
                    <a:latin typeface="微软雅黑" pitchFamily="34" charset="-122"/>
                    <a:ea typeface="微软雅黑" pitchFamily="34" charset="-122"/>
                    <a:cs typeface="Heiti SC Light" charset="0"/>
                    <a:sym typeface="Gill Sans" charset="0"/>
                  </a:rPr>
                  <a:t>次</a:t>
                </a:r>
              </a:p>
            </p:txBody>
          </p:sp>
          <p:sp>
            <p:nvSpPr>
              <p:cNvPr id="60" name="TextBox 25"/>
              <p:cNvSpPr txBox="1"/>
              <p:nvPr/>
            </p:nvSpPr>
            <p:spPr>
              <a:xfrm>
                <a:off x="7452320" y="1534021"/>
                <a:ext cx="1152128" cy="461665"/>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1F497D">
                        <a:lumMod val="50000"/>
                      </a:srgbClr>
                    </a:solidFill>
                    <a:effectLst/>
                    <a:uLnTx/>
                    <a:uFillTx/>
                    <a:latin typeface="微软雅黑" pitchFamily="34" charset="-122"/>
                    <a:ea typeface="微软雅黑" pitchFamily="34" charset="-122"/>
                    <a:cs typeface="Heiti SC Light" charset="0"/>
                    <a:sym typeface="Gill Sans" charset="0"/>
                  </a:rPr>
                  <a:t>每天的信息</a:t>
                </a:r>
                <a:endParaRPr kumimoji="0" lang="en-US" altLang="zh-CN" sz="1200" b="0" i="0" u="none" strike="noStrike" kern="0" cap="none" spc="0" normalizeH="0" baseline="0" noProof="0" dirty="0" smtClean="0">
                  <a:ln>
                    <a:noFill/>
                  </a:ln>
                  <a:solidFill>
                    <a:srgbClr val="1F497D">
                      <a:lumMod val="50000"/>
                    </a:srgbClr>
                  </a:solidFill>
                  <a:effectLst/>
                  <a:uLnTx/>
                  <a:uFillTx/>
                  <a:latin typeface="微软雅黑" pitchFamily="34" charset="-122"/>
                  <a:ea typeface="微软雅黑" pitchFamily="34" charset="-122"/>
                  <a:cs typeface="Heiti SC Light" charset="0"/>
                  <a:sym typeface="Gill Sans" charset="0"/>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1F497D">
                        <a:lumMod val="50000"/>
                      </a:srgbClr>
                    </a:solidFill>
                    <a:effectLst/>
                    <a:uLnTx/>
                    <a:uFillTx/>
                    <a:latin typeface="微软雅黑" pitchFamily="34" charset="-122"/>
                    <a:ea typeface="微软雅黑" pitchFamily="34" charset="-122"/>
                    <a:cs typeface="Heiti SC Light" charset="0"/>
                    <a:sym typeface="Gill Sans" charset="0"/>
                  </a:rPr>
                  <a:t>浏览人次</a:t>
                </a:r>
              </a:p>
            </p:txBody>
          </p:sp>
        </p:grpSp>
        <p:sp>
          <p:nvSpPr>
            <p:cNvPr id="61" name="矩形 60"/>
            <p:cNvSpPr/>
            <p:nvPr/>
          </p:nvSpPr>
          <p:spPr bwMode="auto">
            <a:xfrm>
              <a:off x="931635" y="2250483"/>
              <a:ext cx="1800000" cy="432000"/>
            </a:xfrm>
            <a:prstGeom prst="rect">
              <a:avLst/>
            </a:prstGeom>
            <a:solidFill>
              <a:srgbClr val="53B6E7">
                <a:lumMod val="20000"/>
                <a:lumOff val="80000"/>
              </a:srgbClr>
            </a:solidFill>
            <a:ln>
              <a:noFill/>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rPr>
                <a:t>二手车信息发布</a:t>
              </a:r>
            </a:p>
          </p:txBody>
        </p:sp>
        <p:sp>
          <p:nvSpPr>
            <p:cNvPr id="62" name="矩形 61"/>
            <p:cNvSpPr/>
            <p:nvPr/>
          </p:nvSpPr>
          <p:spPr bwMode="auto">
            <a:xfrm>
              <a:off x="931635" y="3311241"/>
              <a:ext cx="1800000" cy="432000"/>
            </a:xfrm>
            <a:prstGeom prst="rect">
              <a:avLst/>
            </a:prstGeom>
            <a:solidFill>
              <a:srgbClr val="53B6E7">
                <a:lumMod val="20000"/>
                <a:lumOff val="80000"/>
              </a:srgbClr>
            </a:solidFill>
            <a:ln>
              <a:noFill/>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rPr>
                <a:t>二手车选购指南</a:t>
              </a:r>
            </a:p>
          </p:txBody>
        </p:sp>
        <p:sp>
          <p:nvSpPr>
            <p:cNvPr id="63" name="矩形 62"/>
            <p:cNvSpPr/>
            <p:nvPr/>
          </p:nvSpPr>
          <p:spPr bwMode="auto">
            <a:xfrm>
              <a:off x="931635" y="2780862"/>
              <a:ext cx="1800000" cy="432000"/>
            </a:xfrm>
            <a:prstGeom prst="rect">
              <a:avLst/>
            </a:prstGeom>
            <a:solidFill>
              <a:srgbClr val="53B6E7">
                <a:lumMod val="20000"/>
                <a:lumOff val="80000"/>
              </a:srgbClr>
            </a:solidFill>
            <a:ln>
              <a:noFill/>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rPr>
                <a:t>二手车在线搜索</a:t>
              </a:r>
            </a:p>
          </p:txBody>
        </p:sp>
        <p:sp>
          <p:nvSpPr>
            <p:cNvPr id="64" name="矩形 63"/>
            <p:cNvSpPr/>
            <p:nvPr/>
          </p:nvSpPr>
          <p:spPr bwMode="auto">
            <a:xfrm>
              <a:off x="931635" y="3841620"/>
              <a:ext cx="1800000" cy="432000"/>
            </a:xfrm>
            <a:prstGeom prst="rect">
              <a:avLst/>
            </a:prstGeom>
            <a:solidFill>
              <a:srgbClr val="53B6E7">
                <a:lumMod val="20000"/>
                <a:lumOff val="80000"/>
              </a:srgbClr>
            </a:solidFill>
            <a:ln>
              <a:noFill/>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rPr>
                <a:t>二手车评估</a:t>
              </a:r>
            </a:p>
          </p:txBody>
        </p:sp>
        <p:sp>
          <p:nvSpPr>
            <p:cNvPr id="65" name="矩形 64"/>
            <p:cNvSpPr/>
            <p:nvPr/>
          </p:nvSpPr>
          <p:spPr bwMode="auto">
            <a:xfrm>
              <a:off x="931635" y="4371998"/>
              <a:ext cx="1800000" cy="432000"/>
            </a:xfrm>
            <a:prstGeom prst="rect">
              <a:avLst/>
            </a:prstGeom>
            <a:solidFill>
              <a:srgbClr val="53B6E7">
                <a:lumMod val="20000"/>
                <a:lumOff val="80000"/>
              </a:srgbClr>
            </a:solidFill>
            <a:ln>
              <a:noFill/>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rPr>
                <a:t>二手车品牌营销</a:t>
              </a:r>
            </a:p>
          </p:txBody>
        </p:sp>
        <p:pic>
          <p:nvPicPr>
            <p:cNvPr id="6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2052" y="2188120"/>
              <a:ext cx="1676400" cy="2390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7" name="矩形 66"/>
            <p:cNvSpPr/>
            <p:nvPr/>
          </p:nvSpPr>
          <p:spPr bwMode="auto">
            <a:xfrm>
              <a:off x="323528" y="2250482"/>
              <a:ext cx="504000" cy="2553515"/>
            </a:xfrm>
            <a:prstGeom prst="rect">
              <a:avLst/>
            </a:prstGeom>
            <a:solidFill>
              <a:srgbClr val="53B6E7"/>
            </a:solidFill>
            <a:ln>
              <a:noFill/>
            </a:ln>
            <a:effectLst/>
            <a:extLst/>
          </p:spPr>
          <p:txBody>
            <a:bodyPr vert="eaVert"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0" u="none" strike="noStrike" kern="0" cap="none" spc="30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第一车网服务</a:t>
              </a:r>
            </a:p>
          </p:txBody>
        </p:sp>
        <p:sp>
          <p:nvSpPr>
            <p:cNvPr id="68" name="等腰三角形 20"/>
            <p:cNvSpPr/>
            <p:nvPr/>
          </p:nvSpPr>
          <p:spPr bwMode="auto">
            <a:xfrm rot="5400000">
              <a:off x="1871808" y="3233118"/>
              <a:ext cx="2520000" cy="576000"/>
            </a:xfrm>
            <a:prstGeom prst="triangle">
              <a:avLst/>
            </a:prstGeom>
            <a:noFill/>
            <a:ln>
              <a:solidFill>
                <a:srgbClr val="53B6E7"/>
              </a:solidFill>
            </a:ln>
            <a:effectLs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FFFFFF"/>
                </a:solidFill>
                <a:effectLst/>
                <a:uLnTx/>
                <a:uFillTx/>
                <a:latin typeface="Gill Sans" charset="0"/>
                <a:ea typeface="Heiti SC Light" charset="0"/>
                <a:cs typeface="Heiti SC Light" charset="0"/>
                <a:sym typeface="Gill Sans" charset="0"/>
              </a:endParaRPr>
            </a:p>
          </p:txBody>
        </p:sp>
        <p:sp>
          <p:nvSpPr>
            <p:cNvPr id="69" name="等腰三角形 41"/>
            <p:cNvSpPr/>
            <p:nvPr/>
          </p:nvSpPr>
          <p:spPr bwMode="auto">
            <a:xfrm rot="5400000" flipV="1">
              <a:off x="4464096" y="3255998"/>
              <a:ext cx="2520000" cy="576000"/>
            </a:xfrm>
            <a:prstGeom prst="triangle">
              <a:avLst/>
            </a:prstGeom>
            <a:noFill/>
            <a:ln>
              <a:solidFill>
                <a:srgbClr val="53B6E7"/>
              </a:solidFill>
            </a:ln>
            <a:effectLs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FFFFFF"/>
                </a:solidFill>
                <a:effectLst/>
                <a:uLnTx/>
                <a:uFillTx/>
                <a:latin typeface="Gill Sans" charset="0"/>
                <a:ea typeface="Heiti SC Light" charset="0"/>
                <a:cs typeface="Heiti SC Light" charset="0"/>
                <a:sym typeface="Gill Sans" charset="0"/>
              </a:endParaRPr>
            </a:p>
          </p:txBody>
        </p:sp>
        <p:sp>
          <p:nvSpPr>
            <p:cNvPr id="70" name="矩形 69"/>
            <p:cNvSpPr/>
            <p:nvPr/>
          </p:nvSpPr>
          <p:spPr>
            <a:xfrm>
              <a:off x="3275856" y="4449498"/>
              <a:ext cx="2299027" cy="276999"/>
            </a:xfrm>
            <a:prstGeom prst="rect">
              <a:avLst/>
            </a:prstGeom>
          </p:spPr>
          <p:txBody>
            <a:bodyPr wrap="none">
              <a:spAutoFit/>
            </a:bodyPr>
            <a:lstStyle/>
            <a:p>
              <a:pPr algn="ctr" fontAlgn="base">
                <a:spcBef>
                  <a:spcPct val="0"/>
                </a:spcBef>
                <a:spcAft>
                  <a:spcPct val="0"/>
                </a:spcAft>
              </a:pPr>
              <a:r>
                <a:rPr lang="en-US" altLang="zh-CN" sz="1200" dirty="0" smtClean="0">
                  <a:solidFill>
                    <a:srgbClr val="1564BA">
                      <a:lumMod val="50000"/>
                    </a:srgbClr>
                  </a:solidFill>
                  <a:latin typeface="微软雅黑" pitchFamily="34" charset="-122"/>
                  <a:ea typeface="微软雅黑" pitchFamily="34" charset="-122"/>
                  <a:cs typeface="Heiti SC Light" charset="0"/>
                  <a:sym typeface="Gill Sans" charset="0"/>
                </a:rPr>
                <a:t>Ikid</a:t>
              </a:r>
              <a:r>
                <a:rPr lang="zh-CN" altLang="en-US" sz="1200" dirty="0" smtClean="0">
                  <a:solidFill>
                    <a:srgbClr val="1564BA">
                      <a:lumMod val="50000"/>
                    </a:srgbClr>
                  </a:solidFill>
                  <a:latin typeface="微软雅黑" pitchFamily="34" charset="-122"/>
                  <a:ea typeface="微软雅黑" pitchFamily="34" charset="-122"/>
                  <a:cs typeface="Heiti SC Light" charset="0"/>
                  <a:sym typeface="Gill Sans" charset="0"/>
                </a:rPr>
                <a:t>，第一</a:t>
              </a:r>
              <a:r>
                <a:rPr lang="zh-CN" altLang="en-US" sz="1200" dirty="0">
                  <a:solidFill>
                    <a:srgbClr val="1564BA">
                      <a:lumMod val="50000"/>
                    </a:srgbClr>
                  </a:solidFill>
                  <a:latin typeface="微软雅黑" pitchFamily="34" charset="-122"/>
                  <a:ea typeface="微软雅黑" pitchFamily="34" charset="-122"/>
                  <a:cs typeface="Heiti SC Light" charset="0"/>
                  <a:sym typeface="Gill Sans" charset="0"/>
                </a:rPr>
                <a:t>车网品牌</a:t>
              </a:r>
              <a:r>
                <a:rPr lang="zh-CN" altLang="en-US" sz="1200" dirty="0" smtClean="0">
                  <a:solidFill>
                    <a:srgbClr val="1564BA">
                      <a:lumMod val="50000"/>
                    </a:srgbClr>
                  </a:solidFill>
                  <a:latin typeface="微软雅黑" pitchFamily="34" charset="-122"/>
                  <a:ea typeface="微软雅黑" pitchFamily="34" charset="-122"/>
                  <a:cs typeface="Heiti SC Light" charset="0"/>
                  <a:sym typeface="Gill Sans" charset="0"/>
                </a:rPr>
                <a:t>形象代言人</a:t>
              </a:r>
              <a:endParaRPr lang="zh-CN" altLang="en-US" sz="1200" dirty="0">
                <a:solidFill>
                  <a:srgbClr val="1564BA">
                    <a:lumMod val="50000"/>
                  </a:srgbClr>
                </a:solidFill>
                <a:latin typeface="微软雅黑" pitchFamily="34" charset="-122"/>
                <a:ea typeface="微软雅黑" pitchFamily="34" charset="-122"/>
                <a:cs typeface="Heiti SC Light" charset="0"/>
                <a:sym typeface="Gill Sans" charset="0"/>
              </a:endParaRPr>
            </a:p>
          </p:txBody>
        </p:sp>
        <p:sp>
          <p:nvSpPr>
            <p:cNvPr id="71" name="矩形 70"/>
            <p:cNvSpPr/>
            <p:nvPr/>
          </p:nvSpPr>
          <p:spPr bwMode="auto">
            <a:xfrm>
              <a:off x="6156176" y="2262453"/>
              <a:ext cx="2048067" cy="432000"/>
            </a:xfrm>
            <a:prstGeom prst="rect">
              <a:avLst/>
            </a:prstGeom>
            <a:solidFill>
              <a:srgbClr val="53B6E7">
                <a:lumMod val="20000"/>
                <a:lumOff val="80000"/>
              </a:srgbClr>
            </a:solidFill>
            <a:ln>
              <a:noFill/>
            </a:ln>
            <a:effectLst/>
            <a:extLst/>
          </p:spPr>
          <p:txBody>
            <a:bodyPr vert="horz" wrap="square" lIns="91440" tIns="45720" rIns="91440" bIns="45720" numCol="1" rtlCol="0" anchor="ctr" anchorCtr="0" compatLnSpc="1">
              <a:prstTxWarp prst="textNoShape">
                <a:avLst/>
              </a:prstTxWarp>
            </a:bodyPr>
            <a:lstStyle/>
            <a:p>
              <a:pPr marL="171450" marR="0" lvl="0" indent="-171450" defTabSz="91440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2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rPr>
                <a:t>智能数据处理中心，整合车型、价格、车源</a:t>
              </a:r>
            </a:p>
          </p:txBody>
        </p:sp>
        <p:sp>
          <p:nvSpPr>
            <p:cNvPr id="72" name="矩形 71"/>
            <p:cNvSpPr/>
            <p:nvPr/>
          </p:nvSpPr>
          <p:spPr bwMode="auto">
            <a:xfrm>
              <a:off x="8316472" y="2262452"/>
              <a:ext cx="504000" cy="2553515"/>
            </a:xfrm>
            <a:prstGeom prst="rect">
              <a:avLst/>
            </a:prstGeom>
            <a:solidFill>
              <a:srgbClr val="53B6E7"/>
            </a:solidFill>
            <a:ln>
              <a:noFill/>
            </a:ln>
            <a:effectLst/>
            <a:extLst/>
          </p:spPr>
          <p:txBody>
            <a:bodyPr vert="eaVert"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0" u="none" strike="noStrike" kern="0" cap="none" spc="30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第一车网优势</a:t>
              </a:r>
            </a:p>
          </p:txBody>
        </p:sp>
        <p:sp>
          <p:nvSpPr>
            <p:cNvPr id="73" name="矩形 72"/>
            <p:cNvSpPr/>
            <p:nvPr/>
          </p:nvSpPr>
          <p:spPr bwMode="auto">
            <a:xfrm>
              <a:off x="6156176" y="2789839"/>
              <a:ext cx="2048067" cy="432000"/>
            </a:xfrm>
            <a:prstGeom prst="rect">
              <a:avLst/>
            </a:prstGeom>
            <a:solidFill>
              <a:srgbClr val="53B6E7">
                <a:lumMod val="20000"/>
                <a:lumOff val="80000"/>
              </a:srgbClr>
            </a:solidFill>
            <a:ln>
              <a:noFill/>
            </a:ln>
            <a:effectLst/>
            <a:extLst/>
          </p:spPr>
          <p:txBody>
            <a:bodyPr vert="horz" wrap="square" lIns="91440" tIns="45720" rIns="91440" bIns="45720" numCol="1" rtlCol="0" anchor="ctr" anchorCtr="0" compatLnSpc="1">
              <a:prstTxWarp prst="textNoShape">
                <a:avLst/>
              </a:prstTxWarp>
            </a:bodyPr>
            <a:lstStyle/>
            <a:p>
              <a:pPr marL="171450" marR="0" lvl="0" indent="-171450" defTabSz="91440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2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rPr>
                <a:t>内容为王，全国</a:t>
              </a:r>
              <a:r>
                <a:rPr kumimoji="0" lang="en-US" altLang="zh-CN" sz="12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rPr>
                <a:t>30</a:t>
              </a:r>
              <a:r>
                <a:rPr kumimoji="0" lang="zh-CN" altLang="en-US" sz="12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rPr>
                <a:t>个大中型城市派驻信息员</a:t>
              </a:r>
            </a:p>
          </p:txBody>
        </p:sp>
        <p:sp>
          <p:nvSpPr>
            <p:cNvPr id="74" name="矩形 73"/>
            <p:cNvSpPr/>
            <p:nvPr/>
          </p:nvSpPr>
          <p:spPr bwMode="auto">
            <a:xfrm>
              <a:off x="6156176" y="3317225"/>
              <a:ext cx="2048067" cy="432000"/>
            </a:xfrm>
            <a:prstGeom prst="rect">
              <a:avLst/>
            </a:prstGeom>
            <a:solidFill>
              <a:srgbClr val="53B6E7">
                <a:lumMod val="20000"/>
                <a:lumOff val="80000"/>
              </a:srgbClr>
            </a:solidFill>
            <a:ln>
              <a:noFill/>
            </a:ln>
            <a:effectLst/>
            <a:extLst/>
          </p:spPr>
          <p:txBody>
            <a:bodyPr vert="horz" wrap="square" lIns="91440" tIns="45720" rIns="91440" bIns="45720" numCol="1" rtlCol="0" anchor="ctr" anchorCtr="0" compatLnSpc="1">
              <a:prstTxWarp prst="textNoShape">
                <a:avLst/>
              </a:prstTxWarp>
            </a:bodyPr>
            <a:lstStyle/>
            <a:p>
              <a:pPr marL="171450" marR="0" lvl="0" indent="-171450" defTabSz="91440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2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rPr>
                <a:t>功能至上，利用专业工具促成公平交易</a:t>
              </a:r>
            </a:p>
          </p:txBody>
        </p:sp>
        <p:sp>
          <p:nvSpPr>
            <p:cNvPr id="75" name="矩形 74"/>
            <p:cNvSpPr/>
            <p:nvPr/>
          </p:nvSpPr>
          <p:spPr bwMode="auto">
            <a:xfrm>
              <a:off x="6156176" y="3844611"/>
              <a:ext cx="2048067" cy="432000"/>
            </a:xfrm>
            <a:prstGeom prst="rect">
              <a:avLst/>
            </a:prstGeom>
            <a:solidFill>
              <a:srgbClr val="53B6E7">
                <a:lumMod val="20000"/>
                <a:lumOff val="80000"/>
              </a:srgbClr>
            </a:solidFill>
            <a:ln>
              <a:noFill/>
            </a:ln>
            <a:effectLst/>
            <a:extLst/>
          </p:spPr>
          <p:txBody>
            <a:bodyPr vert="horz" wrap="square" lIns="91440" tIns="45720" rIns="91440" bIns="45720" numCol="1" rtlCol="0" anchor="ctr" anchorCtr="0" compatLnSpc="1">
              <a:prstTxWarp prst="textNoShape">
                <a:avLst/>
              </a:prstTxWarp>
            </a:bodyPr>
            <a:lstStyle/>
            <a:p>
              <a:pPr marL="171450" marR="0" lvl="0" indent="-171450" defTabSz="91440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2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rPr>
                <a:t>服务整合，战略合作伙伴强大</a:t>
              </a:r>
            </a:p>
          </p:txBody>
        </p:sp>
        <p:sp>
          <p:nvSpPr>
            <p:cNvPr id="76" name="矩形 75"/>
            <p:cNvSpPr/>
            <p:nvPr/>
          </p:nvSpPr>
          <p:spPr bwMode="auto">
            <a:xfrm>
              <a:off x="6156176" y="4371998"/>
              <a:ext cx="2048067" cy="576016"/>
            </a:xfrm>
            <a:prstGeom prst="rect">
              <a:avLst/>
            </a:prstGeom>
            <a:solidFill>
              <a:srgbClr val="53B6E7">
                <a:lumMod val="20000"/>
                <a:lumOff val="80000"/>
              </a:srgbClr>
            </a:solidFill>
            <a:ln>
              <a:noFill/>
            </a:ln>
            <a:effectLst/>
            <a:extLst/>
          </p:spPr>
          <p:txBody>
            <a:bodyPr vert="horz" wrap="square" lIns="91440" tIns="45720" rIns="91440" bIns="45720" numCol="1" rtlCol="0" anchor="ctr" anchorCtr="0" compatLnSpc="1">
              <a:prstTxWarp prst="textNoShape">
                <a:avLst/>
              </a:prstTxWarp>
            </a:bodyPr>
            <a:lstStyle/>
            <a:p>
              <a:pPr marL="171450" marR="0" lvl="0" indent="-171450" defTabSz="91440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2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rPr>
                <a:t>交互信息服务：网络平台、呼叫中心、线下专业团队</a:t>
              </a:r>
            </a:p>
          </p:txBody>
        </p:sp>
        <p:sp>
          <p:nvSpPr>
            <p:cNvPr id="77" name="矩形 76"/>
            <p:cNvSpPr/>
            <p:nvPr/>
          </p:nvSpPr>
          <p:spPr bwMode="auto">
            <a:xfrm>
              <a:off x="107504" y="1495057"/>
              <a:ext cx="2772000" cy="587095"/>
            </a:xfrm>
            <a:prstGeom prst="rect">
              <a:avLst/>
            </a:prstGeom>
            <a:no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285750" indent="-285750" fontAlgn="base">
                <a:spcBef>
                  <a:spcPct val="0"/>
                </a:spcBef>
                <a:spcAft>
                  <a:spcPct val="0"/>
                </a:spcAft>
                <a:buFont typeface="Wingdings" panose="05000000000000000000" pitchFamily="2" charset="2"/>
                <a:buChar char="Ø"/>
              </a:pPr>
              <a:r>
                <a:rPr lang="zh-CN" altLang="en-US" sz="1400" dirty="0">
                  <a:solidFill>
                    <a:srgbClr val="1564BA">
                      <a:lumMod val="50000"/>
                    </a:srgbClr>
                  </a:solidFill>
                  <a:latin typeface="微软雅黑" pitchFamily="34" charset="-122"/>
                  <a:ea typeface="微软雅黑" pitchFamily="34" charset="-122"/>
                  <a:cs typeface="Heiti SC Light" charset="0"/>
                  <a:sym typeface="Gill Sans" charset="0"/>
                </a:rPr>
                <a:t>覆盖全国的二手车信息网站和稳定的汽车数据供应</a:t>
              </a:r>
              <a:r>
                <a:rPr lang="zh-CN" altLang="en-US" sz="1400" dirty="0" smtClean="0">
                  <a:solidFill>
                    <a:srgbClr val="1564BA">
                      <a:lumMod val="50000"/>
                    </a:srgbClr>
                  </a:solidFill>
                  <a:latin typeface="微软雅黑" pitchFamily="34" charset="-122"/>
                  <a:ea typeface="微软雅黑" pitchFamily="34" charset="-122"/>
                  <a:cs typeface="Heiti SC Light" charset="0"/>
                  <a:sym typeface="Gill Sans" charset="0"/>
                </a:rPr>
                <a:t>商。</a:t>
              </a:r>
              <a:endParaRPr lang="zh-CN" altLang="en-US" sz="1400" dirty="0">
                <a:solidFill>
                  <a:srgbClr val="1564BA">
                    <a:lumMod val="50000"/>
                  </a:srgbClr>
                </a:solidFill>
                <a:latin typeface="微软雅黑" pitchFamily="34" charset="-122"/>
                <a:ea typeface="微软雅黑" pitchFamily="34" charset="-122"/>
                <a:cs typeface="Heiti SC Light" charset="0"/>
                <a:sym typeface="Gill Sans" charset="0"/>
              </a:endParaRPr>
            </a:p>
          </p:txBody>
        </p:sp>
      </p:grpSp>
      <p:sp>
        <p:nvSpPr>
          <p:cNvPr id="78" name="矩形 77"/>
          <p:cNvSpPr/>
          <p:nvPr/>
        </p:nvSpPr>
        <p:spPr>
          <a:xfrm>
            <a:off x="287866" y="127857"/>
            <a:ext cx="7387942" cy="523220"/>
          </a:xfrm>
          <a:prstGeom prst="rect">
            <a:avLst/>
          </a:prstGeom>
        </p:spPr>
        <p:txBody>
          <a:bodyPr wrap="square">
            <a:spAutoFit/>
          </a:bodyPr>
          <a:lstStyle/>
          <a:p>
            <a:pPr lvl="0"/>
            <a:r>
              <a:rPr kumimoji="1" lang="zh-CN" altLang="en-US" sz="2800" dirty="0" smtClean="0">
                <a:solidFill>
                  <a:srgbClr val="00B0F0"/>
                </a:solidFill>
                <a:latin typeface="SimHei" charset="0"/>
                <a:ea typeface="SimHei" charset="0"/>
                <a:cs typeface="SimHei" charset="0"/>
              </a:rPr>
              <a:t>信息服务商代表</a:t>
            </a:r>
            <a:r>
              <a:rPr kumimoji="1" lang="en-US" altLang="zh-CN" sz="2800" dirty="0" smtClean="0">
                <a:solidFill>
                  <a:srgbClr val="00B0F0"/>
                </a:solidFill>
                <a:latin typeface="SimHei" charset="0"/>
                <a:ea typeface="SimHei" charset="0"/>
                <a:cs typeface="SimHei" charset="0"/>
              </a:rPr>
              <a:t>–</a:t>
            </a:r>
            <a:r>
              <a:rPr kumimoji="1" lang="zh-CN" altLang="en-US" sz="2800" dirty="0" smtClean="0">
                <a:solidFill>
                  <a:srgbClr val="00B0F0"/>
                </a:solidFill>
                <a:latin typeface="SimHei" charset="0"/>
                <a:ea typeface="SimHei" charset="0"/>
                <a:cs typeface="SimHei" charset="0"/>
              </a:rPr>
              <a:t>第一车网</a:t>
            </a:r>
            <a:endParaRPr kumimoji="1" lang="zh-CN" altLang="en-US" sz="2800" dirty="0">
              <a:solidFill>
                <a:srgbClr val="00B0F0"/>
              </a:solidFill>
              <a:latin typeface="SimHei" charset="0"/>
              <a:ea typeface="SimHei" charset="0"/>
              <a:cs typeface="SimHei" charset="0"/>
            </a:endParaRPr>
          </a:p>
        </p:txBody>
      </p:sp>
    </p:spTree>
    <p:extLst>
      <p:ext uri="{BB962C8B-B14F-4D97-AF65-F5344CB8AC3E}">
        <p14:creationId xmlns:p14="http://schemas.microsoft.com/office/powerpoint/2010/main" val="12053007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 y="1"/>
            <a:ext cx="135466" cy="778932"/>
          </a:xfrm>
          <a:prstGeom prst="rect">
            <a:avLst/>
          </a:prstGeom>
          <a:solidFill>
            <a:srgbClr val="00B0F0"/>
          </a:solidFill>
        </p:spPr>
        <p:txBody>
          <a:bodyPr wrap="square" rtlCol="0">
            <a:spAutoFit/>
          </a:bodyPr>
          <a:lstStyle/>
          <a:p>
            <a:endParaRPr kumimoji="1" lang="zh-CN" altLang="en-US"/>
          </a:p>
        </p:txBody>
      </p:sp>
      <p:grpSp>
        <p:nvGrpSpPr>
          <p:cNvPr id="115" name="组 114"/>
          <p:cNvGrpSpPr/>
          <p:nvPr/>
        </p:nvGrpSpPr>
        <p:grpSpPr>
          <a:xfrm>
            <a:off x="898381" y="1026778"/>
            <a:ext cx="10563816" cy="5052050"/>
            <a:chOff x="35496" y="627534"/>
            <a:chExt cx="8969101" cy="4223585"/>
          </a:xfrm>
        </p:grpSpPr>
        <p:sp>
          <p:nvSpPr>
            <p:cNvPr id="78" name="矩形 77"/>
            <p:cNvSpPr/>
            <p:nvPr/>
          </p:nvSpPr>
          <p:spPr bwMode="auto">
            <a:xfrm>
              <a:off x="6588223" y="2076465"/>
              <a:ext cx="2272237" cy="1341174"/>
            </a:xfrm>
            <a:prstGeom prst="rect">
              <a:avLst/>
            </a:prstGeom>
            <a:solidFill>
              <a:srgbClr val="1564BA">
                <a:lumMod val="20000"/>
                <a:lumOff val="80000"/>
              </a:srgbClr>
            </a:solidFill>
            <a:ln>
              <a:noFill/>
            </a:ln>
            <a:effectLst/>
            <a:extLst/>
          </p:spPr>
          <p:txBody>
            <a:bodyPr vert="horz" wrap="square" lIns="36000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rPr>
                <a:t>卖家价值</a:t>
              </a:r>
              <a:endParaRPr kumimoji="0" lang="en-US" altLang="zh-CN" sz="1600" b="1"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endParaRPr>
            </a:p>
            <a:p>
              <a:pPr marL="285750" marR="0" lvl="0" indent="-285750" defTabSz="914400" eaLnBrk="1" fontAlgn="base" latinLnBrk="0" hangingPunct="1">
                <a:lnSpc>
                  <a:spcPct val="100000"/>
                </a:lnSpc>
                <a:spcBef>
                  <a:spcPts val="600"/>
                </a:spcBef>
                <a:spcAft>
                  <a:spcPts val="0"/>
                </a:spcAft>
                <a:buClrTx/>
                <a:buSzTx/>
                <a:buFont typeface="Wingdings" panose="05000000000000000000" pitchFamily="2" charset="2"/>
                <a:buChar char="Ø"/>
                <a:tabLst/>
                <a:defRPr/>
              </a:pPr>
              <a:r>
                <a:rPr kumimoji="0" lang="zh-CN" altLang="en-US" sz="12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rPr>
                <a:t>车辆处置价格合理</a:t>
              </a:r>
            </a:p>
            <a:p>
              <a:pPr marL="285750" marR="0" lvl="0" indent="-285750" defTabSz="914400" eaLnBrk="1" fontAlgn="base" latinLnBrk="0" hangingPunct="1">
                <a:lnSpc>
                  <a:spcPct val="100000"/>
                </a:lnSpc>
                <a:spcBef>
                  <a:spcPts val="600"/>
                </a:spcBef>
                <a:spcAft>
                  <a:spcPts val="0"/>
                </a:spcAft>
                <a:buClrTx/>
                <a:buSzTx/>
                <a:buFont typeface="Wingdings" panose="05000000000000000000" pitchFamily="2" charset="2"/>
                <a:buChar char="Ø"/>
                <a:tabLst/>
                <a:defRPr/>
              </a:pPr>
              <a:r>
                <a:rPr kumimoji="0" lang="zh-CN" altLang="en-US" sz="12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rPr>
                <a:t>处置方式简单透明、易管理</a:t>
              </a:r>
              <a:endParaRPr kumimoji="0" lang="en-US" altLang="zh-CN" sz="12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endParaRPr>
            </a:p>
            <a:p>
              <a:pPr marL="285750" marR="0" lvl="0" indent="-285750" defTabSz="914400" eaLnBrk="1" fontAlgn="base" latinLnBrk="0" hangingPunct="1">
                <a:lnSpc>
                  <a:spcPct val="100000"/>
                </a:lnSpc>
                <a:spcBef>
                  <a:spcPts val="600"/>
                </a:spcBef>
                <a:spcAft>
                  <a:spcPts val="0"/>
                </a:spcAft>
                <a:buClrTx/>
                <a:buSzTx/>
                <a:buFont typeface="Wingdings" panose="05000000000000000000" pitchFamily="2" charset="2"/>
                <a:buChar char="Ø"/>
                <a:tabLst/>
                <a:defRPr/>
              </a:pPr>
              <a:r>
                <a:rPr kumimoji="0" lang="zh-CN" altLang="en-US" sz="12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rPr>
                <a:t>售后交付一条龙服务</a:t>
              </a:r>
            </a:p>
            <a:p>
              <a:pPr marL="285750" marR="0" lvl="0" indent="-285750" defTabSz="91440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kumimoji="0" lang="zh-CN" altLang="en-US" sz="16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endParaRPr>
            </a:p>
          </p:txBody>
        </p:sp>
        <p:sp>
          <p:nvSpPr>
            <p:cNvPr id="79" name="矩形 78"/>
            <p:cNvSpPr/>
            <p:nvPr/>
          </p:nvSpPr>
          <p:spPr bwMode="auto">
            <a:xfrm>
              <a:off x="6588224" y="3462815"/>
              <a:ext cx="2272236" cy="1341175"/>
            </a:xfrm>
            <a:prstGeom prst="rect">
              <a:avLst/>
            </a:prstGeom>
            <a:solidFill>
              <a:srgbClr val="1564BA">
                <a:lumMod val="20000"/>
                <a:lumOff val="80000"/>
              </a:srgbClr>
            </a:solidFill>
            <a:ln>
              <a:noFill/>
            </a:ln>
            <a:effectLst/>
            <a:extLst/>
          </p:spPr>
          <p:txBody>
            <a:bodyPr rot="0" spcFirstLastPara="0" vertOverflow="overflow" horzOverflow="overflow" vert="horz" wrap="square" lIns="360000" tIns="45720" rIns="91440" bIns="45720" numCol="1" spcCol="0" rtlCol="0" fromWordArt="0" anchor="t"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rPr>
                <a:t>买家价值</a:t>
              </a:r>
              <a:endParaRPr kumimoji="0" lang="en-US" altLang="zh-CN" sz="1600" b="1"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endParaRPr>
            </a:p>
            <a:p>
              <a:pPr marL="285750" marR="0" lvl="0" indent="-285750" defTabSz="914400" eaLnBrk="1" fontAlgn="base" latinLnBrk="0" hangingPunct="1">
                <a:lnSpc>
                  <a:spcPct val="100000"/>
                </a:lnSpc>
                <a:spcBef>
                  <a:spcPts val="600"/>
                </a:spcBef>
                <a:spcAft>
                  <a:spcPts val="0"/>
                </a:spcAft>
                <a:buClrTx/>
                <a:buSzTx/>
                <a:buFont typeface="Wingdings" panose="05000000000000000000" pitchFamily="2" charset="2"/>
                <a:buChar char="Ø"/>
                <a:tabLst/>
                <a:defRPr/>
              </a:pPr>
              <a:r>
                <a:rPr kumimoji="0" lang="zh-CN" altLang="en-US" sz="12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rPr>
                <a:t>货源选择丰富</a:t>
              </a:r>
            </a:p>
            <a:p>
              <a:pPr marL="285750" marR="0" lvl="0" indent="-285750" defTabSz="914400" eaLnBrk="1" fontAlgn="base" latinLnBrk="0" hangingPunct="1">
                <a:lnSpc>
                  <a:spcPct val="100000"/>
                </a:lnSpc>
                <a:spcBef>
                  <a:spcPts val="600"/>
                </a:spcBef>
                <a:spcAft>
                  <a:spcPts val="0"/>
                </a:spcAft>
                <a:buClrTx/>
                <a:buSzTx/>
                <a:buFont typeface="Wingdings" panose="05000000000000000000" pitchFamily="2" charset="2"/>
                <a:buChar char="Ø"/>
                <a:tabLst/>
                <a:defRPr/>
              </a:pPr>
              <a:r>
                <a:rPr kumimoji="0" lang="zh-CN" altLang="en-US" sz="12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rPr>
                <a:t>购买方式简单、方便</a:t>
              </a:r>
            </a:p>
            <a:p>
              <a:pPr marL="285750" marR="0" lvl="0" indent="-285750" defTabSz="914400" eaLnBrk="1" fontAlgn="base" latinLnBrk="0" hangingPunct="1">
                <a:lnSpc>
                  <a:spcPct val="100000"/>
                </a:lnSpc>
                <a:spcBef>
                  <a:spcPts val="600"/>
                </a:spcBef>
                <a:spcAft>
                  <a:spcPts val="0"/>
                </a:spcAft>
                <a:buClrTx/>
                <a:buSzTx/>
                <a:buFont typeface="Wingdings" panose="05000000000000000000" pitchFamily="2" charset="2"/>
                <a:buChar char="Ø"/>
                <a:tabLst/>
                <a:defRPr/>
              </a:pPr>
              <a:r>
                <a:rPr kumimoji="0" lang="zh-CN" altLang="en-US" sz="12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rPr>
                <a:t>售后交付一条龙服务</a:t>
              </a:r>
              <a:endParaRPr kumimoji="0" lang="zh-CN" altLang="en-US" sz="16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endParaRPr>
            </a:p>
          </p:txBody>
        </p:sp>
        <p:sp>
          <p:nvSpPr>
            <p:cNvPr id="80" name="Rectangle 25"/>
            <p:cNvSpPr>
              <a:spLocks/>
            </p:cNvSpPr>
            <p:nvPr/>
          </p:nvSpPr>
          <p:spPr bwMode="auto">
            <a:xfrm>
              <a:off x="2910206" y="4505399"/>
              <a:ext cx="306044"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63500" rIns="130046" bIns="63500">
              <a:spAutoFit/>
            </a:bodyPr>
            <a:lstStyle/>
            <a:p>
              <a:pPr algn="ctr">
                <a:defRPr/>
              </a:pPr>
              <a:r>
                <a:rPr lang="en-US" altLang="zh-CN" sz="1300" kern="0" dirty="0">
                  <a:solidFill>
                    <a:prstClr val="white"/>
                  </a:solidFill>
                  <a:latin typeface="Arial" charset="0"/>
                  <a:ea typeface="Heiti SC Light" charset="0"/>
                  <a:cs typeface="Arial" pitchFamily="34" charset="0"/>
                  <a:sym typeface="Arial" pitchFamily="34" charset="0"/>
                </a:rPr>
                <a:t>A</a:t>
              </a:r>
            </a:p>
          </p:txBody>
        </p:sp>
        <p:sp>
          <p:nvSpPr>
            <p:cNvPr id="81" name="矩形 80"/>
            <p:cNvSpPr/>
            <p:nvPr/>
          </p:nvSpPr>
          <p:spPr>
            <a:xfrm>
              <a:off x="3817129" y="3462814"/>
              <a:ext cx="2700000" cy="648000"/>
            </a:xfrm>
            <a:prstGeom prst="rect">
              <a:avLst/>
            </a:prstGeom>
            <a:solidFill>
              <a:srgbClr val="53B6E7">
                <a:lumMod val="20000"/>
                <a:lumOff val="80000"/>
              </a:srgbClr>
            </a:solidFill>
          </p:spPr>
          <p:txBody>
            <a:bodyPr wrap="square" anchor="ctr">
              <a:noAutofit/>
            </a:bodyPr>
            <a:lstStyle/>
            <a:p>
              <a:pPr marL="285750" marR="0" lvl="0" indent="-285750" defTabSz="91440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2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rPr>
                <a:t>全国六城市每周定期现场拍卖会</a:t>
              </a:r>
              <a:endParaRPr kumimoji="0" lang="en-US" altLang="zh-CN" sz="12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endParaRPr>
            </a:p>
            <a:p>
              <a:pPr marL="285750" marR="0" lvl="0" indent="-285750" defTabSz="91440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2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rPr>
                <a:t>拍卖车展厅</a:t>
              </a:r>
              <a:r>
                <a:rPr kumimoji="0" lang="en-US" altLang="zh-CN" sz="12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rPr>
                <a:t>+</a:t>
              </a:r>
              <a:r>
                <a:rPr kumimoji="0" lang="zh-CN" altLang="en-US" sz="12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rPr>
                <a:t>拍卖大厅</a:t>
              </a:r>
              <a:r>
                <a:rPr kumimoji="0" lang="en-US" altLang="zh-CN" sz="12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rPr>
                <a:t>+</a:t>
              </a:r>
              <a:r>
                <a:rPr kumimoji="0" lang="zh-CN" altLang="en-US" sz="12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rPr>
                <a:t>现场支付</a:t>
              </a:r>
            </a:p>
          </p:txBody>
        </p:sp>
        <p:sp>
          <p:nvSpPr>
            <p:cNvPr id="82" name="矩形 81"/>
            <p:cNvSpPr/>
            <p:nvPr/>
          </p:nvSpPr>
          <p:spPr bwMode="auto">
            <a:xfrm>
              <a:off x="2771800" y="2769640"/>
              <a:ext cx="1008000" cy="648000"/>
            </a:xfrm>
            <a:prstGeom prst="rect">
              <a:avLst/>
            </a:prstGeom>
            <a:solidFill>
              <a:srgbClr val="53B6E7"/>
            </a:solidFill>
            <a:ln>
              <a:noFill/>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网络拍卖</a:t>
              </a:r>
            </a:p>
          </p:txBody>
        </p:sp>
        <p:sp>
          <p:nvSpPr>
            <p:cNvPr id="83" name="矩形 82"/>
            <p:cNvSpPr/>
            <p:nvPr/>
          </p:nvSpPr>
          <p:spPr bwMode="auto">
            <a:xfrm>
              <a:off x="2771800" y="3462815"/>
              <a:ext cx="1008000" cy="648000"/>
            </a:xfrm>
            <a:prstGeom prst="rect">
              <a:avLst/>
            </a:prstGeom>
            <a:solidFill>
              <a:srgbClr val="53B6E7"/>
            </a:solidFill>
            <a:ln>
              <a:noFill/>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现场拍卖</a:t>
              </a:r>
            </a:p>
          </p:txBody>
        </p:sp>
        <p:pic>
          <p:nvPicPr>
            <p:cNvPr id="84" name="Picture 2" descr="D:\工作备案\E盘\优信拍资料\简介\常用资料\优信拍LOGO\优信拍LOGO\优信拍_注册logo(RGB模式).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118" t="21022" r="15367" b="23748"/>
            <a:stretch/>
          </p:blipFill>
          <p:spPr bwMode="auto">
            <a:xfrm>
              <a:off x="308668" y="627534"/>
              <a:ext cx="1671044" cy="701749"/>
            </a:xfrm>
            <a:prstGeom prst="rect">
              <a:avLst/>
            </a:prstGeom>
            <a:noFill/>
            <a:extLst>
              <a:ext uri="{909E8E84-426E-40DD-AFC4-6F175D3DCCD1}">
                <a14:hiddenFill xmlns:a14="http://schemas.microsoft.com/office/drawing/2010/main">
                  <a:solidFill>
                    <a:srgbClr val="FFFFFF"/>
                  </a:solidFill>
                </a14:hiddenFill>
              </a:ext>
            </a:extLst>
          </p:spPr>
        </p:pic>
        <p:grpSp>
          <p:nvGrpSpPr>
            <p:cNvPr id="85" name="组合 12"/>
            <p:cNvGrpSpPr/>
            <p:nvPr/>
          </p:nvGrpSpPr>
          <p:grpSpPr>
            <a:xfrm>
              <a:off x="2987824" y="843558"/>
              <a:ext cx="1152128" cy="1080000"/>
              <a:chOff x="2371651" y="1002153"/>
              <a:chExt cx="1152128" cy="1080000"/>
            </a:xfrm>
          </p:grpSpPr>
          <p:sp>
            <p:nvSpPr>
              <p:cNvPr id="86" name="椭圆 85"/>
              <p:cNvSpPr/>
              <p:nvPr/>
            </p:nvSpPr>
            <p:spPr bwMode="auto">
              <a:xfrm>
                <a:off x="2411880" y="1002153"/>
                <a:ext cx="1080000" cy="1080000"/>
              </a:xfrm>
              <a:prstGeom prst="ellipse">
                <a:avLst/>
              </a:prstGeom>
              <a:solidFill>
                <a:srgbClr val="FAA712"/>
              </a:solidFill>
              <a:ln>
                <a:noFill/>
              </a:ln>
              <a:effectLst/>
              <a:extLst/>
            </p:spPr>
            <p:txBody>
              <a:bodyPr vert="horz" wrap="square" lIns="91440" tIns="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endParaRPr>
              </a:p>
            </p:txBody>
          </p:sp>
          <p:sp>
            <p:nvSpPr>
              <p:cNvPr id="87" name="TextBox 14"/>
              <p:cNvSpPr txBox="1"/>
              <p:nvPr/>
            </p:nvSpPr>
            <p:spPr>
              <a:xfrm>
                <a:off x="2371651" y="1534021"/>
                <a:ext cx="1152128" cy="276999"/>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1F497D">
                        <a:lumMod val="50000"/>
                      </a:srgbClr>
                    </a:solidFill>
                    <a:effectLst/>
                    <a:uLnTx/>
                    <a:uFillTx/>
                    <a:latin typeface="微软雅黑" pitchFamily="34" charset="-122"/>
                    <a:ea typeface="微软雅黑" pitchFamily="34" charset="-122"/>
                    <a:cs typeface="Heiti SC Light" charset="0"/>
                    <a:sym typeface="Gill Sans" charset="0"/>
                  </a:rPr>
                  <a:t>中心城市</a:t>
                </a:r>
              </a:p>
            </p:txBody>
          </p:sp>
          <p:sp>
            <p:nvSpPr>
              <p:cNvPr id="88" name="TextBox 15"/>
              <p:cNvSpPr txBox="1"/>
              <p:nvPr/>
            </p:nvSpPr>
            <p:spPr>
              <a:xfrm>
                <a:off x="2411880" y="1083507"/>
                <a:ext cx="1080000" cy="461665"/>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0" i="0" u="none" strike="noStrike" kern="0" cap="none" spc="0" normalizeH="0" baseline="0" noProof="0" dirty="0" smtClean="0">
                    <a:ln>
                      <a:noFill/>
                    </a:ln>
                    <a:solidFill>
                      <a:prstClr val="white"/>
                    </a:solidFill>
                    <a:effectLst/>
                    <a:uLnTx/>
                    <a:uFillTx/>
                    <a:latin typeface="微软雅黑" pitchFamily="34" charset="-122"/>
                    <a:ea typeface="微软雅黑" pitchFamily="34" charset="-122"/>
                    <a:cs typeface="Heiti SC Light" charset="0"/>
                    <a:sym typeface="Gill Sans" charset="0"/>
                  </a:rPr>
                  <a:t>6</a:t>
                </a:r>
                <a:r>
                  <a:rPr kumimoji="0" lang="zh-CN" altLang="en-US" sz="1200" b="0" i="0" u="none" strike="noStrike" kern="0" cap="none" spc="0" normalizeH="0" baseline="0" noProof="0" dirty="0" smtClean="0">
                    <a:ln>
                      <a:noFill/>
                    </a:ln>
                    <a:solidFill>
                      <a:prstClr val="white"/>
                    </a:solidFill>
                    <a:effectLst/>
                    <a:uLnTx/>
                    <a:uFillTx/>
                    <a:latin typeface="微软雅黑" pitchFamily="34" charset="-122"/>
                    <a:ea typeface="微软雅黑" pitchFamily="34" charset="-122"/>
                    <a:cs typeface="Heiti SC Light" charset="0"/>
                    <a:sym typeface="Gill Sans" charset="0"/>
                  </a:rPr>
                  <a:t>个</a:t>
                </a:r>
                <a:endParaRPr kumimoji="0" lang="zh-CN" altLang="en-US" sz="800" b="0" i="0" u="none" strike="noStrike" kern="0" cap="none" spc="0" normalizeH="0" baseline="0" noProof="0" dirty="0" smtClean="0">
                  <a:ln>
                    <a:noFill/>
                  </a:ln>
                  <a:solidFill>
                    <a:prstClr val="white"/>
                  </a:solidFill>
                  <a:effectLst/>
                  <a:uLnTx/>
                  <a:uFillTx/>
                  <a:latin typeface="微软雅黑" pitchFamily="34" charset="-122"/>
                  <a:ea typeface="微软雅黑" pitchFamily="34" charset="-122"/>
                  <a:cs typeface="Heiti SC Light" charset="0"/>
                  <a:sym typeface="Gill Sans" charset="0"/>
                </a:endParaRPr>
              </a:p>
            </p:txBody>
          </p:sp>
        </p:grpSp>
        <p:sp>
          <p:nvSpPr>
            <p:cNvPr id="89" name="加号 88"/>
            <p:cNvSpPr/>
            <p:nvPr/>
          </p:nvSpPr>
          <p:spPr bwMode="auto">
            <a:xfrm>
              <a:off x="4134659" y="1167558"/>
              <a:ext cx="432000" cy="432000"/>
            </a:xfrm>
            <a:prstGeom prst="mathPlus">
              <a:avLst/>
            </a:prstGeom>
            <a:solidFill>
              <a:srgbClr val="FAA712"/>
            </a:solidFill>
            <a:ln w="25400" cap="flat" cmpd="sng" algn="ctr">
              <a:solidFill>
                <a:srgbClr val="FAA71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FFFFFF"/>
                </a:solidFill>
                <a:effectLst/>
                <a:uLnTx/>
                <a:uFillTx/>
                <a:latin typeface="Gill Sans" charset="0"/>
                <a:ea typeface="Heiti SC Light" charset="0"/>
                <a:cs typeface="Heiti SC Light" charset="0"/>
                <a:sym typeface="Gill Sans" charset="0"/>
              </a:endParaRPr>
            </a:p>
          </p:txBody>
        </p:sp>
        <p:sp>
          <p:nvSpPr>
            <p:cNvPr id="90" name="加号 89"/>
            <p:cNvSpPr/>
            <p:nvPr/>
          </p:nvSpPr>
          <p:spPr bwMode="auto">
            <a:xfrm>
              <a:off x="5708201" y="1167558"/>
              <a:ext cx="432000" cy="432000"/>
            </a:xfrm>
            <a:prstGeom prst="mathPlus">
              <a:avLst/>
            </a:prstGeom>
            <a:solidFill>
              <a:srgbClr val="FAA712"/>
            </a:solidFill>
            <a:ln w="25400" cap="flat" cmpd="sng" algn="ctr">
              <a:solidFill>
                <a:srgbClr val="FAA71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FFFFFF"/>
                </a:solidFill>
                <a:effectLst/>
                <a:uLnTx/>
                <a:uFillTx/>
                <a:latin typeface="Gill Sans" charset="0"/>
                <a:ea typeface="Heiti SC Light" charset="0"/>
                <a:cs typeface="Heiti SC Light" charset="0"/>
                <a:sym typeface="Gill Sans" charset="0"/>
              </a:endParaRPr>
            </a:p>
          </p:txBody>
        </p:sp>
        <p:sp>
          <p:nvSpPr>
            <p:cNvPr id="91" name="加号 90"/>
            <p:cNvSpPr/>
            <p:nvPr/>
          </p:nvSpPr>
          <p:spPr bwMode="auto">
            <a:xfrm>
              <a:off x="7281743" y="1167558"/>
              <a:ext cx="432000" cy="432000"/>
            </a:xfrm>
            <a:prstGeom prst="mathPlus">
              <a:avLst/>
            </a:prstGeom>
            <a:solidFill>
              <a:srgbClr val="FAA712"/>
            </a:solidFill>
            <a:ln w="25400" cap="flat" cmpd="sng" algn="ctr">
              <a:solidFill>
                <a:srgbClr val="FAA71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FFFFFF"/>
                </a:solidFill>
                <a:effectLst/>
                <a:uLnTx/>
                <a:uFillTx/>
                <a:latin typeface="Gill Sans" charset="0"/>
                <a:ea typeface="Heiti SC Light" charset="0"/>
                <a:cs typeface="Heiti SC Light" charset="0"/>
                <a:sym typeface="Gill Sans" charset="0"/>
              </a:endParaRPr>
            </a:p>
          </p:txBody>
        </p:sp>
        <p:grpSp>
          <p:nvGrpSpPr>
            <p:cNvPr id="92" name="组合 19"/>
            <p:cNvGrpSpPr/>
            <p:nvPr/>
          </p:nvGrpSpPr>
          <p:grpSpPr>
            <a:xfrm>
              <a:off x="4561365" y="843558"/>
              <a:ext cx="1260001" cy="1080000"/>
              <a:chOff x="4067943" y="1002153"/>
              <a:chExt cx="1260001" cy="1080000"/>
            </a:xfrm>
          </p:grpSpPr>
          <p:sp>
            <p:nvSpPr>
              <p:cNvPr id="93" name="椭圆 92"/>
              <p:cNvSpPr/>
              <p:nvPr/>
            </p:nvSpPr>
            <p:spPr bwMode="auto">
              <a:xfrm>
                <a:off x="4092027" y="1002153"/>
                <a:ext cx="1080000" cy="1080000"/>
              </a:xfrm>
              <a:prstGeom prst="ellipse">
                <a:avLst/>
              </a:prstGeom>
              <a:solidFill>
                <a:srgbClr val="FAA712"/>
              </a:solidFill>
              <a:ln>
                <a:noFill/>
              </a:ln>
              <a:effectLst/>
              <a:extLst/>
            </p:spPr>
            <p:txBody>
              <a:bodyPr vert="horz" wrap="square" lIns="91440" tIns="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smtClean="0">
                  <a:ln>
                    <a:noFill/>
                  </a:ln>
                  <a:solidFill>
                    <a:srgbClr val="FFFFFF"/>
                  </a:solidFill>
                  <a:effectLst/>
                  <a:uLnTx/>
                  <a:uFillTx/>
                  <a:latin typeface="微软雅黑" pitchFamily="34" charset="-122"/>
                  <a:ea typeface="微软雅黑" pitchFamily="34" charset="-122"/>
                  <a:cs typeface="Heiti SC Light" charset="0"/>
                  <a:sym typeface="Gill Sans" charset="0"/>
                </a:endParaRPr>
              </a:p>
            </p:txBody>
          </p:sp>
          <p:sp>
            <p:nvSpPr>
              <p:cNvPr id="94" name="TextBox 21"/>
              <p:cNvSpPr txBox="1"/>
              <p:nvPr/>
            </p:nvSpPr>
            <p:spPr>
              <a:xfrm>
                <a:off x="4067943" y="1112426"/>
                <a:ext cx="1104083" cy="400110"/>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smtClean="0">
                    <a:ln>
                      <a:noFill/>
                    </a:ln>
                    <a:solidFill>
                      <a:prstClr val="white"/>
                    </a:solidFill>
                    <a:effectLst/>
                    <a:uLnTx/>
                    <a:uFillTx/>
                    <a:latin typeface="微软雅黑" pitchFamily="34" charset="-122"/>
                    <a:ea typeface="微软雅黑" pitchFamily="34" charset="-122"/>
                    <a:cs typeface="Heiti SC Light" charset="0"/>
                    <a:sym typeface="Gill Sans" charset="0"/>
                  </a:rPr>
                  <a:t>35</a:t>
                </a:r>
                <a:r>
                  <a:rPr kumimoji="0" lang="zh-CN" altLang="en-US" sz="2000" b="0" i="0" u="none" strike="noStrike" kern="0" cap="none" spc="0" normalizeH="0" baseline="0" noProof="0" dirty="0" smtClean="0">
                    <a:ln>
                      <a:noFill/>
                    </a:ln>
                    <a:solidFill>
                      <a:prstClr val="white"/>
                    </a:solidFill>
                    <a:effectLst/>
                    <a:uLnTx/>
                    <a:uFillTx/>
                    <a:latin typeface="微软雅黑" pitchFamily="34" charset="-122"/>
                    <a:ea typeface="微软雅黑" pitchFamily="34" charset="-122"/>
                    <a:cs typeface="Heiti SC Light" charset="0"/>
                    <a:sym typeface="Gill Sans" charset="0"/>
                  </a:rPr>
                  <a:t>万</a:t>
                </a:r>
                <a:r>
                  <a:rPr kumimoji="0" lang="zh-CN" altLang="en-US" sz="1200" b="0" i="0" u="none" strike="noStrike" kern="0" cap="none" spc="0" normalizeH="0" baseline="0" noProof="0" dirty="0" smtClean="0">
                    <a:ln>
                      <a:noFill/>
                    </a:ln>
                    <a:solidFill>
                      <a:prstClr val="white"/>
                    </a:solidFill>
                    <a:effectLst/>
                    <a:uLnTx/>
                    <a:uFillTx/>
                    <a:latin typeface="微软雅黑" pitchFamily="34" charset="-122"/>
                    <a:ea typeface="微软雅黑" pitchFamily="34" charset="-122"/>
                    <a:cs typeface="Heiti SC Light" charset="0"/>
                    <a:sym typeface="Gill Sans" charset="0"/>
                  </a:rPr>
                  <a:t>平米</a:t>
                </a:r>
                <a:endParaRPr kumimoji="0" lang="zh-CN" altLang="en-US" sz="800" b="0" i="0" u="none" strike="noStrike" kern="0" cap="none" spc="0" normalizeH="0" baseline="0" noProof="0" dirty="0" smtClean="0">
                  <a:ln>
                    <a:noFill/>
                  </a:ln>
                  <a:solidFill>
                    <a:prstClr val="white"/>
                  </a:solidFill>
                  <a:effectLst/>
                  <a:uLnTx/>
                  <a:uFillTx/>
                  <a:latin typeface="微软雅黑" pitchFamily="34" charset="-122"/>
                  <a:ea typeface="微软雅黑" pitchFamily="34" charset="-122"/>
                  <a:cs typeface="Heiti SC Light" charset="0"/>
                  <a:sym typeface="Gill Sans" charset="0"/>
                </a:endParaRPr>
              </a:p>
            </p:txBody>
          </p:sp>
          <p:sp>
            <p:nvSpPr>
              <p:cNvPr id="95" name="TextBox 22"/>
              <p:cNvSpPr txBox="1"/>
              <p:nvPr/>
            </p:nvSpPr>
            <p:spPr>
              <a:xfrm>
                <a:off x="4067944" y="1506209"/>
                <a:ext cx="1260000" cy="461665"/>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1F497D">
                        <a:lumMod val="50000"/>
                      </a:srgbClr>
                    </a:solidFill>
                    <a:effectLst/>
                    <a:uLnTx/>
                    <a:uFillTx/>
                    <a:latin typeface="微软雅黑" pitchFamily="34" charset="-122"/>
                    <a:ea typeface="微软雅黑" pitchFamily="34" charset="-122"/>
                    <a:cs typeface="Heiti SC Light" charset="0"/>
                    <a:sym typeface="Gill Sans" charset="0"/>
                  </a:rPr>
                  <a:t>配套现场拍卖、交付中心</a:t>
                </a:r>
              </a:p>
            </p:txBody>
          </p:sp>
        </p:grpSp>
        <p:grpSp>
          <p:nvGrpSpPr>
            <p:cNvPr id="96" name="组合 23"/>
            <p:cNvGrpSpPr/>
            <p:nvPr/>
          </p:nvGrpSpPr>
          <p:grpSpPr>
            <a:xfrm>
              <a:off x="6012160" y="843558"/>
              <a:ext cx="1368152" cy="1080000"/>
              <a:chOff x="5612013" y="1002153"/>
              <a:chExt cx="1368152" cy="1080000"/>
            </a:xfrm>
          </p:grpSpPr>
          <p:sp>
            <p:nvSpPr>
              <p:cNvPr id="97" name="椭圆 96"/>
              <p:cNvSpPr/>
              <p:nvPr/>
            </p:nvSpPr>
            <p:spPr bwMode="auto">
              <a:xfrm>
                <a:off x="5772174" y="1002153"/>
                <a:ext cx="1080000" cy="1080000"/>
              </a:xfrm>
              <a:prstGeom prst="ellipse">
                <a:avLst/>
              </a:prstGeom>
              <a:solidFill>
                <a:srgbClr val="FAA712"/>
              </a:solidFill>
              <a:ln>
                <a:noFill/>
              </a:ln>
              <a:effectLst/>
              <a:extLst/>
            </p:spPr>
            <p:txBody>
              <a:bodyPr vert="horz" wrap="square" lIns="91440" tIns="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smtClean="0">
                  <a:ln>
                    <a:noFill/>
                  </a:ln>
                  <a:solidFill>
                    <a:srgbClr val="FFFFFF"/>
                  </a:solidFill>
                  <a:effectLst/>
                  <a:uLnTx/>
                  <a:uFillTx/>
                  <a:latin typeface="微软雅黑" pitchFamily="34" charset="-122"/>
                  <a:ea typeface="微软雅黑" pitchFamily="34" charset="-122"/>
                  <a:cs typeface="Heiti SC Light" charset="0"/>
                  <a:sym typeface="Gill Sans" charset="0"/>
                </a:endParaRPr>
              </a:p>
            </p:txBody>
          </p:sp>
          <p:sp>
            <p:nvSpPr>
              <p:cNvPr id="98" name="TextBox 25"/>
              <p:cNvSpPr txBox="1"/>
              <p:nvPr/>
            </p:nvSpPr>
            <p:spPr>
              <a:xfrm>
                <a:off x="5612013" y="1083507"/>
                <a:ext cx="1368152" cy="400110"/>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prstClr val="white"/>
                    </a:solidFill>
                    <a:effectLst/>
                    <a:uLnTx/>
                    <a:uFillTx/>
                    <a:latin typeface="微软雅黑" pitchFamily="34" charset="-122"/>
                    <a:ea typeface="微软雅黑" pitchFamily="34" charset="-122"/>
                    <a:cs typeface="Heiti SC Light" charset="0"/>
                    <a:sym typeface="Gill Sans" charset="0"/>
                  </a:rPr>
                  <a:t>超</a:t>
                </a:r>
                <a:r>
                  <a:rPr kumimoji="0" lang="en-US" altLang="zh-CN" sz="2000" b="0" i="0" u="none" strike="noStrike" kern="0" cap="none" spc="0" normalizeH="0" baseline="0" noProof="0" dirty="0" smtClean="0">
                    <a:ln>
                      <a:noFill/>
                    </a:ln>
                    <a:solidFill>
                      <a:prstClr val="white"/>
                    </a:solidFill>
                    <a:effectLst/>
                    <a:uLnTx/>
                    <a:uFillTx/>
                    <a:latin typeface="微软雅黑" pitchFamily="34" charset="-122"/>
                    <a:ea typeface="微软雅黑" pitchFamily="34" charset="-122"/>
                    <a:cs typeface="Heiti SC Light" charset="0"/>
                    <a:sym typeface="Gill Sans" charset="0"/>
                  </a:rPr>
                  <a:t>12</a:t>
                </a:r>
                <a:r>
                  <a:rPr kumimoji="0" lang="zh-CN" altLang="en-US" sz="2000" b="0" i="0" u="none" strike="noStrike" kern="0" cap="none" spc="0" normalizeH="0" baseline="0" noProof="0" dirty="0" smtClean="0">
                    <a:ln>
                      <a:noFill/>
                    </a:ln>
                    <a:solidFill>
                      <a:prstClr val="white"/>
                    </a:solidFill>
                    <a:effectLst/>
                    <a:uLnTx/>
                    <a:uFillTx/>
                    <a:latin typeface="微软雅黑" pitchFamily="34" charset="-122"/>
                    <a:ea typeface="微软雅黑" pitchFamily="34" charset="-122"/>
                    <a:cs typeface="Heiti SC Light" charset="0"/>
                    <a:sym typeface="Gill Sans" charset="0"/>
                  </a:rPr>
                  <a:t>万</a:t>
                </a:r>
                <a:r>
                  <a:rPr kumimoji="0" lang="zh-CN" altLang="en-US" sz="1200" b="0" i="0" u="none" strike="noStrike" kern="0" cap="none" spc="0" normalizeH="0" baseline="0" noProof="0" dirty="0" smtClean="0">
                    <a:ln>
                      <a:noFill/>
                    </a:ln>
                    <a:solidFill>
                      <a:prstClr val="white"/>
                    </a:solidFill>
                    <a:effectLst/>
                    <a:uLnTx/>
                    <a:uFillTx/>
                    <a:latin typeface="微软雅黑" pitchFamily="34" charset="-122"/>
                    <a:ea typeface="微软雅黑" pitchFamily="34" charset="-122"/>
                    <a:cs typeface="Heiti SC Light" charset="0"/>
                    <a:sym typeface="Gill Sans" charset="0"/>
                  </a:rPr>
                  <a:t>台</a:t>
                </a:r>
                <a:endParaRPr kumimoji="0" lang="zh-CN" altLang="en-US" sz="800" b="0" i="0" u="none" strike="noStrike" kern="0" cap="none" spc="0" normalizeH="0" baseline="0" noProof="0" dirty="0" smtClean="0">
                  <a:ln>
                    <a:noFill/>
                  </a:ln>
                  <a:solidFill>
                    <a:prstClr val="white"/>
                  </a:solidFill>
                  <a:effectLst/>
                  <a:uLnTx/>
                  <a:uFillTx/>
                  <a:latin typeface="微软雅黑" pitchFamily="34" charset="-122"/>
                  <a:ea typeface="微软雅黑" pitchFamily="34" charset="-122"/>
                  <a:cs typeface="Heiti SC Light" charset="0"/>
                  <a:sym typeface="Gill Sans" charset="0"/>
                </a:endParaRPr>
              </a:p>
            </p:txBody>
          </p:sp>
          <p:sp>
            <p:nvSpPr>
              <p:cNvPr id="99" name="TextBox 26"/>
              <p:cNvSpPr txBox="1"/>
              <p:nvPr/>
            </p:nvSpPr>
            <p:spPr>
              <a:xfrm>
                <a:off x="5734761" y="1553005"/>
                <a:ext cx="1152128" cy="276999"/>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1F497D">
                        <a:lumMod val="50000"/>
                      </a:srgbClr>
                    </a:solidFill>
                    <a:effectLst/>
                    <a:uLnTx/>
                    <a:uFillTx/>
                    <a:latin typeface="微软雅黑" pitchFamily="34" charset="-122"/>
                    <a:ea typeface="微软雅黑" pitchFamily="34" charset="-122"/>
                    <a:cs typeface="Heiti SC Light" charset="0"/>
                    <a:sym typeface="Gill Sans" charset="0"/>
                  </a:rPr>
                  <a:t>累计交易量</a:t>
                </a:r>
              </a:p>
            </p:txBody>
          </p:sp>
        </p:grpSp>
        <p:grpSp>
          <p:nvGrpSpPr>
            <p:cNvPr id="100" name="组合 27"/>
            <p:cNvGrpSpPr/>
            <p:nvPr/>
          </p:nvGrpSpPr>
          <p:grpSpPr>
            <a:xfrm>
              <a:off x="7708453" y="843558"/>
              <a:ext cx="1296144" cy="1080000"/>
              <a:chOff x="7380312" y="1002153"/>
              <a:chExt cx="1296144" cy="1080000"/>
            </a:xfrm>
          </p:grpSpPr>
          <p:sp>
            <p:nvSpPr>
              <p:cNvPr id="101" name="椭圆 100"/>
              <p:cNvSpPr/>
              <p:nvPr/>
            </p:nvSpPr>
            <p:spPr bwMode="auto">
              <a:xfrm>
                <a:off x="7452320" y="1002153"/>
                <a:ext cx="1080000" cy="1080000"/>
              </a:xfrm>
              <a:prstGeom prst="ellipse">
                <a:avLst/>
              </a:prstGeom>
              <a:solidFill>
                <a:srgbClr val="FAA712"/>
              </a:solidFill>
              <a:ln>
                <a:noFill/>
              </a:ln>
              <a:effectLst/>
              <a:extLst/>
            </p:spPr>
            <p:txBody>
              <a:bodyPr vert="horz" wrap="square" lIns="91440" tIns="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endParaRPr>
              </a:p>
            </p:txBody>
          </p:sp>
          <p:sp>
            <p:nvSpPr>
              <p:cNvPr id="102" name="TextBox 30"/>
              <p:cNvSpPr txBox="1"/>
              <p:nvPr/>
            </p:nvSpPr>
            <p:spPr>
              <a:xfrm>
                <a:off x="7380312" y="1094948"/>
                <a:ext cx="1296144" cy="461665"/>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prstClr val="white"/>
                    </a:solidFill>
                    <a:effectLst/>
                    <a:uLnTx/>
                    <a:uFillTx/>
                    <a:latin typeface="微软雅黑" pitchFamily="34" charset="-122"/>
                    <a:ea typeface="微软雅黑" pitchFamily="34" charset="-122"/>
                    <a:cs typeface="Heiti SC Light" charset="0"/>
                    <a:sym typeface="Gill Sans" charset="0"/>
                  </a:rPr>
                  <a:t>超</a:t>
                </a:r>
                <a:r>
                  <a:rPr kumimoji="0" lang="en-US" altLang="zh-CN" sz="2400" b="0" i="0" u="none" strike="noStrike" kern="0" cap="none" spc="0" normalizeH="0" baseline="0" noProof="0" dirty="0" smtClean="0">
                    <a:ln>
                      <a:noFill/>
                    </a:ln>
                    <a:solidFill>
                      <a:prstClr val="white"/>
                    </a:solidFill>
                    <a:effectLst/>
                    <a:uLnTx/>
                    <a:uFillTx/>
                    <a:latin typeface="微软雅黑" pitchFamily="34" charset="-122"/>
                    <a:ea typeface="微软雅黑" pitchFamily="34" charset="-122"/>
                    <a:cs typeface="Heiti SC Light" charset="0"/>
                    <a:sym typeface="Gill Sans" charset="0"/>
                  </a:rPr>
                  <a:t>5</a:t>
                </a:r>
                <a:r>
                  <a:rPr kumimoji="0" lang="zh-CN" altLang="en-US" sz="2400" b="0" i="0" u="none" strike="noStrike" kern="0" cap="none" spc="0" normalizeH="0" baseline="0" noProof="0" dirty="0" smtClean="0">
                    <a:ln>
                      <a:noFill/>
                    </a:ln>
                    <a:solidFill>
                      <a:prstClr val="white"/>
                    </a:solidFill>
                    <a:effectLst/>
                    <a:uLnTx/>
                    <a:uFillTx/>
                    <a:latin typeface="微软雅黑" pitchFamily="34" charset="-122"/>
                    <a:ea typeface="微软雅黑" pitchFamily="34" charset="-122"/>
                    <a:cs typeface="Heiti SC Light" charset="0"/>
                    <a:sym typeface="Gill Sans" charset="0"/>
                  </a:rPr>
                  <a:t>千</a:t>
                </a:r>
                <a:r>
                  <a:rPr kumimoji="0" lang="zh-CN" altLang="en-US" sz="1200" b="0" i="0" u="none" strike="noStrike" kern="0" cap="none" spc="0" normalizeH="0" baseline="0" noProof="0" dirty="0" smtClean="0">
                    <a:ln>
                      <a:noFill/>
                    </a:ln>
                    <a:solidFill>
                      <a:prstClr val="white"/>
                    </a:solidFill>
                    <a:effectLst/>
                    <a:uLnTx/>
                    <a:uFillTx/>
                    <a:latin typeface="微软雅黑" pitchFamily="34" charset="-122"/>
                    <a:ea typeface="微软雅黑" pitchFamily="34" charset="-122"/>
                    <a:cs typeface="Heiti SC Light" charset="0"/>
                    <a:sym typeface="Gill Sans" charset="0"/>
                  </a:rPr>
                  <a:t>家</a:t>
                </a:r>
                <a:endParaRPr kumimoji="0" lang="zh-CN" altLang="en-US" sz="1100" b="0" i="0" u="none" strike="noStrike" kern="0" cap="none" spc="0" normalizeH="0" baseline="0" noProof="0" dirty="0" smtClean="0">
                  <a:ln>
                    <a:noFill/>
                  </a:ln>
                  <a:solidFill>
                    <a:prstClr val="white"/>
                  </a:solidFill>
                  <a:effectLst/>
                  <a:uLnTx/>
                  <a:uFillTx/>
                  <a:latin typeface="微软雅黑" pitchFamily="34" charset="-122"/>
                  <a:ea typeface="微软雅黑" pitchFamily="34" charset="-122"/>
                  <a:cs typeface="Heiti SC Light" charset="0"/>
                  <a:sym typeface="Gill Sans" charset="0"/>
                </a:endParaRPr>
              </a:p>
            </p:txBody>
          </p:sp>
          <p:sp>
            <p:nvSpPr>
              <p:cNvPr id="103" name="TextBox 31"/>
              <p:cNvSpPr txBox="1"/>
              <p:nvPr/>
            </p:nvSpPr>
            <p:spPr>
              <a:xfrm>
                <a:off x="7452320" y="1534021"/>
                <a:ext cx="1152128" cy="276999"/>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1F497D">
                        <a:lumMod val="50000"/>
                      </a:srgbClr>
                    </a:solidFill>
                    <a:effectLst/>
                    <a:uLnTx/>
                    <a:uFillTx/>
                    <a:latin typeface="微软雅黑" pitchFamily="34" charset="-122"/>
                    <a:ea typeface="微软雅黑" pitchFamily="34" charset="-122"/>
                    <a:cs typeface="Heiti SC Light" charset="0"/>
                    <a:sym typeface="Gill Sans" charset="0"/>
                  </a:rPr>
                  <a:t>买家会员用户</a:t>
                </a:r>
              </a:p>
            </p:txBody>
          </p:sp>
        </p:grpSp>
        <p:sp>
          <p:nvSpPr>
            <p:cNvPr id="104" name="矩形 103"/>
            <p:cNvSpPr/>
            <p:nvPr/>
          </p:nvSpPr>
          <p:spPr>
            <a:xfrm>
              <a:off x="35496" y="1400458"/>
              <a:ext cx="3060000" cy="523220"/>
            </a:xfrm>
            <a:prstGeom prst="rect">
              <a:avLst/>
            </a:prstGeom>
            <a:no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285750" indent="-285750" fontAlgn="base">
                <a:spcBef>
                  <a:spcPct val="0"/>
                </a:spcBef>
                <a:spcAft>
                  <a:spcPct val="0"/>
                </a:spcAft>
                <a:buFont typeface="Wingdings" panose="05000000000000000000" pitchFamily="2" charset="2"/>
                <a:buChar char="Ø"/>
              </a:pPr>
              <a:r>
                <a:rPr lang="zh-CN" altLang="en-US" sz="1400" dirty="0">
                  <a:solidFill>
                    <a:srgbClr val="1564BA">
                      <a:lumMod val="50000"/>
                    </a:srgbClr>
                  </a:solidFill>
                  <a:latin typeface="微软雅黑" pitchFamily="34" charset="-122"/>
                  <a:ea typeface="微软雅黑" pitchFamily="34" charset="-122"/>
                  <a:cs typeface="Heiti SC Light" charset="0"/>
                  <a:sym typeface="Gill Sans" charset="0"/>
                </a:rPr>
                <a:t>线上</a:t>
              </a:r>
              <a:r>
                <a:rPr lang="zh-CN" altLang="en-US" sz="1400" dirty="0" smtClean="0">
                  <a:solidFill>
                    <a:srgbClr val="1564BA">
                      <a:lumMod val="50000"/>
                    </a:srgbClr>
                  </a:solidFill>
                  <a:latin typeface="微软雅黑" pitchFamily="34" charset="-122"/>
                  <a:ea typeface="微软雅黑" pitchFamily="34" charset="-122"/>
                  <a:cs typeface="Heiti SC Light" charset="0"/>
                  <a:sym typeface="Gill Sans" charset="0"/>
                </a:rPr>
                <a:t>竞价平台</a:t>
              </a:r>
              <a:r>
                <a:rPr lang="en-US" altLang="zh-CN" sz="1400" dirty="0" smtClean="0">
                  <a:solidFill>
                    <a:srgbClr val="1564BA">
                      <a:lumMod val="50000"/>
                    </a:srgbClr>
                  </a:solidFill>
                  <a:latin typeface="微软雅黑" pitchFamily="34" charset="-122"/>
                  <a:ea typeface="微软雅黑" pitchFamily="34" charset="-122"/>
                  <a:cs typeface="Heiti SC Light" charset="0"/>
                  <a:sym typeface="Gill Sans" charset="0"/>
                </a:rPr>
                <a:t>+</a:t>
              </a:r>
              <a:r>
                <a:rPr lang="zh-CN" altLang="en-US" sz="1400" dirty="0" smtClean="0">
                  <a:solidFill>
                    <a:srgbClr val="1564BA">
                      <a:lumMod val="50000"/>
                    </a:srgbClr>
                  </a:solidFill>
                  <a:latin typeface="微软雅黑" pitchFamily="34" charset="-122"/>
                  <a:ea typeface="微软雅黑" pitchFamily="34" charset="-122"/>
                  <a:cs typeface="Heiti SC Light" charset="0"/>
                  <a:sym typeface="Gill Sans" charset="0"/>
                </a:rPr>
                <a:t>线下“现场拍卖”</a:t>
              </a:r>
              <a:r>
                <a:rPr lang="zh-CN" altLang="en-US" sz="1400" dirty="0">
                  <a:solidFill>
                    <a:srgbClr val="1564BA">
                      <a:lumMod val="50000"/>
                    </a:srgbClr>
                  </a:solidFill>
                  <a:latin typeface="微软雅黑" pitchFamily="34" charset="-122"/>
                  <a:ea typeface="微软雅黑" pitchFamily="34" charset="-122"/>
                  <a:cs typeface="Heiti SC Light" charset="0"/>
                  <a:sym typeface="Gill Sans" charset="0"/>
                </a:rPr>
                <a:t>模式，打造二手车交易</a:t>
              </a:r>
              <a:r>
                <a:rPr lang="zh-CN" altLang="en-US" sz="1400" dirty="0" smtClean="0">
                  <a:solidFill>
                    <a:srgbClr val="1564BA">
                      <a:lumMod val="50000"/>
                    </a:srgbClr>
                  </a:solidFill>
                  <a:latin typeface="微软雅黑" pitchFamily="34" charset="-122"/>
                  <a:ea typeface="微软雅黑" pitchFamily="34" charset="-122"/>
                  <a:cs typeface="Heiti SC Light" charset="0"/>
                  <a:sym typeface="Gill Sans" charset="0"/>
                </a:rPr>
                <a:t>闭环链。</a:t>
              </a:r>
              <a:endParaRPr lang="zh-CN" altLang="en-US" sz="1400" dirty="0">
                <a:solidFill>
                  <a:srgbClr val="1564BA">
                    <a:lumMod val="50000"/>
                  </a:srgbClr>
                </a:solidFill>
                <a:latin typeface="微软雅黑" pitchFamily="34" charset="-122"/>
                <a:ea typeface="微软雅黑" pitchFamily="34" charset="-122"/>
                <a:cs typeface="Heiti SC Light" charset="0"/>
                <a:sym typeface="Gill Sans" charset="0"/>
              </a:endParaRPr>
            </a:p>
          </p:txBody>
        </p:sp>
        <p:sp>
          <p:nvSpPr>
            <p:cNvPr id="105" name="矩形 104"/>
            <p:cNvSpPr/>
            <p:nvPr/>
          </p:nvSpPr>
          <p:spPr bwMode="auto">
            <a:xfrm>
              <a:off x="2771800" y="2076465"/>
              <a:ext cx="1008000" cy="648000"/>
            </a:xfrm>
            <a:prstGeom prst="rect">
              <a:avLst/>
            </a:prstGeom>
            <a:solidFill>
              <a:srgbClr val="53B6E7"/>
            </a:solidFill>
            <a:ln>
              <a:noFill/>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车辆检测</a:t>
              </a:r>
            </a:p>
          </p:txBody>
        </p:sp>
        <p:sp>
          <p:nvSpPr>
            <p:cNvPr id="106" name="矩形 105"/>
            <p:cNvSpPr/>
            <p:nvPr/>
          </p:nvSpPr>
          <p:spPr bwMode="auto">
            <a:xfrm>
              <a:off x="2771800" y="4155990"/>
              <a:ext cx="1008000" cy="648000"/>
            </a:xfrm>
            <a:prstGeom prst="rect">
              <a:avLst/>
            </a:prstGeom>
            <a:solidFill>
              <a:srgbClr val="53B6E7"/>
            </a:solidFill>
            <a:ln>
              <a:noFill/>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过户交付</a:t>
              </a:r>
            </a:p>
          </p:txBody>
        </p:sp>
        <p:sp>
          <p:nvSpPr>
            <p:cNvPr id="107" name="矩形 106"/>
            <p:cNvSpPr/>
            <p:nvPr/>
          </p:nvSpPr>
          <p:spPr>
            <a:xfrm>
              <a:off x="3817129" y="2076464"/>
              <a:ext cx="2700000" cy="648000"/>
            </a:xfrm>
            <a:prstGeom prst="rect">
              <a:avLst/>
            </a:prstGeom>
            <a:solidFill>
              <a:srgbClr val="53B6E7">
                <a:lumMod val="20000"/>
                <a:lumOff val="80000"/>
              </a:srgbClr>
            </a:solidFill>
          </p:spPr>
          <p:txBody>
            <a:bodyPr wrap="square" anchor="ctr">
              <a:noAutofit/>
            </a:bodyPr>
            <a:lstStyle/>
            <a:p>
              <a:pPr marL="285750" marR="0" lvl="0" indent="-285750" defTabSz="91440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2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rPr>
                <a:t>场地检测服务</a:t>
              </a:r>
              <a:r>
                <a:rPr kumimoji="0" lang="en-US" altLang="zh-CN" sz="12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rPr>
                <a:t>+</a:t>
              </a:r>
              <a:r>
                <a:rPr kumimoji="0" lang="zh-CN" altLang="en-US" sz="12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rPr>
                <a:t>上门检测服务</a:t>
              </a:r>
              <a:endParaRPr kumimoji="0" lang="en-US" altLang="zh-CN" sz="12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endParaRPr>
            </a:p>
            <a:p>
              <a:pPr marL="285750" marR="0" lvl="0" indent="-285750" defTabSz="91440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2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rPr>
                <a:t>查客设备</a:t>
              </a:r>
              <a:r>
                <a:rPr kumimoji="0" lang="en-US" altLang="zh-CN" sz="12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rPr>
                <a:t>+</a:t>
              </a:r>
              <a:r>
                <a:rPr kumimoji="0" lang="zh-CN" altLang="en-US" sz="12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rPr>
                <a:t>资深评估师双重检测</a:t>
              </a:r>
            </a:p>
          </p:txBody>
        </p:sp>
        <p:pic>
          <p:nvPicPr>
            <p:cNvPr id="108" name="Picture 3" descr="E:\优信拍资料\查客\chake\查客 logo.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0550" r="12308" b="53264"/>
            <a:stretch/>
          </p:blipFill>
          <p:spPr bwMode="auto">
            <a:xfrm>
              <a:off x="582350" y="2031750"/>
              <a:ext cx="1741374"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d:\program files (x86)\360se6\User Data\Temp\gjad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512" y="3732653"/>
              <a:ext cx="2547050" cy="1118466"/>
            </a:xfrm>
            <a:prstGeom prst="rect">
              <a:avLst/>
            </a:prstGeom>
            <a:noFill/>
            <a:ln>
              <a:solidFill>
                <a:srgbClr val="1564BA"/>
              </a:solidFill>
            </a:ln>
            <a:extLst>
              <a:ext uri="{909E8E84-426E-40DD-AFC4-6F175D3DCCD1}">
                <a14:hiddenFill xmlns:a14="http://schemas.microsoft.com/office/drawing/2010/main">
                  <a:solidFill>
                    <a:srgbClr val="FFFFFF"/>
                  </a:solidFill>
                </a14:hiddenFill>
              </a:ext>
            </a:extLst>
          </p:spPr>
        </p:pic>
        <p:pic>
          <p:nvPicPr>
            <p:cNvPr id="110" name="Picture 5" descr="C:\Users\lilei\Desktop\正在竞价.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2495" r="13168" b="60393"/>
            <a:stretch/>
          </p:blipFill>
          <p:spPr bwMode="auto">
            <a:xfrm>
              <a:off x="418705" y="2648201"/>
              <a:ext cx="2068665" cy="1008000"/>
            </a:xfrm>
            <a:prstGeom prst="rect">
              <a:avLst/>
            </a:prstGeom>
            <a:noFill/>
            <a:ln>
              <a:solidFill>
                <a:srgbClr val="1564BA"/>
              </a:solidFill>
            </a:ln>
            <a:extLst>
              <a:ext uri="{909E8E84-426E-40DD-AFC4-6F175D3DCCD1}">
                <a14:hiddenFill xmlns:a14="http://schemas.microsoft.com/office/drawing/2010/main">
                  <a:solidFill>
                    <a:srgbClr val="FFFFFF"/>
                  </a:solidFill>
                </a14:hiddenFill>
              </a:ext>
            </a:extLst>
          </p:spPr>
        </p:pic>
        <p:sp>
          <p:nvSpPr>
            <p:cNvPr id="111" name="矩形 110"/>
            <p:cNvSpPr/>
            <p:nvPr/>
          </p:nvSpPr>
          <p:spPr>
            <a:xfrm>
              <a:off x="3817129" y="2769639"/>
              <a:ext cx="2700000" cy="648000"/>
            </a:xfrm>
            <a:prstGeom prst="rect">
              <a:avLst/>
            </a:prstGeom>
            <a:solidFill>
              <a:srgbClr val="53B6E7">
                <a:lumMod val="20000"/>
                <a:lumOff val="80000"/>
              </a:srgbClr>
            </a:solidFill>
          </p:spPr>
          <p:txBody>
            <a:bodyPr wrap="square" anchor="ctr">
              <a:noAutofit/>
            </a:bodyPr>
            <a:lstStyle/>
            <a:p>
              <a:pPr marL="285750" marR="0" lvl="0" indent="-285750" defTabSz="91440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2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rPr>
                <a:t>车辆预展</a:t>
              </a:r>
              <a:r>
                <a:rPr kumimoji="0" lang="en-US" altLang="zh-CN" sz="12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rPr>
                <a:t>+</a:t>
              </a:r>
              <a:r>
                <a:rPr kumimoji="0" lang="zh-CN" altLang="en-US" sz="12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rPr>
                <a:t>投标竞价</a:t>
              </a:r>
              <a:r>
                <a:rPr kumimoji="0" lang="en-US" altLang="zh-CN" sz="12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rPr>
                <a:t>+</a:t>
              </a:r>
              <a:r>
                <a:rPr kumimoji="0" lang="zh-CN" altLang="en-US" sz="12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rPr>
                <a:t>顺序竞价</a:t>
              </a:r>
            </a:p>
          </p:txBody>
        </p:sp>
        <p:sp>
          <p:nvSpPr>
            <p:cNvPr id="112" name="矩形 111"/>
            <p:cNvSpPr/>
            <p:nvPr/>
          </p:nvSpPr>
          <p:spPr>
            <a:xfrm>
              <a:off x="3817129" y="4155990"/>
              <a:ext cx="2700000" cy="648000"/>
            </a:xfrm>
            <a:prstGeom prst="rect">
              <a:avLst/>
            </a:prstGeom>
            <a:solidFill>
              <a:srgbClr val="53B6E7">
                <a:lumMod val="20000"/>
                <a:lumOff val="80000"/>
              </a:srgbClr>
            </a:solidFill>
          </p:spPr>
          <p:txBody>
            <a:bodyPr wrap="square" anchor="ctr">
              <a:noAutofit/>
            </a:bodyPr>
            <a:lstStyle/>
            <a:p>
              <a:pPr marL="285750" marR="0" lvl="0" indent="-285750" defTabSz="91440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2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rPr>
                <a:t>快速结算、上门提车、集中交付场地仓储、手续代办服务</a:t>
              </a:r>
            </a:p>
          </p:txBody>
        </p:sp>
        <p:sp>
          <p:nvSpPr>
            <p:cNvPr id="113" name="等腰三角形 42"/>
            <p:cNvSpPr/>
            <p:nvPr/>
          </p:nvSpPr>
          <p:spPr bwMode="auto">
            <a:xfrm rot="5400000">
              <a:off x="5400223" y="3264464"/>
              <a:ext cx="2736000" cy="360000"/>
            </a:xfrm>
            <a:prstGeom prst="triangle">
              <a:avLst/>
            </a:prstGeom>
            <a:solidFill>
              <a:srgbClr val="1564BA"/>
            </a:solidFill>
            <a:ln>
              <a:noFill/>
            </a:ln>
            <a:effectLs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FFFFFF"/>
                </a:solidFill>
                <a:effectLst/>
                <a:uLnTx/>
                <a:uFillTx/>
                <a:latin typeface="Gill Sans" charset="0"/>
                <a:ea typeface="Heiti SC Light" charset="0"/>
                <a:cs typeface="Heiti SC Light" charset="0"/>
                <a:sym typeface="Gill Sans" charset="0"/>
              </a:endParaRPr>
            </a:p>
          </p:txBody>
        </p:sp>
        <p:cxnSp>
          <p:nvCxnSpPr>
            <p:cNvPr id="114" name="直接连接符 44"/>
            <p:cNvCxnSpPr/>
            <p:nvPr/>
          </p:nvCxnSpPr>
          <p:spPr bwMode="auto">
            <a:xfrm>
              <a:off x="6768223" y="2760464"/>
              <a:ext cx="0" cy="1368000"/>
            </a:xfrm>
            <a:prstGeom prst="line">
              <a:avLst/>
            </a:prstGeom>
            <a:gradFill rotWithShape="0">
              <a:gsLst>
                <a:gs pos="0">
                  <a:srgbClr val="074EB3"/>
                </a:gs>
                <a:gs pos="100000">
                  <a:srgbClr val="0B3280"/>
                </a:gs>
              </a:gsLst>
              <a:lin ang="5400000" scaled="1"/>
            </a:gradFill>
            <a:ln w="19050">
              <a:solidFill>
                <a:sysClr val="window" lastClr="FFFFFF"/>
              </a:solidFill>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6" name="矩形 115"/>
          <p:cNvSpPr/>
          <p:nvPr/>
        </p:nvSpPr>
        <p:spPr>
          <a:xfrm>
            <a:off x="287866" y="127857"/>
            <a:ext cx="7387942" cy="523220"/>
          </a:xfrm>
          <a:prstGeom prst="rect">
            <a:avLst/>
          </a:prstGeom>
        </p:spPr>
        <p:txBody>
          <a:bodyPr wrap="square">
            <a:spAutoFit/>
          </a:bodyPr>
          <a:lstStyle/>
          <a:p>
            <a:pPr lvl="0"/>
            <a:r>
              <a:rPr kumimoji="1" lang="zh-CN" altLang="en-US" sz="2800" dirty="0" smtClean="0">
                <a:solidFill>
                  <a:srgbClr val="00B0F0"/>
                </a:solidFill>
                <a:latin typeface="SimHei" charset="0"/>
                <a:ea typeface="SimHei" charset="0"/>
                <a:cs typeface="SimHei" charset="0"/>
              </a:rPr>
              <a:t>交易服务商服务商</a:t>
            </a:r>
            <a:r>
              <a:rPr kumimoji="1" lang="en-US" altLang="zh-CN" sz="2800" dirty="0" smtClean="0">
                <a:solidFill>
                  <a:srgbClr val="00B0F0"/>
                </a:solidFill>
                <a:latin typeface="SimHei" charset="0"/>
                <a:ea typeface="SimHei" charset="0"/>
                <a:cs typeface="SimHei" charset="0"/>
              </a:rPr>
              <a:t>(</a:t>
            </a:r>
            <a:r>
              <a:rPr kumimoji="1" lang="en-US" altLang="zh-CN" sz="2800" dirty="0" err="1" smtClean="0">
                <a:solidFill>
                  <a:srgbClr val="00B0F0"/>
                </a:solidFill>
                <a:latin typeface="SimHei" charset="0"/>
                <a:ea typeface="SimHei" charset="0"/>
                <a:cs typeface="SimHei" charset="0"/>
              </a:rPr>
              <a:t>ToB</a:t>
            </a:r>
            <a:r>
              <a:rPr kumimoji="1" lang="en-US" altLang="zh-CN" sz="2800" dirty="0" smtClean="0">
                <a:solidFill>
                  <a:srgbClr val="00B0F0"/>
                </a:solidFill>
                <a:latin typeface="SimHei" charset="0"/>
                <a:ea typeface="SimHei" charset="0"/>
                <a:cs typeface="SimHei" charset="0"/>
              </a:rPr>
              <a:t>)</a:t>
            </a:r>
            <a:r>
              <a:rPr kumimoji="1" lang="zh-CN" altLang="en-US" sz="2800" dirty="0" smtClean="0">
                <a:solidFill>
                  <a:srgbClr val="00B0F0"/>
                </a:solidFill>
                <a:latin typeface="SimHei" charset="0"/>
                <a:ea typeface="SimHei" charset="0"/>
                <a:cs typeface="SimHei" charset="0"/>
              </a:rPr>
              <a:t>代表</a:t>
            </a:r>
            <a:r>
              <a:rPr kumimoji="1" lang="en-US" altLang="zh-CN" sz="2800" dirty="0" smtClean="0">
                <a:solidFill>
                  <a:srgbClr val="00B0F0"/>
                </a:solidFill>
                <a:latin typeface="SimHei" charset="0"/>
                <a:ea typeface="SimHei" charset="0"/>
                <a:cs typeface="SimHei" charset="0"/>
              </a:rPr>
              <a:t>–</a:t>
            </a:r>
            <a:r>
              <a:rPr kumimoji="1" lang="zh-CN" altLang="en-US" sz="2800" dirty="0" smtClean="0">
                <a:solidFill>
                  <a:srgbClr val="00B0F0"/>
                </a:solidFill>
                <a:latin typeface="SimHei" charset="0"/>
                <a:ea typeface="SimHei" charset="0"/>
                <a:cs typeface="SimHei" charset="0"/>
              </a:rPr>
              <a:t>优信拍</a:t>
            </a:r>
            <a:endParaRPr kumimoji="1" lang="zh-CN" altLang="en-US" sz="2800" dirty="0">
              <a:solidFill>
                <a:srgbClr val="00B0F0"/>
              </a:solidFill>
              <a:latin typeface="SimHei" charset="0"/>
              <a:ea typeface="SimHei" charset="0"/>
              <a:cs typeface="SimHei" charset="0"/>
            </a:endParaRPr>
          </a:p>
        </p:txBody>
      </p:sp>
    </p:spTree>
    <p:extLst>
      <p:ext uri="{BB962C8B-B14F-4D97-AF65-F5344CB8AC3E}">
        <p14:creationId xmlns:p14="http://schemas.microsoft.com/office/powerpoint/2010/main" val="16816921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 y="1"/>
            <a:ext cx="135466" cy="778932"/>
          </a:xfrm>
          <a:prstGeom prst="rect">
            <a:avLst/>
          </a:prstGeom>
          <a:solidFill>
            <a:srgbClr val="00B0F0"/>
          </a:solidFill>
        </p:spPr>
        <p:txBody>
          <a:bodyPr wrap="square" rtlCol="0">
            <a:spAutoFit/>
          </a:bodyPr>
          <a:lstStyle/>
          <a:p>
            <a:endParaRPr kumimoji="1" lang="zh-CN" altLang="en-US"/>
          </a:p>
        </p:txBody>
      </p:sp>
      <p:sp>
        <p:nvSpPr>
          <p:cNvPr id="3" name="矩形 2"/>
          <p:cNvSpPr/>
          <p:nvPr/>
        </p:nvSpPr>
        <p:spPr>
          <a:xfrm>
            <a:off x="287866" y="127857"/>
            <a:ext cx="7387942" cy="523220"/>
          </a:xfrm>
          <a:prstGeom prst="rect">
            <a:avLst/>
          </a:prstGeom>
        </p:spPr>
        <p:txBody>
          <a:bodyPr wrap="square">
            <a:spAutoFit/>
          </a:bodyPr>
          <a:lstStyle/>
          <a:p>
            <a:pPr lvl="0"/>
            <a:r>
              <a:rPr kumimoji="1" lang="zh-CN" altLang="en-US" sz="2800" dirty="0" smtClean="0">
                <a:solidFill>
                  <a:srgbClr val="00B0F0"/>
                </a:solidFill>
                <a:latin typeface="SimHei" charset="0"/>
                <a:ea typeface="SimHei" charset="0"/>
                <a:cs typeface="SimHei" charset="0"/>
              </a:rPr>
              <a:t>交易服务商服务商</a:t>
            </a:r>
            <a:r>
              <a:rPr kumimoji="1" lang="en-US" altLang="zh-CN" sz="2800" dirty="0" smtClean="0">
                <a:solidFill>
                  <a:srgbClr val="00B0F0"/>
                </a:solidFill>
                <a:latin typeface="SimHei" charset="0"/>
                <a:ea typeface="SimHei" charset="0"/>
                <a:cs typeface="SimHei" charset="0"/>
              </a:rPr>
              <a:t>(</a:t>
            </a:r>
            <a:r>
              <a:rPr kumimoji="1" lang="en-US" altLang="zh-CN" sz="2800" dirty="0" err="1" smtClean="0">
                <a:solidFill>
                  <a:srgbClr val="00B0F0"/>
                </a:solidFill>
                <a:latin typeface="SimHei" charset="0"/>
                <a:ea typeface="SimHei" charset="0"/>
                <a:cs typeface="SimHei" charset="0"/>
              </a:rPr>
              <a:t>ToC</a:t>
            </a:r>
            <a:r>
              <a:rPr kumimoji="1" lang="en-US" altLang="zh-CN" sz="2800" dirty="0" smtClean="0">
                <a:solidFill>
                  <a:srgbClr val="00B0F0"/>
                </a:solidFill>
                <a:latin typeface="SimHei" charset="0"/>
                <a:ea typeface="SimHei" charset="0"/>
                <a:cs typeface="SimHei" charset="0"/>
              </a:rPr>
              <a:t>)</a:t>
            </a:r>
            <a:r>
              <a:rPr kumimoji="1" lang="zh-CN" altLang="en-US" sz="2800" dirty="0" smtClean="0">
                <a:solidFill>
                  <a:srgbClr val="00B0F0"/>
                </a:solidFill>
                <a:latin typeface="SimHei" charset="0"/>
                <a:ea typeface="SimHei" charset="0"/>
                <a:cs typeface="SimHei" charset="0"/>
              </a:rPr>
              <a:t>代表</a:t>
            </a:r>
            <a:r>
              <a:rPr kumimoji="1" lang="en-US" altLang="zh-CN" sz="2800" dirty="0" smtClean="0">
                <a:solidFill>
                  <a:srgbClr val="00B0F0"/>
                </a:solidFill>
                <a:latin typeface="SimHei" charset="0"/>
                <a:ea typeface="SimHei" charset="0"/>
                <a:cs typeface="SimHei" charset="0"/>
              </a:rPr>
              <a:t>–</a:t>
            </a:r>
            <a:r>
              <a:rPr kumimoji="1" lang="zh-CN" altLang="en-US" sz="2800" dirty="0">
                <a:solidFill>
                  <a:srgbClr val="00B0F0"/>
                </a:solidFill>
                <a:latin typeface="SimHei" charset="0"/>
                <a:ea typeface="SimHei" charset="0"/>
                <a:cs typeface="SimHei" charset="0"/>
              </a:rPr>
              <a:t>大搜车</a:t>
            </a:r>
          </a:p>
        </p:txBody>
      </p:sp>
      <p:grpSp>
        <p:nvGrpSpPr>
          <p:cNvPr id="2" name="组 1"/>
          <p:cNvGrpSpPr/>
          <p:nvPr/>
        </p:nvGrpSpPr>
        <p:grpSpPr>
          <a:xfrm>
            <a:off x="841215" y="1036741"/>
            <a:ext cx="11007348" cy="5235270"/>
            <a:chOff x="390455" y="843558"/>
            <a:chExt cx="8656569" cy="3901998"/>
          </a:xfrm>
        </p:grpSpPr>
        <p:sp>
          <p:nvSpPr>
            <p:cNvPr id="22" name="矩形 21"/>
            <p:cNvSpPr/>
            <p:nvPr/>
          </p:nvSpPr>
          <p:spPr bwMode="auto">
            <a:xfrm>
              <a:off x="5972340" y="2139707"/>
              <a:ext cx="2768492" cy="2605849"/>
            </a:xfrm>
            <a:prstGeom prst="rect">
              <a:avLst/>
            </a:prstGeom>
            <a:solidFill>
              <a:srgbClr val="53B6E7">
                <a:lumMod val="20000"/>
                <a:lumOff val="80000"/>
              </a:srgbClr>
            </a:solidFill>
            <a:ln w="25400" cap="flat" cmpd="sng" algn="ctr">
              <a:solidFill>
                <a:sysClr val="window" lastClr="FFFFFF"/>
              </a:solidFill>
              <a:prstDash val="solid"/>
              <a:round/>
              <a:headEnd type="none" w="med" len="med"/>
              <a:tailEnd type="none" w="med" len="med"/>
            </a:ln>
            <a:effectLst/>
            <a:extLst/>
          </p:spPr>
          <p:txBody>
            <a:bodyPr vert="horz" wrap="square" lIns="91440" tIns="1080000" rIns="91440" bIns="45720" numCol="1" rtlCol="0" anchor="t" anchorCtr="0" compatLnSpc="1">
              <a:prstTxWarp prst="textNoShape">
                <a:avLst/>
              </a:prstTxWarp>
            </a:bodyPr>
            <a:lstStyle/>
            <a:p>
              <a:pPr marL="342900" marR="0" lvl="0" indent="-342900" defTabSz="914400" eaLnBrk="1" fontAlgn="base" latinLnBrk="0" hangingPunct="1">
                <a:lnSpc>
                  <a:spcPct val="100000"/>
                </a:lnSpc>
                <a:spcBef>
                  <a:spcPts val="600"/>
                </a:spcBef>
                <a:spcAft>
                  <a:spcPts val="600"/>
                </a:spcAft>
                <a:buClrTx/>
                <a:buSzTx/>
                <a:buFont typeface="Wingdings" panose="05000000000000000000" pitchFamily="2" charset="2"/>
                <a:buChar char="Ø"/>
                <a:tabLst/>
                <a:defRPr/>
              </a:pPr>
              <a:r>
                <a:rPr kumimoji="0" lang="zh-CN" altLang="en-US" sz="14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rPr>
                <a:t>交易效率偏低</a:t>
              </a:r>
              <a:endParaRPr kumimoji="0" lang="en-US" altLang="zh-CN" sz="14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endParaRPr>
            </a:p>
            <a:p>
              <a:pPr marL="342900" marR="0" lvl="0" indent="-342900" defTabSz="914400" eaLnBrk="1" fontAlgn="base" latinLnBrk="0" hangingPunct="1">
                <a:lnSpc>
                  <a:spcPct val="100000"/>
                </a:lnSpc>
                <a:spcBef>
                  <a:spcPts val="600"/>
                </a:spcBef>
                <a:spcAft>
                  <a:spcPts val="600"/>
                </a:spcAft>
                <a:buClrTx/>
                <a:buSzTx/>
                <a:buFont typeface="Wingdings" panose="05000000000000000000" pitchFamily="2" charset="2"/>
                <a:buChar char="Ø"/>
                <a:tabLst/>
                <a:defRPr/>
              </a:pPr>
              <a:r>
                <a:rPr kumimoji="0" lang="zh-CN" altLang="en-US" sz="14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rPr>
                <a:t>对人员依赖大</a:t>
              </a:r>
              <a:endParaRPr kumimoji="0" lang="en-US" altLang="zh-CN" sz="14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endParaRPr>
            </a:p>
            <a:p>
              <a:pPr marL="342900" marR="0" lvl="0" indent="-342900" defTabSz="914400" eaLnBrk="1" fontAlgn="base" latinLnBrk="0" hangingPunct="1">
                <a:lnSpc>
                  <a:spcPct val="100000"/>
                </a:lnSpc>
                <a:spcBef>
                  <a:spcPts val="600"/>
                </a:spcBef>
                <a:spcAft>
                  <a:spcPts val="600"/>
                </a:spcAft>
                <a:buClrTx/>
                <a:buSzTx/>
                <a:buFont typeface="Wingdings" panose="05000000000000000000" pitchFamily="2" charset="2"/>
                <a:buChar char="Ø"/>
                <a:tabLst/>
                <a:defRPr/>
              </a:pPr>
              <a:r>
                <a:rPr kumimoji="0" lang="zh-CN" altLang="en-US" sz="14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rPr>
                <a:t>经营管理成本高，复制困难</a:t>
              </a:r>
            </a:p>
          </p:txBody>
        </p:sp>
        <p:sp>
          <p:nvSpPr>
            <p:cNvPr id="23" name="矩形 22"/>
            <p:cNvSpPr/>
            <p:nvPr/>
          </p:nvSpPr>
          <p:spPr bwMode="auto">
            <a:xfrm>
              <a:off x="3203847" y="2139707"/>
              <a:ext cx="2768492" cy="2605849"/>
            </a:xfrm>
            <a:prstGeom prst="rect">
              <a:avLst/>
            </a:prstGeom>
            <a:solidFill>
              <a:srgbClr val="53B6E7">
                <a:lumMod val="20000"/>
                <a:lumOff val="80000"/>
              </a:srgbClr>
            </a:solidFill>
            <a:ln w="25400" cap="flat" cmpd="sng" algn="ctr">
              <a:solidFill>
                <a:sysClr val="window" lastClr="FFFFFF"/>
              </a:solidFill>
              <a:prstDash val="solid"/>
              <a:round/>
              <a:headEnd type="none" w="med" len="med"/>
              <a:tailEnd type="none" w="med" len="med"/>
            </a:ln>
            <a:effectLst/>
            <a:extLst/>
          </p:spPr>
          <p:txBody>
            <a:bodyPr vert="horz" wrap="square" lIns="91440" tIns="1080000" rIns="91440" bIns="45720" numCol="1" rtlCol="0" anchor="t" anchorCtr="0" compatLnSpc="1">
              <a:prstTxWarp prst="textNoShape">
                <a:avLst/>
              </a:prstTxWarp>
            </a:bodyPr>
            <a:lstStyle/>
            <a:p>
              <a:pPr marL="342900" marR="0" lvl="0" indent="-342900" defTabSz="914400" eaLnBrk="1" fontAlgn="base" latinLnBrk="0" hangingPunct="1">
                <a:lnSpc>
                  <a:spcPct val="100000"/>
                </a:lnSpc>
                <a:spcBef>
                  <a:spcPts val="600"/>
                </a:spcBef>
                <a:spcAft>
                  <a:spcPts val="600"/>
                </a:spcAft>
                <a:buClrTx/>
                <a:buSzTx/>
                <a:buFont typeface="Wingdings" panose="05000000000000000000" pitchFamily="2" charset="2"/>
                <a:buChar char="Ø"/>
                <a:tabLst/>
                <a:defRPr/>
              </a:pPr>
              <a:r>
                <a:rPr kumimoji="0" lang="zh-CN" altLang="en-US" sz="14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rPr>
                <a:t>立场中立，信息透明</a:t>
              </a:r>
              <a:endParaRPr kumimoji="0" lang="en-US" altLang="zh-CN" sz="14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endParaRPr>
            </a:p>
            <a:p>
              <a:pPr marL="342900" marR="0" lvl="0" indent="-342900" defTabSz="914400" eaLnBrk="1" fontAlgn="base" latinLnBrk="0" hangingPunct="1">
                <a:lnSpc>
                  <a:spcPct val="100000"/>
                </a:lnSpc>
                <a:spcBef>
                  <a:spcPts val="600"/>
                </a:spcBef>
                <a:spcAft>
                  <a:spcPts val="600"/>
                </a:spcAft>
                <a:buClrTx/>
                <a:buSzTx/>
                <a:buFont typeface="Wingdings" panose="05000000000000000000" pitchFamily="2" charset="2"/>
                <a:buChar char="Ø"/>
                <a:tabLst/>
                <a:defRPr/>
              </a:pPr>
              <a:r>
                <a:rPr kumimoji="0" lang="zh-CN" altLang="en-US" sz="14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rPr>
                <a:t>自由渠道，面向中端客户</a:t>
              </a:r>
              <a:endParaRPr kumimoji="0" lang="en-US" altLang="zh-CN" sz="14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endParaRPr>
            </a:p>
            <a:p>
              <a:pPr marL="342900" marR="0" lvl="0" indent="-342900" defTabSz="914400" eaLnBrk="1" fontAlgn="base" latinLnBrk="0" hangingPunct="1">
                <a:lnSpc>
                  <a:spcPct val="100000"/>
                </a:lnSpc>
                <a:spcBef>
                  <a:spcPts val="600"/>
                </a:spcBef>
                <a:spcAft>
                  <a:spcPts val="600"/>
                </a:spcAft>
                <a:buClrTx/>
                <a:buSzTx/>
                <a:buFont typeface="Wingdings" panose="05000000000000000000" pitchFamily="2" charset="2"/>
                <a:buChar char="Ø"/>
                <a:tabLst/>
                <a:defRPr/>
              </a:pPr>
              <a:r>
                <a:rPr kumimoji="0" lang="zh-CN" altLang="en-US" sz="1400" b="0" i="0" u="none" strike="noStrike" kern="0" cap="none" spc="0" normalizeH="0" baseline="0" noProof="0" dirty="0" smtClean="0">
                  <a:ln>
                    <a:noFill/>
                  </a:ln>
                  <a:solidFill>
                    <a:srgbClr val="1564BA">
                      <a:lumMod val="50000"/>
                    </a:srgbClr>
                  </a:solidFill>
                  <a:effectLst/>
                  <a:uLnTx/>
                  <a:uFillTx/>
                  <a:latin typeface="微软雅黑" pitchFamily="34" charset="-122"/>
                  <a:ea typeface="微软雅黑" pitchFamily="34" charset="-122"/>
                  <a:cs typeface="Heiti SC Light" charset="0"/>
                  <a:sym typeface="Gill Sans" charset="0"/>
                </a:rPr>
                <a:t>展厅销售，门店形象好</a:t>
              </a:r>
            </a:p>
          </p:txBody>
        </p:sp>
        <p:pic>
          <p:nvPicPr>
            <p:cNvPr id="24" name="Picture 6" descr="d:\program files (x86)\360se6\User Data\Temp\slide_2.png"/>
            <p:cNvPicPr>
              <a:picLocks noChangeAspect="1" noChangeArrowheads="1"/>
            </p:cNvPicPr>
            <p:nvPr/>
          </p:nvPicPr>
          <p:blipFill rotWithShape="1">
            <a:blip r:embed="rId3">
              <a:extLst>
                <a:ext uri="{28A0092B-C50C-407E-A947-70E740481C1C}">
                  <a14:useLocalDpi xmlns:a14="http://schemas.microsoft.com/office/drawing/2010/main" val="0"/>
                </a:ext>
              </a:extLst>
            </a:blip>
            <a:srcRect t="11605" b="65370"/>
            <a:stretch/>
          </p:blipFill>
          <p:spPr bwMode="auto">
            <a:xfrm>
              <a:off x="1835696" y="1203670"/>
              <a:ext cx="1608158" cy="6480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d:\program files (x86)\360se6\User Data\Temp\slide_3.png"/>
            <p:cNvPicPr>
              <a:picLocks noChangeAspect="1" noChangeArrowheads="1"/>
            </p:cNvPicPr>
            <p:nvPr/>
          </p:nvPicPr>
          <p:blipFill rotWithShape="1">
            <a:blip r:embed="rId4">
              <a:extLst>
                <a:ext uri="{28A0092B-C50C-407E-A947-70E740481C1C}">
                  <a14:useLocalDpi xmlns:a14="http://schemas.microsoft.com/office/drawing/2010/main" val="0"/>
                </a:ext>
              </a:extLst>
            </a:blip>
            <a:srcRect t="11605" b="65370"/>
            <a:stretch/>
          </p:blipFill>
          <p:spPr bwMode="auto">
            <a:xfrm>
              <a:off x="7132672" y="1203670"/>
              <a:ext cx="1608158" cy="6480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1"/>
            <p:cNvPicPr>
              <a:picLocks noChangeAspect="1" noChangeArrowheads="1"/>
            </p:cNvPicPr>
            <p:nvPr/>
          </p:nvPicPr>
          <p:blipFill rotWithShape="1">
            <a:blip r:embed="rId5">
              <a:extLst>
                <a:ext uri="{28A0092B-C50C-407E-A947-70E740481C1C}">
                  <a14:useLocalDpi xmlns:a14="http://schemas.microsoft.com/office/drawing/2010/main" val="0"/>
                </a:ext>
              </a:extLst>
            </a:blip>
            <a:srcRect t="10293" b="10482"/>
            <a:stretch/>
          </p:blipFill>
          <p:spPr bwMode="auto">
            <a:xfrm>
              <a:off x="3599898" y="1203670"/>
              <a:ext cx="1609917" cy="6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13"/>
            <p:cNvPicPr>
              <a:picLocks noChangeAspect="1" noChangeArrowheads="1"/>
            </p:cNvPicPr>
            <p:nvPr/>
          </p:nvPicPr>
          <p:blipFill rotWithShape="1">
            <a:blip r:embed="rId6">
              <a:extLst>
                <a:ext uri="{28A0092B-C50C-407E-A947-70E740481C1C}">
                  <a14:useLocalDpi xmlns:a14="http://schemas.microsoft.com/office/drawing/2010/main" val="0"/>
                </a:ext>
              </a:extLst>
            </a:blip>
            <a:srcRect t="5209" b="5374"/>
            <a:stretch/>
          </p:blipFill>
          <p:spPr bwMode="auto">
            <a:xfrm>
              <a:off x="5365859" y="1203670"/>
              <a:ext cx="1610768" cy="6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15" descr="d:\program files (x86)\360se6\User Data\Temp\logo-new.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569" y="1140345"/>
              <a:ext cx="1143000" cy="495301"/>
            </a:xfrm>
            <a:prstGeom prst="rect">
              <a:avLst/>
            </a:prstGeom>
            <a:noFill/>
            <a:extLst>
              <a:ext uri="{909E8E84-426E-40DD-AFC4-6F175D3DCCD1}">
                <a14:hiddenFill xmlns:a14="http://schemas.microsoft.com/office/drawing/2010/main">
                  <a:solidFill>
                    <a:srgbClr val="FFFFFF"/>
                  </a:solidFill>
                </a14:hiddenFill>
              </a:ext>
            </a:extLst>
          </p:spPr>
        </p:pic>
        <p:sp>
          <p:nvSpPr>
            <p:cNvPr id="29" name="矩形 28"/>
            <p:cNvSpPr/>
            <p:nvPr/>
          </p:nvSpPr>
          <p:spPr bwMode="auto">
            <a:xfrm>
              <a:off x="1763688" y="843558"/>
              <a:ext cx="7283336" cy="376226"/>
            </a:xfrm>
            <a:prstGeom prst="rect">
              <a:avLst/>
            </a:prstGeom>
            <a:no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285750" indent="-285750" fontAlgn="base">
                <a:spcBef>
                  <a:spcPct val="0"/>
                </a:spcBef>
                <a:spcAft>
                  <a:spcPct val="0"/>
                </a:spcAft>
                <a:buFont typeface="Wingdings" panose="05000000000000000000" pitchFamily="2" charset="2"/>
                <a:buChar char="Ø"/>
              </a:pPr>
              <a:r>
                <a:rPr lang="zh-CN" altLang="en-US" sz="1400" dirty="0" smtClean="0">
                  <a:solidFill>
                    <a:srgbClr val="CF4A00"/>
                  </a:solidFill>
                  <a:latin typeface="微软雅黑" pitchFamily="34" charset="-122"/>
                  <a:ea typeface="微软雅黑" pitchFamily="34" charset="-122"/>
                  <a:cs typeface="Heiti SC Light" charset="0"/>
                  <a:sym typeface="Gill Sans" charset="0"/>
                </a:rPr>
                <a:t>通过</a:t>
              </a:r>
              <a:r>
                <a:rPr lang="zh-CN" altLang="en-US" sz="1400" dirty="0">
                  <a:solidFill>
                    <a:srgbClr val="CF4A00"/>
                  </a:solidFill>
                  <a:latin typeface="微软雅黑" pitchFamily="34" charset="-122"/>
                  <a:ea typeface="微软雅黑" pitchFamily="34" charset="-122"/>
                  <a:cs typeface="Heiti SC Light" charset="0"/>
                  <a:sym typeface="Gill Sans" charset="0"/>
                </a:rPr>
                <a:t>线上信息服务</a:t>
              </a:r>
              <a:r>
                <a:rPr lang="en-US" altLang="zh-CN" sz="1400" dirty="0">
                  <a:solidFill>
                    <a:srgbClr val="CF4A00"/>
                  </a:solidFill>
                  <a:latin typeface="微软雅黑" pitchFamily="34" charset="-122"/>
                  <a:ea typeface="微软雅黑" pitchFamily="34" charset="-122"/>
                  <a:cs typeface="Heiti SC Light" charset="0"/>
                  <a:sym typeface="Gill Sans" charset="0"/>
                </a:rPr>
                <a:t>+</a:t>
              </a:r>
              <a:r>
                <a:rPr lang="zh-CN" altLang="en-US" sz="1400" dirty="0">
                  <a:solidFill>
                    <a:srgbClr val="CF4A00"/>
                  </a:solidFill>
                  <a:latin typeface="微软雅黑" pitchFamily="34" charset="-122"/>
                  <a:ea typeface="微软雅黑" pitchFamily="34" charset="-122"/>
                  <a:cs typeface="Heiti SC Light" charset="0"/>
                  <a:sym typeface="Gill Sans" charset="0"/>
                </a:rPr>
                <a:t>线</a:t>
              </a:r>
              <a:r>
                <a:rPr lang="zh-CN" altLang="en-US" sz="1400" dirty="0" smtClean="0">
                  <a:solidFill>
                    <a:srgbClr val="CF4A00"/>
                  </a:solidFill>
                  <a:latin typeface="微软雅黑" pitchFamily="34" charset="-122"/>
                  <a:ea typeface="微软雅黑" pitchFamily="34" charset="-122"/>
                  <a:cs typeface="Heiti SC Light" charset="0"/>
                  <a:sym typeface="Gill Sans" charset="0"/>
                </a:rPr>
                <a:t>下连锁实体</a:t>
              </a:r>
              <a:r>
                <a:rPr lang="zh-CN" altLang="en-US" sz="1400" dirty="0">
                  <a:solidFill>
                    <a:srgbClr val="CF4A00"/>
                  </a:solidFill>
                  <a:latin typeface="微软雅黑" pitchFamily="34" charset="-122"/>
                  <a:ea typeface="微软雅黑" pitchFamily="34" charset="-122"/>
                  <a:cs typeface="Heiti SC Light" charset="0"/>
                  <a:sym typeface="Gill Sans" charset="0"/>
                </a:rPr>
                <a:t>店的形式，为</a:t>
              </a:r>
              <a:r>
                <a:rPr lang="en-US" altLang="zh-CN" sz="1400" dirty="0">
                  <a:solidFill>
                    <a:srgbClr val="CF4A00"/>
                  </a:solidFill>
                  <a:latin typeface="微软雅黑" pitchFamily="34" charset="-122"/>
                  <a:ea typeface="微软雅黑" pitchFamily="34" charset="-122"/>
                  <a:cs typeface="Heiti SC Light" charset="0"/>
                  <a:sym typeface="Gill Sans" charset="0"/>
                </a:rPr>
                <a:t>C</a:t>
              </a:r>
              <a:r>
                <a:rPr lang="zh-CN" altLang="en-US" sz="1400" dirty="0">
                  <a:solidFill>
                    <a:srgbClr val="CF4A00"/>
                  </a:solidFill>
                  <a:latin typeface="微软雅黑" pitchFamily="34" charset="-122"/>
                  <a:ea typeface="微软雅黑" pitchFamily="34" charset="-122"/>
                  <a:cs typeface="Heiti SC Light" charset="0"/>
                  <a:sym typeface="Gill Sans" charset="0"/>
                </a:rPr>
                <a:t>端客户提供二手车交易</a:t>
              </a:r>
              <a:r>
                <a:rPr lang="zh-CN" altLang="en-US" sz="1400" dirty="0" smtClean="0">
                  <a:solidFill>
                    <a:srgbClr val="CF4A00"/>
                  </a:solidFill>
                  <a:latin typeface="微软雅黑" pitchFamily="34" charset="-122"/>
                  <a:ea typeface="微软雅黑" pitchFamily="34" charset="-122"/>
                  <a:cs typeface="Heiti SC Light" charset="0"/>
                  <a:sym typeface="Gill Sans" charset="0"/>
                </a:rPr>
                <a:t>服务。</a:t>
              </a:r>
              <a:endParaRPr lang="zh-CN" altLang="en-US" sz="1400" dirty="0">
                <a:solidFill>
                  <a:srgbClr val="CF4A00"/>
                </a:solidFill>
                <a:latin typeface="微软雅黑" pitchFamily="34" charset="-122"/>
                <a:ea typeface="微软雅黑" pitchFamily="34" charset="-122"/>
                <a:cs typeface="Heiti SC Light" charset="0"/>
                <a:sym typeface="Gill Sans" charset="0"/>
              </a:endParaRPr>
            </a:p>
          </p:txBody>
        </p:sp>
        <p:pic>
          <p:nvPicPr>
            <p:cNvPr id="30" name="Picture 2" descr="d:\program files (x86)\360se6\User Data\Temp\souche.jpg"/>
            <p:cNvPicPr>
              <a:picLocks noChangeAspect="1" noChangeArrowheads="1"/>
            </p:cNvPicPr>
            <p:nvPr/>
          </p:nvPicPr>
          <p:blipFill rotWithShape="1">
            <a:blip r:embed="rId8">
              <a:extLst>
                <a:ext uri="{28A0092B-C50C-407E-A947-70E740481C1C}">
                  <a14:useLocalDpi xmlns:a14="http://schemas.microsoft.com/office/drawing/2010/main" val="0"/>
                </a:ext>
              </a:extLst>
            </a:blip>
            <a:srcRect l="5796" t="3740" r="49045" b="64037"/>
            <a:stretch/>
          </p:blipFill>
          <p:spPr bwMode="auto">
            <a:xfrm>
              <a:off x="390455" y="4011910"/>
              <a:ext cx="2274288" cy="73364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5536" y="2467333"/>
              <a:ext cx="2340000" cy="7524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2" name="矩形 31"/>
            <p:cNvSpPr/>
            <p:nvPr/>
          </p:nvSpPr>
          <p:spPr>
            <a:xfrm>
              <a:off x="404776" y="1995686"/>
              <a:ext cx="2354713" cy="492443"/>
            </a:xfrm>
            <a:prstGeom prst="rect">
              <a:avLst/>
            </a:prstGeom>
          </p:spPr>
          <p:txBody>
            <a:bodyPr wrap="square">
              <a:spAutoFit/>
            </a:bodyPr>
            <a:lstStyle/>
            <a:p>
              <a:pPr fontAlgn="base">
                <a:spcBef>
                  <a:spcPct val="0"/>
                </a:spcBef>
                <a:spcAft>
                  <a:spcPct val="0"/>
                </a:spcAft>
              </a:pPr>
              <a:r>
                <a:rPr lang="zh-CN" altLang="en-US" sz="1400" b="1" dirty="0">
                  <a:solidFill>
                    <a:srgbClr val="1F497D">
                      <a:lumMod val="50000"/>
                    </a:srgbClr>
                  </a:solidFill>
                  <a:latin typeface="微软雅黑" pitchFamily="34" charset="-122"/>
                  <a:ea typeface="微软雅黑" pitchFamily="34" charset="-122"/>
                  <a:cs typeface="Heiti SC Light" charset="0"/>
                  <a:sym typeface="Gill Sans" charset="0"/>
                </a:rPr>
                <a:t>线</a:t>
              </a:r>
              <a:r>
                <a:rPr lang="zh-CN" altLang="en-US" sz="1400" b="1" dirty="0" smtClean="0">
                  <a:solidFill>
                    <a:srgbClr val="1F497D">
                      <a:lumMod val="50000"/>
                    </a:srgbClr>
                  </a:solidFill>
                  <a:latin typeface="微软雅黑" pitchFamily="34" charset="-122"/>
                  <a:ea typeface="微软雅黑" pitchFamily="34" charset="-122"/>
                  <a:cs typeface="Heiti SC Light" charset="0"/>
                  <a:sym typeface="Gill Sans" charset="0"/>
                </a:rPr>
                <a:t>上：</a:t>
              </a:r>
              <a:r>
                <a:rPr lang="zh-CN" altLang="en-US" sz="1200" dirty="0" smtClean="0">
                  <a:solidFill>
                    <a:srgbClr val="1F497D">
                      <a:lumMod val="50000"/>
                    </a:srgbClr>
                  </a:solidFill>
                  <a:latin typeface="微软雅黑" pitchFamily="34" charset="-122"/>
                  <a:ea typeface="微软雅黑" pitchFamily="34" charset="-122"/>
                  <a:cs typeface="Heiti SC Light" charset="0"/>
                  <a:sym typeface="Gill Sans" charset="0"/>
                </a:rPr>
                <a:t>信息平台发布真实</a:t>
              </a:r>
              <a:r>
                <a:rPr lang="zh-CN" altLang="en-US" sz="1200" dirty="0">
                  <a:solidFill>
                    <a:srgbClr val="1F497D">
                      <a:lumMod val="50000"/>
                    </a:srgbClr>
                  </a:solidFill>
                  <a:latin typeface="微软雅黑" pitchFamily="34" charset="-122"/>
                  <a:ea typeface="微软雅黑" pitchFamily="34" charset="-122"/>
                  <a:cs typeface="Heiti SC Light" charset="0"/>
                  <a:sym typeface="Gill Sans" charset="0"/>
                </a:rPr>
                <a:t>、全面的二手车产品</a:t>
              </a:r>
              <a:r>
                <a:rPr lang="zh-CN" altLang="en-US" sz="1200" dirty="0" smtClean="0">
                  <a:solidFill>
                    <a:srgbClr val="1F497D">
                      <a:lumMod val="50000"/>
                    </a:srgbClr>
                  </a:solidFill>
                  <a:latin typeface="微软雅黑" pitchFamily="34" charset="-122"/>
                  <a:ea typeface="微软雅黑" pitchFamily="34" charset="-122"/>
                  <a:cs typeface="Heiti SC Light" charset="0"/>
                  <a:sym typeface="Gill Sans" charset="0"/>
                </a:rPr>
                <a:t>信息</a:t>
              </a:r>
              <a:endParaRPr lang="zh-CN" altLang="en-US" sz="1200" dirty="0">
                <a:solidFill>
                  <a:srgbClr val="FFFFFF"/>
                </a:solidFill>
                <a:latin typeface="微软雅黑" pitchFamily="34" charset="-122"/>
                <a:ea typeface="微软雅黑" pitchFamily="34" charset="-122"/>
                <a:cs typeface="Heiti SC Light" charset="0"/>
                <a:sym typeface="Gill Sans" charset="0"/>
              </a:endParaRPr>
            </a:p>
          </p:txBody>
        </p:sp>
        <p:sp>
          <p:nvSpPr>
            <p:cNvPr id="33" name="矩形 32"/>
            <p:cNvSpPr/>
            <p:nvPr/>
          </p:nvSpPr>
          <p:spPr>
            <a:xfrm>
              <a:off x="395536" y="3342977"/>
              <a:ext cx="2354713" cy="677108"/>
            </a:xfrm>
            <a:prstGeom prst="rect">
              <a:avLst/>
            </a:prstGeom>
          </p:spPr>
          <p:txBody>
            <a:bodyPr wrap="square">
              <a:spAutoFit/>
            </a:bodyPr>
            <a:lstStyle/>
            <a:p>
              <a:pPr fontAlgn="base">
                <a:spcBef>
                  <a:spcPct val="0"/>
                </a:spcBef>
                <a:spcAft>
                  <a:spcPct val="0"/>
                </a:spcAft>
              </a:pPr>
              <a:r>
                <a:rPr lang="zh-CN" altLang="en-US" sz="1400" b="1" dirty="0">
                  <a:solidFill>
                    <a:srgbClr val="1F497D">
                      <a:lumMod val="50000"/>
                    </a:srgbClr>
                  </a:solidFill>
                  <a:latin typeface="微软雅黑" pitchFamily="34" charset="-122"/>
                  <a:ea typeface="微软雅黑" pitchFamily="34" charset="-122"/>
                  <a:cs typeface="Heiti SC Light" charset="0"/>
                  <a:sym typeface="Gill Sans" charset="0"/>
                </a:rPr>
                <a:t>线</a:t>
              </a:r>
              <a:r>
                <a:rPr lang="zh-CN" altLang="en-US" sz="1400" b="1" dirty="0" smtClean="0">
                  <a:solidFill>
                    <a:srgbClr val="1F497D">
                      <a:lumMod val="50000"/>
                    </a:srgbClr>
                  </a:solidFill>
                  <a:latin typeface="微软雅黑" pitchFamily="34" charset="-122"/>
                  <a:ea typeface="微软雅黑" pitchFamily="34" charset="-122"/>
                  <a:cs typeface="Heiti SC Light" charset="0"/>
                  <a:sym typeface="Gill Sans" charset="0"/>
                </a:rPr>
                <a:t>下：</a:t>
              </a:r>
              <a:r>
                <a:rPr lang="zh-CN" altLang="en-US" sz="1200" dirty="0" smtClean="0">
                  <a:solidFill>
                    <a:srgbClr val="1F497D">
                      <a:lumMod val="50000"/>
                    </a:srgbClr>
                  </a:solidFill>
                  <a:latin typeface="微软雅黑" pitchFamily="34" charset="-122"/>
                  <a:ea typeface="微软雅黑" pitchFamily="34" charset="-122"/>
                  <a:cs typeface="Heiti SC Light" charset="0"/>
                  <a:sym typeface="Gill Sans" charset="0"/>
                </a:rPr>
                <a:t>连锁</a:t>
              </a:r>
              <a:r>
                <a:rPr lang="zh-CN" altLang="en-US" sz="1200" dirty="0">
                  <a:solidFill>
                    <a:srgbClr val="1F497D">
                      <a:lumMod val="50000"/>
                    </a:srgbClr>
                  </a:solidFill>
                  <a:latin typeface="微软雅黑" pitchFamily="34" charset="-122"/>
                  <a:ea typeface="微软雅黑" pitchFamily="34" charset="-122"/>
                  <a:cs typeface="Heiti SC Light" charset="0"/>
                  <a:sym typeface="Gill Sans" charset="0"/>
                </a:rPr>
                <a:t>门店（大搜车品牌二手车馆</a:t>
              </a:r>
              <a:r>
                <a:rPr lang="zh-CN" altLang="en-US" sz="1200" dirty="0" smtClean="0">
                  <a:solidFill>
                    <a:srgbClr val="1F497D">
                      <a:lumMod val="50000"/>
                    </a:srgbClr>
                  </a:solidFill>
                  <a:latin typeface="微软雅黑" pitchFamily="34" charset="-122"/>
                  <a:ea typeface="微软雅黑" pitchFamily="34" charset="-122"/>
                  <a:cs typeface="Heiti SC Light" charset="0"/>
                  <a:sym typeface="Gill Sans" charset="0"/>
                </a:rPr>
                <a:t>）提供二手车</a:t>
              </a:r>
              <a:r>
                <a:rPr lang="zh-CN" altLang="en-US" sz="1200" dirty="0">
                  <a:solidFill>
                    <a:srgbClr val="1F497D">
                      <a:lumMod val="50000"/>
                    </a:srgbClr>
                  </a:solidFill>
                  <a:latin typeface="微软雅黑" pitchFamily="34" charset="-122"/>
                  <a:ea typeface="微软雅黑" pitchFamily="34" charset="-122"/>
                  <a:cs typeface="Heiti SC Light" charset="0"/>
                  <a:sym typeface="Gill Sans" charset="0"/>
                </a:rPr>
                <a:t>认证、交易及质保服务</a:t>
              </a:r>
              <a:endParaRPr lang="zh-CN" altLang="en-US" sz="1200" dirty="0">
                <a:solidFill>
                  <a:srgbClr val="FFFFFF"/>
                </a:solidFill>
                <a:latin typeface="微软雅黑" pitchFamily="34" charset="-122"/>
                <a:ea typeface="微软雅黑" pitchFamily="34" charset="-122"/>
                <a:cs typeface="Heiti SC Light" charset="0"/>
                <a:sym typeface="Gill Sans" charset="0"/>
              </a:endParaRPr>
            </a:p>
          </p:txBody>
        </p:sp>
        <p:sp>
          <p:nvSpPr>
            <p:cNvPr id="34" name="五边形 33"/>
            <p:cNvSpPr/>
            <p:nvPr/>
          </p:nvSpPr>
          <p:spPr bwMode="auto">
            <a:xfrm rot="5400000">
              <a:off x="5620403" y="-276849"/>
              <a:ext cx="703873" cy="5536985"/>
            </a:xfrm>
            <a:prstGeom prst="homePlate">
              <a:avLst>
                <a:gd name="adj" fmla="val 68127"/>
              </a:avLst>
            </a:prstGeom>
            <a:solidFill>
              <a:srgbClr val="53B6E7"/>
            </a:solidFill>
            <a:ln>
              <a:solidFill>
                <a:sysClr val="window" lastClr="FFFFFF"/>
              </a:solidFill>
            </a:ln>
            <a:effectLst/>
            <a:extLst/>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盈利点：交易佣金及相关服务费用</a:t>
              </a:r>
            </a:p>
          </p:txBody>
        </p:sp>
        <p:sp>
          <p:nvSpPr>
            <p:cNvPr id="35" name="等腰三角形 24"/>
            <p:cNvSpPr/>
            <p:nvPr/>
          </p:nvSpPr>
          <p:spPr bwMode="auto">
            <a:xfrm rot="5400000">
              <a:off x="2231840" y="3399782"/>
              <a:ext cx="1440000" cy="360000"/>
            </a:xfrm>
            <a:prstGeom prst="triangle">
              <a:avLst/>
            </a:prstGeom>
            <a:solidFill>
              <a:srgbClr val="1564BA"/>
            </a:solidFill>
            <a:ln>
              <a:solidFill>
                <a:sysClr val="window" lastClr="FFFFFF"/>
              </a:solidFill>
            </a:ln>
            <a:effectLs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FFFFFF"/>
                </a:solidFill>
                <a:effectLst/>
                <a:uLnTx/>
                <a:uFillTx/>
                <a:latin typeface="Gill Sans" charset="0"/>
                <a:ea typeface="Heiti SC Light" charset="0"/>
                <a:cs typeface="Heiti SC Light" charset="0"/>
                <a:sym typeface="Gill Sans" charset="0"/>
              </a:endParaRPr>
            </a:p>
          </p:txBody>
        </p:sp>
        <p:cxnSp>
          <p:nvCxnSpPr>
            <p:cNvPr id="36" name="直接连接符 11"/>
            <p:cNvCxnSpPr/>
            <p:nvPr/>
          </p:nvCxnSpPr>
          <p:spPr bwMode="auto">
            <a:xfrm>
              <a:off x="2951840" y="3219782"/>
              <a:ext cx="0" cy="720000"/>
            </a:xfrm>
            <a:prstGeom prst="line">
              <a:avLst/>
            </a:prstGeom>
            <a:gradFill rotWithShape="0">
              <a:gsLst>
                <a:gs pos="0">
                  <a:srgbClr val="074EB3"/>
                </a:gs>
                <a:gs pos="100000">
                  <a:srgbClr val="0B3280"/>
                </a:gs>
              </a:gsLst>
              <a:lin ang="5400000" scaled="1"/>
            </a:gradFill>
            <a:ln w="19050">
              <a:solidFill>
                <a:sysClr val="window" lastClr="FFFFFF"/>
              </a:solidFill>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7" name="矩形 36"/>
            <p:cNvSpPr/>
            <p:nvPr/>
          </p:nvSpPr>
          <p:spPr>
            <a:xfrm>
              <a:off x="3984618" y="2643758"/>
              <a:ext cx="697628" cy="400110"/>
            </a:xfrm>
            <a:prstGeom prst="rect">
              <a:avLst/>
            </a:prstGeom>
          </p:spPr>
          <p:txBody>
            <a:bodyPr wrap="none">
              <a:spAutoFit/>
            </a:bodyPr>
            <a:lstStyle/>
            <a:p>
              <a:pPr algn="ctr" fontAlgn="base">
                <a:spcBef>
                  <a:spcPct val="0"/>
                </a:spcBef>
                <a:spcAft>
                  <a:spcPct val="0"/>
                </a:spcAft>
              </a:pPr>
              <a:r>
                <a:rPr lang="zh-CN" altLang="en-US" sz="2000" dirty="0" smtClean="0">
                  <a:solidFill>
                    <a:srgbClr val="1564BA">
                      <a:lumMod val="50000"/>
                    </a:srgbClr>
                  </a:solidFill>
                  <a:latin typeface="微软雅黑" charset="0"/>
                  <a:ea typeface="微软雅黑" charset="0"/>
                  <a:cs typeface="Heiti SC Light" charset="0"/>
                  <a:sym typeface="Gill Sans" charset="0"/>
                </a:rPr>
                <a:t>优势</a:t>
              </a:r>
              <a:endParaRPr lang="zh-CN" altLang="en-US" sz="2000" dirty="0">
                <a:solidFill>
                  <a:srgbClr val="1564BA">
                    <a:lumMod val="50000"/>
                  </a:srgbClr>
                </a:solidFill>
                <a:latin typeface="微软雅黑" charset="0"/>
                <a:ea typeface="微软雅黑" charset="0"/>
                <a:cs typeface="Heiti SC Light" charset="0"/>
                <a:sym typeface="Gill Sans" charset="0"/>
              </a:endParaRPr>
            </a:p>
          </p:txBody>
        </p:sp>
        <p:sp>
          <p:nvSpPr>
            <p:cNvPr id="38" name="矩形 37"/>
            <p:cNvSpPr/>
            <p:nvPr/>
          </p:nvSpPr>
          <p:spPr>
            <a:xfrm>
              <a:off x="7308304" y="2643758"/>
              <a:ext cx="697627" cy="400110"/>
            </a:xfrm>
            <a:prstGeom prst="rect">
              <a:avLst/>
            </a:prstGeom>
          </p:spPr>
          <p:txBody>
            <a:bodyPr wrap="none">
              <a:spAutoFit/>
            </a:bodyPr>
            <a:lstStyle/>
            <a:p>
              <a:pPr algn="ctr" fontAlgn="base">
                <a:spcBef>
                  <a:spcPct val="0"/>
                </a:spcBef>
                <a:spcAft>
                  <a:spcPct val="0"/>
                </a:spcAft>
              </a:pPr>
              <a:r>
                <a:rPr lang="zh-CN" altLang="en-US" sz="2000" dirty="0" smtClean="0">
                  <a:solidFill>
                    <a:srgbClr val="1564BA">
                      <a:lumMod val="50000"/>
                    </a:srgbClr>
                  </a:solidFill>
                  <a:latin typeface="微软雅黑" charset="0"/>
                  <a:ea typeface="微软雅黑" charset="0"/>
                  <a:cs typeface="Heiti SC Light" charset="0"/>
                  <a:sym typeface="Gill Sans" charset="0"/>
                </a:rPr>
                <a:t>劣势</a:t>
              </a:r>
              <a:endParaRPr lang="zh-CN" altLang="en-US" sz="2000" dirty="0">
                <a:solidFill>
                  <a:srgbClr val="1564BA">
                    <a:lumMod val="50000"/>
                  </a:srgbClr>
                </a:solidFill>
                <a:latin typeface="微软雅黑" charset="0"/>
                <a:ea typeface="微软雅黑" charset="0"/>
                <a:cs typeface="Heiti SC Light" charset="0"/>
                <a:sym typeface="Gill Sans" charset="0"/>
              </a:endParaRPr>
            </a:p>
          </p:txBody>
        </p:sp>
      </p:grpSp>
    </p:spTree>
    <p:extLst>
      <p:ext uri="{BB962C8B-B14F-4D97-AF65-F5344CB8AC3E}">
        <p14:creationId xmlns:p14="http://schemas.microsoft.com/office/powerpoint/2010/main" val="7621848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 y="1"/>
            <a:ext cx="135466" cy="778932"/>
          </a:xfrm>
          <a:prstGeom prst="rect">
            <a:avLst/>
          </a:prstGeom>
          <a:solidFill>
            <a:srgbClr val="00B0F0"/>
          </a:solidFill>
        </p:spPr>
        <p:txBody>
          <a:bodyPr wrap="square" rtlCol="0">
            <a:spAutoFit/>
          </a:bodyPr>
          <a:lstStyle/>
          <a:p>
            <a:endParaRPr kumimoji="1" lang="zh-CN" altLang="en-US"/>
          </a:p>
        </p:txBody>
      </p:sp>
      <p:sp>
        <p:nvSpPr>
          <p:cNvPr id="5" name="等腰三角形 13"/>
          <p:cNvSpPr/>
          <p:nvPr/>
        </p:nvSpPr>
        <p:spPr bwMode="auto">
          <a:xfrm rot="5400000">
            <a:off x="-184962" y="1931700"/>
            <a:ext cx="657790" cy="287867"/>
          </a:xfrm>
          <a:prstGeom prst="triangle">
            <a:avLst/>
          </a:prstGeom>
          <a:solidFill>
            <a:srgbClr val="00B0F0"/>
          </a:solidFill>
          <a:ln>
            <a:noFill/>
          </a:ln>
          <a:effectLst>
            <a:outerShdw blurRad="76200" algn="ctr" rotWithShape="0">
              <a:srgbClr val="EEECE1">
                <a:alpha val="79999"/>
              </a:srgbClr>
            </a:outerShdw>
          </a:effectLst>
          <a:extLst/>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FFFFFF"/>
              </a:solidFill>
              <a:effectLst/>
              <a:uLnTx/>
              <a:uFillTx/>
              <a:latin typeface="Gill Sans" charset="0"/>
              <a:ea typeface="Heiti SC Light" charset="0"/>
              <a:cs typeface="Heiti SC Light" charset="0"/>
              <a:sym typeface="Gill Sans" charset="0"/>
            </a:endParaRPr>
          </a:p>
        </p:txBody>
      </p:sp>
      <p:sp>
        <p:nvSpPr>
          <p:cNvPr id="9" name="等腰三角形 13"/>
          <p:cNvSpPr/>
          <p:nvPr/>
        </p:nvSpPr>
        <p:spPr bwMode="auto">
          <a:xfrm rot="5400000">
            <a:off x="-184962" y="2840243"/>
            <a:ext cx="657790" cy="287867"/>
          </a:xfrm>
          <a:prstGeom prst="triangle">
            <a:avLst/>
          </a:prstGeom>
          <a:solidFill>
            <a:srgbClr val="00B0F0"/>
          </a:solidFill>
          <a:ln>
            <a:noFill/>
          </a:ln>
          <a:effectLst>
            <a:outerShdw blurRad="76200" algn="ctr" rotWithShape="0">
              <a:srgbClr val="EEECE1">
                <a:alpha val="79999"/>
              </a:srgbClr>
            </a:outerShdw>
          </a:effectLst>
          <a:extLst/>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FFFFFF"/>
              </a:solidFill>
              <a:effectLst/>
              <a:uLnTx/>
              <a:uFillTx/>
              <a:latin typeface="Gill Sans" charset="0"/>
              <a:ea typeface="Heiti SC Light" charset="0"/>
              <a:cs typeface="Heiti SC Light" charset="0"/>
              <a:sym typeface="Gill Sans" charset="0"/>
            </a:endParaRPr>
          </a:p>
        </p:txBody>
      </p:sp>
      <p:sp>
        <p:nvSpPr>
          <p:cNvPr id="10" name="等腰三角形 13"/>
          <p:cNvSpPr/>
          <p:nvPr/>
        </p:nvSpPr>
        <p:spPr bwMode="auto">
          <a:xfrm rot="5400000">
            <a:off x="-184962" y="3748785"/>
            <a:ext cx="657790" cy="287867"/>
          </a:xfrm>
          <a:prstGeom prst="triangle">
            <a:avLst/>
          </a:prstGeom>
          <a:solidFill>
            <a:srgbClr val="00B0F0"/>
          </a:solidFill>
          <a:ln>
            <a:noFill/>
          </a:ln>
          <a:effectLst>
            <a:outerShdw blurRad="76200" algn="ctr" rotWithShape="0">
              <a:srgbClr val="EEECE1">
                <a:alpha val="79999"/>
              </a:srgbClr>
            </a:outerShdw>
          </a:effectLst>
          <a:extLst/>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FFFFFF"/>
              </a:solidFill>
              <a:effectLst/>
              <a:uLnTx/>
              <a:uFillTx/>
              <a:latin typeface="Gill Sans" charset="0"/>
              <a:ea typeface="Heiti SC Light" charset="0"/>
              <a:cs typeface="Heiti SC Light" charset="0"/>
              <a:sym typeface="Gill Sans" charset="0"/>
            </a:endParaRPr>
          </a:p>
        </p:txBody>
      </p:sp>
      <p:sp>
        <p:nvSpPr>
          <p:cNvPr id="11" name="等腰三角形 13"/>
          <p:cNvSpPr/>
          <p:nvPr/>
        </p:nvSpPr>
        <p:spPr bwMode="auto">
          <a:xfrm rot="5400000">
            <a:off x="-184962" y="4657326"/>
            <a:ext cx="657790" cy="287867"/>
          </a:xfrm>
          <a:prstGeom prst="triangle">
            <a:avLst/>
          </a:prstGeom>
          <a:solidFill>
            <a:srgbClr val="00B0F0"/>
          </a:solidFill>
          <a:ln>
            <a:noFill/>
          </a:ln>
          <a:effectLst>
            <a:outerShdw blurRad="76200" algn="ctr" rotWithShape="0">
              <a:srgbClr val="EEECE1">
                <a:alpha val="79999"/>
              </a:srgbClr>
            </a:outerShdw>
          </a:effectLst>
          <a:extLst/>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FFFFFF"/>
              </a:solidFill>
              <a:effectLst/>
              <a:uLnTx/>
              <a:uFillTx/>
              <a:latin typeface="Gill Sans" charset="0"/>
              <a:ea typeface="Heiti SC Light" charset="0"/>
              <a:cs typeface="Heiti SC Light" charset="0"/>
              <a:sym typeface="Gill Sans" charset="0"/>
            </a:endParaRPr>
          </a:p>
        </p:txBody>
      </p:sp>
      <p:sp>
        <p:nvSpPr>
          <p:cNvPr id="20" name="Oval 9"/>
          <p:cNvSpPr>
            <a:spLocks/>
          </p:cNvSpPr>
          <p:nvPr/>
        </p:nvSpPr>
        <p:spPr bwMode="auto">
          <a:xfrm>
            <a:off x="467784" y="1763671"/>
            <a:ext cx="649816" cy="640858"/>
          </a:xfrm>
          <a:prstGeom prst="ellipse">
            <a:avLst/>
          </a:prstGeom>
          <a:solidFill>
            <a:srgbClr val="00B0F0"/>
          </a:solidFill>
          <a:ln>
            <a:noFill/>
          </a:ln>
          <a:effectLst>
            <a:outerShdw blurRad="76200" algn="ctr" rotWithShape="0">
              <a:srgbClr val="EEECE1">
                <a:alpha val="79999"/>
              </a:srgbClr>
            </a:outerShdw>
          </a:effectLst>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2800" kern="0" dirty="0">
                <a:solidFill>
                  <a:srgbClr val="FFFFFF"/>
                </a:solidFill>
                <a:latin typeface="Impact" charset="0"/>
                <a:ea typeface="Impact" charset="0"/>
                <a:cs typeface="Impact" charset="0"/>
                <a:sym typeface="Gill Sans" charset="0"/>
              </a:rPr>
              <a:t>1</a:t>
            </a:r>
            <a:endParaRPr kumimoji="0" lang="zh-CN" altLang="en-US" sz="2800" b="0" i="0" u="none" strike="noStrike" kern="0" cap="none" spc="0" normalizeH="0" baseline="0" noProof="0" dirty="0">
              <a:ln>
                <a:noFill/>
              </a:ln>
              <a:solidFill>
                <a:srgbClr val="FFFFFF"/>
              </a:solidFill>
              <a:effectLst/>
              <a:uLnTx/>
              <a:uFillTx/>
              <a:latin typeface="Impact" charset="0"/>
              <a:ea typeface="Impact" charset="0"/>
              <a:cs typeface="Impact" charset="0"/>
              <a:sym typeface="Gill Sans" charset="0"/>
            </a:endParaRPr>
          </a:p>
        </p:txBody>
      </p:sp>
      <p:sp>
        <p:nvSpPr>
          <p:cNvPr id="21" name="Oval 9"/>
          <p:cNvSpPr>
            <a:spLocks/>
          </p:cNvSpPr>
          <p:nvPr/>
        </p:nvSpPr>
        <p:spPr bwMode="auto">
          <a:xfrm>
            <a:off x="467784" y="2655281"/>
            <a:ext cx="649816" cy="640858"/>
          </a:xfrm>
          <a:prstGeom prst="ellipse">
            <a:avLst/>
          </a:prstGeom>
          <a:solidFill>
            <a:srgbClr val="00B0F0"/>
          </a:solidFill>
          <a:ln>
            <a:noFill/>
          </a:ln>
          <a:effectLst>
            <a:outerShdw blurRad="76200" algn="ctr" rotWithShape="0">
              <a:srgbClr val="EEECE1">
                <a:alpha val="79999"/>
              </a:srgbClr>
            </a:outerShdw>
          </a:effectLst>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2800" kern="0" noProof="0" dirty="0">
                <a:solidFill>
                  <a:srgbClr val="FFFFFF"/>
                </a:solidFill>
                <a:latin typeface="Impact" charset="0"/>
                <a:ea typeface="Impact" charset="0"/>
                <a:cs typeface="Impact" charset="0"/>
                <a:sym typeface="Gill Sans" charset="0"/>
              </a:rPr>
              <a:t>2</a:t>
            </a:r>
            <a:endParaRPr kumimoji="0" lang="zh-CN" altLang="en-US" sz="2800" b="0" i="0" u="none" strike="noStrike" kern="0" cap="none" spc="0" normalizeH="0" baseline="0" noProof="0" dirty="0">
              <a:ln>
                <a:noFill/>
              </a:ln>
              <a:solidFill>
                <a:srgbClr val="FFFFFF"/>
              </a:solidFill>
              <a:effectLst/>
              <a:uLnTx/>
              <a:uFillTx/>
              <a:latin typeface="Impact" charset="0"/>
              <a:ea typeface="Impact" charset="0"/>
              <a:cs typeface="Impact" charset="0"/>
              <a:sym typeface="Gill Sans" charset="0"/>
            </a:endParaRPr>
          </a:p>
        </p:txBody>
      </p:sp>
      <p:sp>
        <p:nvSpPr>
          <p:cNvPr id="22" name="Oval 9"/>
          <p:cNvSpPr>
            <a:spLocks/>
          </p:cNvSpPr>
          <p:nvPr/>
        </p:nvSpPr>
        <p:spPr bwMode="auto">
          <a:xfrm>
            <a:off x="467784" y="3597687"/>
            <a:ext cx="649816" cy="640858"/>
          </a:xfrm>
          <a:prstGeom prst="ellipse">
            <a:avLst/>
          </a:prstGeom>
          <a:solidFill>
            <a:srgbClr val="00B0F0"/>
          </a:solidFill>
          <a:ln>
            <a:noFill/>
          </a:ln>
          <a:effectLst>
            <a:outerShdw blurRad="76200" algn="ctr" rotWithShape="0">
              <a:srgbClr val="EEECE1">
                <a:alpha val="79999"/>
              </a:srgbClr>
            </a:outerShdw>
          </a:effectLst>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2800" kern="0" noProof="0" dirty="0" smtClean="0">
                <a:solidFill>
                  <a:srgbClr val="FFFFFF"/>
                </a:solidFill>
                <a:latin typeface="Impact" charset="0"/>
                <a:ea typeface="Impact" charset="0"/>
                <a:cs typeface="Impact" charset="0"/>
                <a:sym typeface="Gill Sans" charset="0"/>
              </a:rPr>
              <a:t>3</a:t>
            </a:r>
            <a:endParaRPr kumimoji="0" lang="zh-CN" altLang="en-US" sz="2800" b="0" i="0" u="none" strike="noStrike" kern="0" cap="none" spc="0" normalizeH="0" baseline="0" noProof="0" dirty="0">
              <a:ln>
                <a:noFill/>
              </a:ln>
              <a:solidFill>
                <a:srgbClr val="FFFFFF"/>
              </a:solidFill>
              <a:effectLst/>
              <a:uLnTx/>
              <a:uFillTx/>
              <a:latin typeface="Impact" charset="0"/>
              <a:ea typeface="Impact" charset="0"/>
              <a:cs typeface="Impact" charset="0"/>
              <a:sym typeface="Gill Sans" charset="0"/>
            </a:endParaRPr>
          </a:p>
        </p:txBody>
      </p:sp>
      <p:sp>
        <p:nvSpPr>
          <p:cNvPr id="23" name="Oval 9"/>
          <p:cNvSpPr>
            <a:spLocks/>
          </p:cNvSpPr>
          <p:nvPr/>
        </p:nvSpPr>
        <p:spPr bwMode="auto">
          <a:xfrm>
            <a:off x="467784" y="4489297"/>
            <a:ext cx="649816" cy="640858"/>
          </a:xfrm>
          <a:prstGeom prst="ellipse">
            <a:avLst/>
          </a:prstGeom>
          <a:solidFill>
            <a:srgbClr val="00B0F0"/>
          </a:solidFill>
          <a:ln>
            <a:noFill/>
          </a:ln>
          <a:effectLst>
            <a:outerShdw blurRad="76200" algn="ctr" rotWithShape="0">
              <a:srgbClr val="EEECE1">
                <a:alpha val="79999"/>
              </a:srgbClr>
            </a:outerShdw>
          </a:effectLst>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2800" kern="0" noProof="0" dirty="0" smtClean="0">
                <a:solidFill>
                  <a:srgbClr val="FFFFFF"/>
                </a:solidFill>
                <a:latin typeface="Impact" charset="0"/>
                <a:ea typeface="Impact" charset="0"/>
                <a:cs typeface="Impact" charset="0"/>
                <a:sym typeface="Gill Sans" charset="0"/>
              </a:rPr>
              <a:t>4</a:t>
            </a:r>
            <a:endParaRPr kumimoji="0" lang="zh-CN" altLang="en-US" sz="2800" b="0" i="0" u="none" strike="noStrike" kern="0" cap="none" spc="0" normalizeH="0" baseline="0" noProof="0" dirty="0">
              <a:ln>
                <a:noFill/>
              </a:ln>
              <a:solidFill>
                <a:srgbClr val="FFFFFF"/>
              </a:solidFill>
              <a:effectLst/>
              <a:uLnTx/>
              <a:uFillTx/>
              <a:latin typeface="Impact" charset="0"/>
              <a:ea typeface="Impact" charset="0"/>
              <a:cs typeface="Impact" charset="0"/>
              <a:sym typeface="Gill Sans" charset="0"/>
            </a:endParaRPr>
          </a:p>
        </p:txBody>
      </p:sp>
      <p:sp>
        <p:nvSpPr>
          <p:cNvPr id="25" name="矩形 24"/>
          <p:cNvSpPr/>
          <p:nvPr/>
        </p:nvSpPr>
        <p:spPr>
          <a:xfrm>
            <a:off x="1808413" y="2722566"/>
            <a:ext cx="3416320" cy="523220"/>
          </a:xfrm>
          <a:prstGeom prst="rect">
            <a:avLst/>
          </a:prstGeom>
        </p:spPr>
        <p:txBody>
          <a:bodyPr wrap="none">
            <a:spAutoFit/>
          </a:bodyPr>
          <a:lstStyle/>
          <a:p>
            <a:r>
              <a:rPr lang="zh-CN" altLang="en-US" sz="2800" dirty="0" smtClean="0">
                <a:solidFill>
                  <a:schemeClr val="bg2">
                    <a:lumMod val="50000"/>
                  </a:schemeClr>
                </a:solidFill>
                <a:latin typeface="SimHei" charset="0"/>
                <a:ea typeface="SimHei" charset="0"/>
                <a:cs typeface="SimHei" charset="0"/>
              </a:rPr>
              <a:t>二手车电商模式分析</a:t>
            </a:r>
            <a:endParaRPr lang="zh-CN" altLang="en-US" sz="2800" dirty="0">
              <a:solidFill>
                <a:schemeClr val="bg2">
                  <a:lumMod val="50000"/>
                </a:schemeClr>
              </a:solidFill>
              <a:latin typeface="SimHei" charset="0"/>
              <a:ea typeface="SimHei" charset="0"/>
              <a:cs typeface="SimHei" charset="0"/>
            </a:endParaRPr>
          </a:p>
        </p:txBody>
      </p:sp>
      <p:sp>
        <p:nvSpPr>
          <p:cNvPr id="26" name="矩形 25"/>
          <p:cNvSpPr/>
          <p:nvPr/>
        </p:nvSpPr>
        <p:spPr>
          <a:xfrm>
            <a:off x="1808413" y="3597465"/>
            <a:ext cx="4134465" cy="523220"/>
          </a:xfrm>
          <a:prstGeom prst="rect">
            <a:avLst/>
          </a:prstGeom>
        </p:spPr>
        <p:txBody>
          <a:bodyPr wrap="none">
            <a:spAutoFit/>
          </a:bodyPr>
          <a:lstStyle/>
          <a:p>
            <a:r>
              <a:rPr lang="zh-CN" altLang="en-US" sz="2800" dirty="0" smtClean="0">
                <a:solidFill>
                  <a:schemeClr val="bg2">
                    <a:lumMod val="50000"/>
                  </a:schemeClr>
                </a:solidFill>
                <a:latin typeface="SimHei" charset="0"/>
                <a:ea typeface="SimHei" charset="0"/>
                <a:cs typeface="SimHei" charset="0"/>
              </a:rPr>
              <a:t>典型二手车电商企业分析</a:t>
            </a:r>
            <a:endParaRPr lang="zh-CN" altLang="en-US" sz="2800" dirty="0">
              <a:solidFill>
                <a:schemeClr val="bg2">
                  <a:lumMod val="50000"/>
                </a:schemeClr>
              </a:solidFill>
              <a:latin typeface="SimHei" charset="0"/>
              <a:ea typeface="SimHei" charset="0"/>
              <a:cs typeface="SimHei" charset="0"/>
            </a:endParaRPr>
          </a:p>
        </p:txBody>
      </p:sp>
      <p:sp>
        <p:nvSpPr>
          <p:cNvPr id="28" name="矩形 27"/>
          <p:cNvSpPr/>
          <p:nvPr/>
        </p:nvSpPr>
        <p:spPr>
          <a:xfrm>
            <a:off x="287867" y="127857"/>
            <a:ext cx="902811" cy="523220"/>
          </a:xfrm>
          <a:prstGeom prst="rect">
            <a:avLst/>
          </a:prstGeom>
        </p:spPr>
        <p:txBody>
          <a:bodyPr wrap="none">
            <a:spAutoFit/>
          </a:bodyPr>
          <a:lstStyle/>
          <a:p>
            <a:pPr lvl="0"/>
            <a:r>
              <a:rPr kumimoji="1" lang="zh-CN" altLang="en-US" sz="2800" dirty="0" smtClean="0">
                <a:solidFill>
                  <a:srgbClr val="00B0F0"/>
                </a:solidFill>
                <a:latin typeface="SimHei" charset="0"/>
                <a:ea typeface="SimHei" charset="0"/>
                <a:cs typeface="SimHei" charset="0"/>
              </a:rPr>
              <a:t>目录</a:t>
            </a:r>
            <a:endParaRPr kumimoji="1" lang="zh-CN" altLang="en-US" sz="2800" dirty="0">
              <a:solidFill>
                <a:srgbClr val="00B0F0"/>
              </a:solidFill>
              <a:latin typeface="SimHei" charset="0"/>
              <a:ea typeface="SimHei" charset="0"/>
              <a:cs typeface="SimHei" charset="0"/>
            </a:endParaRPr>
          </a:p>
        </p:txBody>
      </p:sp>
      <p:sp>
        <p:nvSpPr>
          <p:cNvPr id="17" name="矩形 16"/>
          <p:cNvSpPr/>
          <p:nvPr/>
        </p:nvSpPr>
        <p:spPr>
          <a:xfrm>
            <a:off x="1808413" y="1810323"/>
            <a:ext cx="4134465" cy="523220"/>
          </a:xfrm>
          <a:prstGeom prst="rect">
            <a:avLst/>
          </a:prstGeom>
        </p:spPr>
        <p:txBody>
          <a:bodyPr wrap="none">
            <a:spAutoFit/>
          </a:bodyPr>
          <a:lstStyle/>
          <a:p>
            <a:r>
              <a:rPr lang="zh-CN" altLang="en-US" sz="2800" dirty="0" smtClean="0">
                <a:solidFill>
                  <a:schemeClr val="bg2">
                    <a:lumMod val="50000"/>
                  </a:schemeClr>
                </a:solidFill>
                <a:latin typeface="SimHei" charset="0"/>
                <a:ea typeface="SimHei" charset="0"/>
                <a:cs typeface="SimHei" charset="0"/>
              </a:rPr>
              <a:t>中国二手车电商市场综述</a:t>
            </a:r>
            <a:endParaRPr lang="zh-CN" altLang="en-US" sz="2800" dirty="0">
              <a:solidFill>
                <a:schemeClr val="bg2">
                  <a:lumMod val="50000"/>
                </a:schemeClr>
              </a:solidFill>
              <a:latin typeface="SimHei" charset="0"/>
              <a:ea typeface="SimHei" charset="0"/>
              <a:cs typeface="SimHei" charset="0"/>
            </a:endParaRPr>
          </a:p>
        </p:txBody>
      </p:sp>
      <p:sp>
        <p:nvSpPr>
          <p:cNvPr id="18" name="AutoShape 1"/>
          <p:cNvSpPr>
            <a:spLocks/>
          </p:cNvSpPr>
          <p:nvPr/>
        </p:nvSpPr>
        <p:spPr bwMode="auto">
          <a:xfrm>
            <a:off x="1449194" y="4475942"/>
            <a:ext cx="4900807" cy="650634"/>
          </a:xfrm>
          <a:prstGeom prst="roundRect">
            <a:avLst>
              <a:gd name="adj" fmla="val 46875"/>
            </a:avLst>
          </a:prstGeom>
          <a:solidFill>
            <a:srgbClr val="00B0F0"/>
          </a:solidFill>
          <a:ln>
            <a:noFill/>
          </a:ln>
          <a:effectLst>
            <a:outerShdw blurRad="76200" algn="ctr" rotWithShape="0">
              <a:schemeClr val="bg2">
                <a:alpha val="79999"/>
              </a:schemeClr>
            </a:outerShdw>
          </a:effectLst>
          <a:extLst/>
        </p:spPr>
        <p:txBody>
          <a:bodyPr lIns="0" tIns="0" rIns="0" bIns="0" anchor="ctr"/>
          <a:lstStyle/>
          <a:p>
            <a:r>
              <a:rPr lang="zh-CN" altLang="en-US" sz="2800" dirty="0" smtClean="0">
                <a:solidFill>
                  <a:schemeClr val="bg1"/>
                </a:solidFill>
                <a:latin typeface="SimHei" charset="0"/>
                <a:ea typeface="SimHei" charset="0"/>
                <a:cs typeface="SimHei" charset="0"/>
              </a:rPr>
              <a:t>  二手车电商市场发展趋势</a:t>
            </a:r>
            <a:endParaRPr lang="zh-CN" altLang="en-US" sz="2800" dirty="0">
              <a:solidFill>
                <a:schemeClr val="bg1"/>
              </a:solidFill>
              <a:latin typeface="SimHei" charset="0"/>
              <a:ea typeface="SimHei" charset="0"/>
              <a:cs typeface="SimHei" charset="0"/>
            </a:endParaRPr>
          </a:p>
        </p:txBody>
      </p:sp>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0438" y="1079176"/>
            <a:ext cx="4533900" cy="3810000"/>
          </a:xfrm>
          <a:prstGeom prst="rect">
            <a:avLst/>
          </a:prstGeom>
        </p:spPr>
      </p:pic>
    </p:spTree>
    <p:extLst>
      <p:ext uri="{BB962C8B-B14F-4D97-AF65-F5344CB8AC3E}">
        <p14:creationId xmlns:p14="http://schemas.microsoft.com/office/powerpoint/2010/main" val="6503618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 y="1"/>
            <a:ext cx="135466" cy="778932"/>
          </a:xfrm>
          <a:prstGeom prst="rect">
            <a:avLst/>
          </a:prstGeom>
          <a:solidFill>
            <a:srgbClr val="00B0F0"/>
          </a:solidFill>
        </p:spPr>
        <p:txBody>
          <a:bodyPr wrap="square" rtlCol="0">
            <a:spAutoFit/>
          </a:bodyPr>
          <a:lstStyle/>
          <a:p>
            <a:endParaRPr kumimoji="1" lang="zh-CN" altLang="en-US"/>
          </a:p>
        </p:txBody>
      </p:sp>
      <p:sp>
        <p:nvSpPr>
          <p:cNvPr id="5" name="矩形 4"/>
          <p:cNvSpPr/>
          <p:nvPr/>
        </p:nvSpPr>
        <p:spPr>
          <a:xfrm>
            <a:off x="287867" y="127857"/>
            <a:ext cx="5570756" cy="523220"/>
          </a:xfrm>
          <a:prstGeom prst="rect">
            <a:avLst/>
          </a:prstGeom>
        </p:spPr>
        <p:txBody>
          <a:bodyPr wrap="none">
            <a:spAutoFit/>
          </a:bodyPr>
          <a:lstStyle/>
          <a:p>
            <a:pPr lvl="0"/>
            <a:r>
              <a:rPr kumimoji="1" lang="zh-CN" altLang="en-US" sz="2800" dirty="0" smtClean="0">
                <a:solidFill>
                  <a:srgbClr val="00B0F0"/>
                </a:solidFill>
                <a:latin typeface="SimHei" charset="0"/>
                <a:ea typeface="SimHei" charset="0"/>
                <a:cs typeface="SimHei" charset="0"/>
              </a:rPr>
              <a:t>中国二手车电商产业发展影响因素</a:t>
            </a:r>
            <a:endParaRPr kumimoji="1" lang="zh-CN" altLang="en-US" sz="2800" dirty="0">
              <a:solidFill>
                <a:srgbClr val="00B0F0"/>
              </a:solidFill>
              <a:latin typeface="SimHei" charset="0"/>
              <a:ea typeface="SimHei" charset="0"/>
              <a:cs typeface="SimHei" charset="0"/>
            </a:endParaRPr>
          </a:p>
        </p:txBody>
      </p:sp>
      <p:sp>
        <p:nvSpPr>
          <p:cNvPr id="7" name="文本框 6"/>
          <p:cNvSpPr txBox="1"/>
          <p:nvPr/>
        </p:nvSpPr>
        <p:spPr>
          <a:xfrm>
            <a:off x="569626" y="1034321"/>
            <a:ext cx="2113613" cy="461665"/>
          </a:xfrm>
          <a:prstGeom prst="rect">
            <a:avLst/>
          </a:prstGeom>
          <a:noFill/>
        </p:spPr>
        <p:txBody>
          <a:bodyPr wrap="square" rtlCol="0">
            <a:spAutoFit/>
          </a:bodyPr>
          <a:lstStyle/>
          <a:p>
            <a:r>
              <a:rPr kumimoji="1" lang="zh-CN" altLang="en-US" sz="2400" dirty="0" smtClean="0">
                <a:solidFill>
                  <a:srgbClr val="0070C0"/>
                </a:solidFill>
                <a:latin typeface="SimHei" charset="0"/>
                <a:ea typeface="SimHei" charset="0"/>
                <a:cs typeface="SimHei" charset="0"/>
              </a:rPr>
              <a:t>促进因素</a:t>
            </a:r>
            <a:endParaRPr kumimoji="1" lang="zh-CN" altLang="en-US" sz="2400" dirty="0">
              <a:solidFill>
                <a:srgbClr val="0070C0"/>
              </a:solidFill>
              <a:latin typeface="SimHei" charset="0"/>
              <a:ea typeface="SimHei" charset="0"/>
              <a:cs typeface="SimHei" charset="0"/>
            </a:endParaRPr>
          </a:p>
        </p:txBody>
      </p:sp>
      <p:sp>
        <p:nvSpPr>
          <p:cNvPr id="8" name="文本框 7"/>
          <p:cNvSpPr txBox="1"/>
          <p:nvPr/>
        </p:nvSpPr>
        <p:spPr>
          <a:xfrm>
            <a:off x="569626" y="3480216"/>
            <a:ext cx="2113613" cy="461665"/>
          </a:xfrm>
          <a:prstGeom prst="rect">
            <a:avLst/>
          </a:prstGeom>
          <a:noFill/>
        </p:spPr>
        <p:txBody>
          <a:bodyPr wrap="square" rtlCol="0">
            <a:spAutoFit/>
          </a:bodyPr>
          <a:lstStyle/>
          <a:p>
            <a:r>
              <a:rPr kumimoji="1" lang="zh-CN" altLang="en-US" sz="2400" dirty="0" smtClean="0">
                <a:solidFill>
                  <a:srgbClr val="0070C0"/>
                </a:solidFill>
                <a:latin typeface="SimHei" charset="0"/>
                <a:ea typeface="SimHei" charset="0"/>
                <a:cs typeface="SimHei" charset="0"/>
              </a:rPr>
              <a:t>阻碍因素</a:t>
            </a:r>
            <a:endParaRPr kumimoji="1" lang="zh-CN" altLang="en-US" sz="2400" dirty="0">
              <a:solidFill>
                <a:srgbClr val="0070C0"/>
              </a:solidFill>
              <a:latin typeface="SimHei" charset="0"/>
              <a:ea typeface="SimHei" charset="0"/>
              <a:cs typeface="SimHei" charset="0"/>
            </a:endParaRPr>
          </a:p>
        </p:txBody>
      </p:sp>
      <p:sp>
        <p:nvSpPr>
          <p:cNvPr id="9" name="文本框 8"/>
          <p:cNvSpPr txBox="1"/>
          <p:nvPr/>
        </p:nvSpPr>
        <p:spPr>
          <a:xfrm>
            <a:off x="569626" y="1693889"/>
            <a:ext cx="7107524" cy="1477328"/>
          </a:xfrm>
          <a:prstGeom prst="rect">
            <a:avLst/>
          </a:prstGeom>
          <a:noFill/>
        </p:spPr>
        <p:txBody>
          <a:bodyPr wrap="square" rtlCol="0">
            <a:spAutoFit/>
          </a:bodyPr>
          <a:lstStyle/>
          <a:p>
            <a:pPr marL="285750" indent="-285750">
              <a:lnSpc>
                <a:spcPct val="150000"/>
              </a:lnSpc>
              <a:buFont typeface="Arial" charset="0"/>
              <a:buChar char="•"/>
            </a:pPr>
            <a:r>
              <a:rPr kumimoji="1" lang="zh-CN" altLang="en-US" sz="2000" dirty="0" smtClean="0">
                <a:solidFill>
                  <a:srgbClr val="0070C0"/>
                </a:solidFill>
                <a:latin typeface="SimHei" charset="0"/>
                <a:ea typeface="SimHei" charset="0"/>
                <a:cs typeface="SimHei" charset="0"/>
              </a:rPr>
              <a:t>市场：二手车交易规模的快速增长</a:t>
            </a:r>
          </a:p>
          <a:p>
            <a:pPr marL="285750" indent="-285750">
              <a:lnSpc>
                <a:spcPct val="150000"/>
              </a:lnSpc>
              <a:buFont typeface="Arial" charset="0"/>
              <a:buChar char="•"/>
            </a:pPr>
            <a:r>
              <a:rPr kumimoji="1" lang="zh-CN" altLang="en-US" sz="2000" dirty="0" smtClean="0">
                <a:solidFill>
                  <a:srgbClr val="0070C0"/>
                </a:solidFill>
                <a:latin typeface="SimHei" charset="0"/>
                <a:ea typeface="SimHei" charset="0"/>
                <a:cs typeface="SimHei" charset="0"/>
              </a:rPr>
              <a:t>观念：消费者通过网络方式交易二手车的习惯逐渐养成</a:t>
            </a:r>
          </a:p>
          <a:p>
            <a:pPr marL="285750" indent="-285750">
              <a:lnSpc>
                <a:spcPct val="150000"/>
              </a:lnSpc>
              <a:buFont typeface="Arial" charset="0"/>
              <a:buChar char="•"/>
            </a:pPr>
            <a:r>
              <a:rPr kumimoji="1" lang="zh-CN" altLang="en-US" sz="2000" dirty="0" smtClean="0">
                <a:solidFill>
                  <a:srgbClr val="0070C0"/>
                </a:solidFill>
                <a:latin typeface="SimHei" charset="0"/>
                <a:ea typeface="SimHei" charset="0"/>
                <a:cs typeface="SimHei" charset="0"/>
              </a:rPr>
              <a:t>资本：大量资本推动二手车电商企业快速扩张</a:t>
            </a:r>
            <a:endParaRPr kumimoji="1" lang="zh-CN" altLang="en-US" sz="2000" dirty="0">
              <a:solidFill>
                <a:srgbClr val="0070C0"/>
              </a:solidFill>
              <a:latin typeface="SimHei" charset="0"/>
              <a:ea typeface="SimHei" charset="0"/>
              <a:cs typeface="SimHei" charset="0"/>
            </a:endParaRPr>
          </a:p>
        </p:txBody>
      </p:sp>
      <p:sp>
        <p:nvSpPr>
          <p:cNvPr id="10" name="文本框 9"/>
          <p:cNvSpPr txBox="1"/>
          <p:nvPr/>
        </p:nvSpPr>
        <p:spPr>
          <a:xfrm>
            <a:off x="569625" y="4219489"/>
            <a:ext cx="6295869" cy="1323439"/>
          </a:xfrm>
          <a:prstGeom prst="rect">
            <a:avLst/>
          </a:prstGeom>
          <a:noFill/>
        </p:spPr>
        <p:txBody>
          <a:bodyPr wrap="square" rtlCol="0">
            <a:spAutoFit/>
          </a:bodyPr>
          <a:lstStyle/>
          <a:p>
            <a:pPr marL="285750" indent="-285750">
              <a:lnSpc>
                <a:spcPct val="200000"/>
              </a:lnSpc>
              <a:buFont typeface="Arial" charset="0"/>
              <a:buChar char="•"/>
            </a:pPr>
            <a:r>
              <a:rPr kumimoji="1" lang="zh-CN" altLang="en-US" sz="2000" dirty="0" smtClean="0">
                <a:solidFill>
                  <a:srgbClr val="0070C0"/>
                </a:solidFill>
                <a:latin typeface="SimHei" charset="0"/>
                <a:ea typeface="SimHei" charset="0"/>
                <a:cs typeface="SimHei" charset="0"/>
              </a:rPr>
              <a:t>政策：各城市针对二手车出台“限签”政策</a:t>
            </a:r>
          </a:p>
          <a:p>
            <a:pPr marL="285750" indent="-285750">
              <a:lnSpc>
                <a:spcPct val="200000"/>
              </a:lnSpc>
              <a:buFont typeface="Arial" charset="0"/>
              <a:buChar char="•"/>
            </a:pPr>
            <a:r>
              <a:rPr kumimoji="1" lang="zh-CN" altLang="en-US" sz="2000" dirty="0" smtClean="0">
                <a:solidFill>
                  <a:srgbClr val="0070C0"/>
                </a:solidFill>
                <a:latin typeface="SimHei" charset="0"/>
                <a:ea typeface="SimHei" charset="0"/>
                <a:cs typeface="SimHei" charset="0"/>
              </a:rPr>
              <a:t>服务：</a:t>
            </a:r>
            <a:r>
              <a:rPr kumimoji="1" lang="en-US" altLang="zh-CN" sz="2000" dirty="0" smtClean="0">
                <a:solidFill>
                  <a:srgbClr val="0070C0"/>
                </a:solidFill>
                <a:latin typeface="SimHei" charset="0"/>
                <a:ea typeface="SimHei" charset="0"/>
                <a:cs typeface="SimHei" charset="0"/>
              </a:rPr>
              <a:t>4S</a:t>
            </a:r>
            <a:r>
              <a:rPr kumimoji="1" lang="zh-CN" altLang="en-US" sz="2000" dirty="0" smtClean="0">
                <a:solidFill>
                  <a:srgbClr val="0070C0"/>
                </a:solidFill>
                <a:latin typeface="SimHei" charset="0"/>
                <a:ea typeface="SimHei" charset="0"/>
                <a:cs typeface="SimHei" charset="0"/>
              </a:rPr>
              <a:t>店之外的售后服务体系发展相对缓慢</a:t>
            </a:r>
          </a:p>
        </p:txBody>
      </p:sp>
    </p:spTree>
    <p:extLst>
      <p:ext uri="{BB962C8B-B14F-4D97-AF65-F5344CB8AC3E}">
        <p14:creationId xmlns:p14="http://schemas.microsoft.com/office/powerpoint/2010/main" val="6732103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 y="1"/>
            <a:ext cx="135466" cy="778932"/>
          </a:xfrm>
          <a:prstGeom prst="rect">
            <a:avLst/>
          </a:prstGeom>
          <a:solidFill>
            <a:srgbClr val="00B0F0"/>
          </a:solidFill>
        </p:spPr>
        <p:txBody>
          <a:bodyPr wrap="square" rtlCol="0">
            <a:spAutoFit/>
          </a:bodyPr>
          <a:lstStyle/>
          <a:p>
            <a:endParaRPr kumimoji="1" lang="zh-CN" altLang="en-US"/>
          </a:p>
        </p:txBody>
      </p:sp>
      <p:sp>
        <p:nvSpPr>
          <p:cNvPr id="3" name="矩形 2"/>
          <p:cNvSpPr/>
          <p:nvPr/>
        </p:nvSpPr>
        <p:spPr>
          <a:xfrm>
            <a:off x="461934" y="132638"/>
            <a:ext cx="5570756" cy="523220"/>
          </a:xfrm>
          <a:prstGeom prst="rect">
            <a:avLst/>
          </a:prstGeom>
        </p:spPr>
        <p:txBody>
          <a:bodyPr wrap="none">
            <a:spAutoFit/>
          </a:bodyPr>
          <a:lstStyle/>
          <a:p>
            <a:pPr lvl="0"/>
            <a:r>
              <a:rPr kumimoji="1" lang="zh-CN" altLang="en-US" sz="2800" dirty="0" smtClean="0">
                <a:solidFill>
                  <a:srgbClr val="00B0F0"/>
                </a:solidFill>
                <a:latin typeface="SimHei" charset="0"/>
                <a:ea typeface="SimHei" charset="0"/>
                <a:cs typeface="SimHei" charset="0"/>
              </a:rPr>
              <a:t>行业空间和市场规模将有巨大潜力</a:t>
            </a:r>
            <a:endParaRPr kumimoji="1" lang="zh-CN" altLang="en-US" sz="2800" dirty="0">
              <a:solidFill>
                <a:srgbClr val="00B0F0"/>
              </a:solidFill>
              <a:latin typeface="SimHei" charset="0"/>
              <a:ea typeface="SimHei" charset="0"/>
              <a:cs typeface="SimHei" charset="0"/>
            </a:endParaRPr>
          </a:p>
        </p:txBody>
      </p:sp>
      <p:sp>
        <p:nvSpPr>
          <p:cNvPr id="17" name="Rectangle 25"/>
          <p:cNvSpPr>
            <a:spLocks/>
          </p:cNvSpPr>
          <p:nvPr/>
        </p:nvSpPr>
        <p:spPr bwMode="auto">
          <a:xfrm>
            <a:off x="461934" y="4568572"/>
            <a:ext cx="306044"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63500" rIns="130046" bIns="63500">
            <a:spAutoFit/>
          </a:bodyPr>
          <a:lstStyle/>
          <a:p>
            <a:pPr algn="ctr">
              <a:defRPr/>
            </a:pPr>
            <a:r>
              <a:rPr lang="en-US" altLang="zh-CN" sz="1300" kern="0" dirty="0">
                <a:solidFill>
                  <a:prstClr val="white"/>
                </a:solidFill>
                <a:latin typeface="Arial" charset="0"/>
                <a:ea typeface="Heiti SC Light" charset="0"/>
                <a:cs typeface="Arial" pitchFamily="34" charset="0"/>
                <a:sym typeface="Arial" pitchFamily="34" charset="0"/>
              </a:rPr>
              <a:t>A</a:t>
            </a:r>
          </a:p>
        </p:txBody>
      </p:sp>
      <p:sp>
        <p:nvSpPr>
          <p:cNvPr id="20" name="矩形 19"/>
          <p:cNvSpPr/>
          <p:nvPr/>
        </p:nvSpPr>
        <p:spPr bwMode="auto">
          <a:xfrm>
            <a:off x="1402092" y="5078343"/>
            <a:ext cx="3285818" cy="589823"/>
          </a:xfrm>
          <a:prstGeom prst="rect">
            <a:avLst/>
          </a:prstGeom>
          <a:solidFill>
            <a:srgbClr val="53B6E7"/>
          </a:soli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到</a:t>
            </a:r>
            <a:r>
              <a:rPr lang="en-US" altLang="zh-CN" sz="1400" kern="0" dirty="0" smtClean="0">
                <a:solidFill>
                  <a:srgbClr val="FFFFFF"/>
                </a:solidFill>
                <a:latin typeface="微软雅黑" pitchFamily="34" charset="-122"/>
                <a:ea typeface="微软雅黑" pitchFamily="34" charset="-122"/>
                <a:cs typeface="Heiti SC Light" charset="0"/>
                <a:sym typeface="Gill Sans" charset="0"/>
              </a:rPr>
              <a:t>2018</a:t>
            </a:r>
            <a:r>
              <a:rPr kumimoji="0" lang="zh-CN" altLang="en-US"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年二手车市场电商交易总额将超过</a:t>
            </a:r>
            <a:r>
              <a:rPr lang="en-US" altLang="zh-CN" sz="1400" kern="0" dirty="0" smtClean="0">
                <a:solidFill>
                  <a:srgbClr val="FFFFFF"/>
                </a:solidFill>
                <a:latin typeface="微软雅黑" pitchFamily="34" charset="-122"/>
                <a:ea typeface="微软雅黑" pitchFamily="34" charset="-122"/>
                <a:cs typeface="Heiti SC Light" charset="0"/>
                <a:sym typeface="Gill Sans" charset="0"/>
              </a:rPr>
              <a:t>1900</a:t>
            </a:r>
            <a:r>
              <a:rPr kumimoji="0" lang="zh-CN" altLang="en-US"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亿元，领先企业将受益很大。</a:t>
            </a:r>
            <a:endParaRPr kumimoji="0" lang="en-US" altLang="zh-CN"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endParaRPr>
          </a:p>
        </p:txBody>
      </p:sp>
      <p:sp>
        <p:nvSpPr>
          <p:cNvPr id="21" name="矩形 20"/>
          <p:cNvSpPr/>
          <p:nvPr/>
        </p:nvSpPr>
        <p:spPr bwMode="auto">
          <a:xfrm>
            <a:off x="4687910" y="5078343"/>
            <a:ext cx="5540480" cy="589824"/>
          </a:xfrm>
          <a:prstGeom prst="rect">
            <a:avLst/>
          </a:prstGeom>
          <a:solidFill>
            <a:srgbClr val="CF4A00"/>
          </a:soli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二手车电商来如果能有效的整合车源</a:t>
            </a:r>
            <a:r>
              <a:rPr kumimoji="0" lang="zh-CN" altLang="en-US" sz="1400" b="0" i="0" u="none" strike="noStrike" kern="0" cap="none" spc="0" normalizeH="0" baseline="0" noProof="0" smtClean="0">
                <a:ln>
                  <a:noFill/>
                </a:ln>
                <a:solidFill>
                  <a:srgbClr val="FFFFFF"/>
                </a:solidFill>
                <a:effectLst/>
                <a:uLnTx/>
                <a:uFillTx/>
                <a:latin typeface="微软雅黑" pitchFamily="34" charset="-122"/>
                <a:ea typeface="微软雅黑" pitchFamily="34" charset="-122"/>
                <a:cs typeface="Heiti SC Light" charset="0"/>
                <a:sym typeface="Gill Sans" charset="0"/>
              </a:rPr>
              <a:t>和商家</a:t>
            </a:r>
            <a:r>
              <a:rPr kumimoji="0" lang="zh-CN" altLang="en-US"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资源，利用互联网技术和模式提高二手车</a:t>
            </a:r>
            <a:r>
              <a:rPr kumimoji="0" lang="zh-CN" altLang="en-US" sz="1400" b="0" i="0" u="none" strike="noStrike" kern="0" cap="none" spc="0" normalizeH="0" baseline="0" noProof="0" smtClean="0">
                <a:ln>
                  <a:noFill/>
                </a:ln>
                <a:solidFill>
                  <a:srgbClr val="FFFFFF"/>
                </a:solidFill>
                <a:effectLst/>
                <a:uLnTx/>
                <a:uFillTx/>
                <a:latin typeface="微软雅黑" pitchFamily="34" charset="-122"/>
                <a:ea typeface="微软雅黑" pitchFamily="34" charset="-122"/>
                <a:cs typeface="Heiti SC Light" charset="0"/>
                <a:sym typeface="Gill Sans" charset="0"/>
              </a:rPr>
              <a:t>流通效率降低</a:t>
            </a:r>
            <a:r>
              <a:rPr kumimoji="0" lang="zh-CN" altLang="en-US"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流通成本，将能充分享受这块大蛋糕。</a:t>
            </a:r>
            <a:endParaRPr kumimoji="0" lang="en-US" altLang="zh-CN"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8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endParaRPr>
          </a:p>
        </p:txBody>
      </p:sp>
      <p:sp>
        <p:nvSpPr>
          <p:cNvPr id="22" name="矩形 21"/>
          <p:cNvSpPr/>
          <p:nvPr/>
        </p:nvSpPr>
        <p:spPr bwMode="auto">
          <a:xfrm>
            <a:off x="1402092" y="5668166"/>
            <a:ext cx="8826298" cy="778206"/>
          </a:xfrm>
          <a:prstGeom prst="rect">
            <a:avLst/>
          </a:prstGeom>
          <a:solidFill>
            <a:srgbClr val="B58CCE"/>
          </a:soli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zh-CN" sz="12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围绕二手车交易前和交易中衍生出来的相关服务也将会有相当可观的市场空间，比如广告、检测服务、信息服务、估值服务等。</a:t>
            </a:r>
            <a:endParaRPr kumimoji="0" lang="en-US" altLang="zh-CN"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8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endParaRPr>
          </a:p>
        </p:txBody>
      </p:sp>
      <p:pic>
        <p:nvPicPr>
          <p:cNvPr id="26" name="图片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4843" y="695529"/>
            <a:ext cx="7607300" cy="4102100"/>
          </a:xfrm>
          <a:prstGeom prst="rect">
            <a:avLst/>
          </a:prstGeom>
        </p:spPr>
      </p:pic>
    </p:spTree>
    <p:extLst>
      <p:ext uri="{BB962C8B-B14F-4D97-AF65-F5344CB8AC3E}">
        <p14:creationId xmlns:p14="http://schemas.microsoft.com/office/powerpoint/2010/main" val="18283291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 y="1"/>
            <a:ext cx="135466" cy="778932"/>
          </a:xfrm>
          <a:prstGeom prst="rect">
            <a:avLst/>
          </a:prstGeom>
          <a:solidFill>
            <a:srgbClr val="00B0F0"/>
          </a:solidFill>
        </p:spPr>
        <p:txBody>
          <a:bodyPr wrap="square" rtlCol="0">
            <a:spAutoFit/>
          </a:bodyPr>
          <a:lstStyle/>
          <a:p>
            <a:endParaRPr kumimoji="1" lang="zh-CN" altLang="en-US"/>
          </a:p>
        </p:txBody>
      </p:sp>
      <p:sp>
        <p:nvSpPr>
          <p:cNvPr id="280" name="Rectangle 25"/>
          <p:cNvSpPr>
            <a:spLocks/>
          </p:cNvSpPr>
          <p:nvPr/>
        </p:nvSpPr>
        <p:spPr bwMode="auto">
          <a:xfrm>
            <a:off x="1550318" y="5817711"/>
            <a:ext cx="348717" cy="38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63500" rIns="130046" bIns="63500">
            <a:spAutoFit/>
          </a:bodyPr>
          <a:lstStyle/>
          <a:p>
            <a:pPr algn="ctr">
              <a:defRPr/>
            </a:pPr>
            <a:r>
              <a:rPr lang="en-US" altLang="zh-CN" sz="1300" kern="0" dirty="0">
                <a:solidFill>
                  <a:prstClr val="white"/>
                </a:solidFill>
                <a:latin typeface="Arial" charset="0"/>
                <a:ea typeface="Heiti SC Light" charset="0"/>
                <a:cs typeface="Arial" pitchFamily="34" charset="0"/>
                <a:sym typeface="Arial" pitchFamily="34" charset="0"/>
              </a:rPr>
              <a:t>A</a:t>
            </a:r>
          </a:p>
        </p:txBody>
      </p:sp>
      <p:pic>
        <p:nvPicPr>
          <p:cNvPr id="281" name="图片 280" descr="无标题.png"/>
          <p:cNvPicPr>
            <a:picLocks noChangeAspect="1"/>
          </p:cNvPicPr>
          <p:nvPr/>
        </p:nvPicPr>
        <p:blipFill>
          <a:blip r:embed="rId3"/>
          <a:stretch>
            <a:fillRect/>
          </a:stretch>
        </p:blipFill>
        <p:spPr>
          <a:xfrm>
            <a:off x="1068945" y="1402959"/>
            <a:ext cx="4710901" cy="3665190"/>
          </a:xfrm>
          <a:prstGeom prst="rect">
            <a:avLst/>
          </a:prstGeom>
        </p:spPr>
      </p:pic>
      <p:sp>
        <p:nvSpPr>
          <p:cNvPr id="282" name="椭圆 281"/>
          <p:cNvSpPr/>
          <p:nvPr/>
        </p:nvSpPr>
        <p:spPr bwMode="auto">
          <a:xfrm>
            <a:off x="2371289" y="2727551"/>
            <a:ext cx="162798" cy="165574"/>
          </a:xfrm>
          <a:prstGeom prst="ellipse">
            <a:avLst/>
          </a:prstGeom>
          <a:solidFill>
            <a:srgbClr val="CF4A00"/>
          </a:solidFill>
          <a:ln w="25400" cap="flat" cmpd="sng" algn="ctr">
            <a:noFill/>
            <a:prstDash val="solid"/>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FFFFFF"/>
              </a:solidFill>
              <a:effectLst/>
              <a:uLnTx/>
              <a:uFillTx/>
              <a:latin typeface="Gill Sans" charset="0"/>
              <a:ea typeface="Heiti SC Light" charset="0"/>
              <a:cs typeface="Heiti SC Light" charset="0"/>
              <a:sym typeface="Gill Sans" charset="0"/>
            </a:endParaRPr>
          </a:p>
        </p:txBody>
      </p:sp>
      <p:sp>
        <p:nvSpPr>
          <p:cNvPr id="283" name="TextBox 10"/>
          <p:cNvSpPr txBox="1"/>
          <p:nvPr/>
        </p:nvSpPr>
        <p:spPr>
          <a:xfrm>
            <a:off x="2208492" y="2479190"/>
            <a:ext cx="569792" cy="285337"/>
          </a:xfrm>
          <a:prstGeom prst="rect">
            <a:avLst/>
          </a:prstGeom>
          <a:noFill/>
        </p:spPr>
        <p:txBody>
          <a:bodyPr wrap="square" rtlCol="0">
            <a:spAutoFit/>
          </a:bodyPr>
          <a:lstStyle/>
          <a:p>
            <a:pPr algn="just" fontAlgn="base">
              <a:spcBef>
                <a:spcPct val="0"/>
              </a:spcBef>
              <a:spcAft>
                <a:spcPct val="0"/>
              </a:spcAft>
            </a:pPr>
            <a:r>
              <a:rPr lang="zh-CN" altLang="en-US" sz="1000" dirty="0" smtClean="0">
                <a:solidFill>
                  <a:prstClr val="white"/>
                </a:solidFill>
                <a:latin typeface="微软雅黑" charset="0"/>
                <a:ea typeface="微软雅黑" charset="0"/>
                <a:cs typeface="Heiti SC Light" charset="0"/>
                <a:sym typeface="Gill Sans" charset="0"/>
              </a:rPr>
              <a:t>车源</a:t>
            </a:r>
          </a:p>
        </p:txBody>
      </p:sp>
      <p:sp>
        <p:nvSpPr>
          <p:cNvPr id="284" name="椭圆 283"/>
          <p:cNvSpPr/>
          <p:nvPr/>
        </p:nvSpPr>
        <p:spPr bwMode="auto">
          <a:xfrm>
            <a:off x="2289890" y="3472634"/>
            <a:ext cx="162798" cy="165574"/>
          </a:xfrm>
          <a:prstGeom prst="ellipse">
            <a:avLst/>
          </a:prstGeom>
          <a:solidFill>
            <a:srgbClr val="CF4A00"/>
          </a:solidFill>
          <a:ln w="25400" cap="flat" cmpd="sng" algn="ctr">
            <a:noFill/>
            <a:prstDash val="solid"/>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FFFFFF"/>
              </a:solidFill>
              <a:effectLst/>
              <a:uLnTx/>
              <a:uFillTx/>
              <a:latin typeface="Gill Sans" charset="0"/>
              <a:ea typeface="Heiti SC Light" charset="0"/>
              <a:cs typeface="Heiti SC Light" charset="0"/>
              <a:sym typeface="Gill Sans" charset="0"/>
            </a:endParaRPr>
          </a:p>
        </p:txBody>
      </p:sp>
      <p:sp>
        <p:nvSpPr>
          <p:cNvPr id="285" name="TextBox 12"/>
          <p:cNvSpPr txBox="1"/>
          <p:nvPr/>
        </p:nvSpPr>
        <p:spPr>
          <a:xfrm>
            <a:off x="2127093" y="3224273"/>
            <a:ext cx="569792" cy="285337"/>
          </a:xfrm>
          <a:prstGeom prst="rect">
            <a:avLst/>
          </a:prstGeom>
          <a:noFill/>
        </p:spPr>
        <p:txBody>
          <a:bodyPr wrap="square" rtlCol="0">
            <a:spAutoFit/>
          </a:bodyPr>
          <a:lstStyle/>
          <a:p>
            <a:pPr algn="just" fontAlgn="base">
              <a:spcBef>
                <a:spcPct val="0"/>
              </a:spcBef>
              <a:spcAft>
                <a:spcPct val="0"/>
              </a:spcAft>
            </a:pPr>
            <a:r>
              <a:rPr lang="zh-CN" altLang="en-US" sz="1000" dirty="0" smtClean="0">
                <a:solidFill>
                  <a:prstClr val="white"/>
                </a:solidFill>
                <a:latin typeface="微软雅黑" charset="0"/>
                <a:ea typeface="微软雅黑" charset="0"/>
                <a:cs typeface="Heiti SC Light" charset="0"/>
                <a:sym typeface="Gill Sans" charset="0"/>
              </a:rPr>
              <a:t>车源</a:t>
            </a:r>
          </a:p>
        </p:txBody>
      </p:sp>
      <p:sp>
        <p:nvSpPr>
          <p:cNvPr id="286" name="椭圆 285"/>
          <p:cNvSpPr/>
          <p:nvPr/>
        </p:nvSpPr>
        <p:spPr bwMode="auto">
          <a:xfrm>
            <a:off x="3348075" y="4134930"/>
            <a:ext cx="162798" cy="165574"/>
          </a:xfrm>
          <a:prstGeom prst="ellipse">
            <a:avLst/>
          </a:prstGeom>
          <a:solidFill>
            <a:srgbClr val="CF4A00"/>
          </a:solidFill>
          <a:ln w="25400" cap="flat" cmpd="sng" algn="ctr">
            <a:noFill/>
            <a:prstDash val="solid"/>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FFFFFF"/>
              </a:solidFill>
              <a:effectLst/>
              <a:uLnTx/>
              <a:uFillTx/>
              <a:latin typeface="Gill Sans" charset="0"/>
              <a:ea typeface="Heiti SC Light" charset="0"/>
              <a:cs typeface="Heiti SC Light" charset="0"/>
              <a:sym typeface="Gill Sans" charset="0"/>
            </a:endParaRPr>
          </a:p>
        </p:txBody>
      </p:sp>
      <p:sp>
        <p:nvSpPr>
          <p:cNvPr id="287" name="TextBox 14"/>
          <p:cNvSpPr txBox="1"/>
          <p:nvPr/>
        </p:nvSpPr>
        <p:spPr>
          <a:xfrm>
            <a:off x="3185277" y="3886569"/>
            <a:ext cx="569792" cy="285337"/>
          </a:xfrm>
          <a:prstGeom prst="rect">
            <a:avLst/>
          </a:prstGeom>
          <a:noFill/>
        </p:spPr>
        <p:txBody>
          <a:bodyPr wrap="square" rtlCol="0">
            <a:spAutoFit/>
          </a:bodyPr>
          <a:lstStyle/>
          <a:p>
            <a:pPr algn="just" fontAlgn="base">
              <a:spcBef>
                <a:spcPct val="0"/>
              </a:spcBef>
              <a:spcAft>
                <a:spcPct val="0"/>
              </a:spcAft>
            </a:pPr>
            <a:r>
              <a:rPr lang="zh-CN" altLang="en-US" sz="1000" dirty="0" smtClean="0">
                <a:solidFill>
                  <a:prstClr val="white"/>
                </a:solidFill>
                <a:latin typeface="微软雅黑" charset="0"/>
                <a:ea typeface="微软雅黑" charset="0"/>
                <a:cs typeface="Heiti SC Light" charset="0"/>
                <a:sym typeface="Gill Sans" charset="0"/>
              </a:rPr>
              <a:t>车源</a:t>
            </a:r>
          </a:p>
        </p:txBody>
      </p:sp>
      <p:sp>
        <p:nvSpPr>
          <p:cNvPr id="288" name="椭圆 287"/>
          <p:cNvSpPr/>
          <p:nvPr/>
        </p:nvSpPr>
        <p:spPr bwMode="auto">
          <a:xfrm>
            <a:off x="4162063" y="4134930"/>
            <a:ext cx="162798" cy="165574"/>
          </a:xfrm>
          <a:prstGeom prst="ellipse">
            <a:avLst/>
          </a:prstGeom>
          <a:solidFill>
            <a:srgbClr val="CF4A00"/>
          </a:solidFill>
          <a:ln w="25400" cap="flat" cmpd="sng" algn="ctr">
            <a:noFill/>
            <a:prstDash val="solid"/>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FFFFFF"/>
              </a:solidFill>
              <a:effectLst/>
              <a:uLnTx/>
              <a:uFillTx/>
              <a:latin typeface="Gill Sans" charset="0"/>
              <a:ea typeface="Heiti SC Light" charset="0"/>
              <a:cs typeface="Heiti SC Light" charset="0"/>
              <a:sym typeface="Gill Sans" charset="0"/>
            </a:endParaRPr>
          </a:p>
        </p:txBody>
      </p:sp>
      <p:sp>
        <p:nvSpPr>
          <p:cNvPr id="289" name="TextBox 16"/>
          <p:cNvSpPr txBox="1"/>
          <p:nvPr/>
        </p:nvSpPr>
        <p:spPr>
          <a:xfrm>
            <a:off x="3999265" y="3886569"/>
            <a:ext cx="569792" cy="285337"/>
          </a:xfrm>
          <a:prstGeom prst="rect">
            <a:avLst/>
          </a:prstGeom>
          <a:noFill/>
        </p:spPr>
        <p:txBody>
          <a:bodyPr wrap="square" rtlCol="0">
            <a:spAutoFit/>
          </a:bodyPr>
          <a:lstStyle/>
          <a:p>
            <a:pPr algn="just" fontAlgn="base">
              <a:spcBef>
                <a:spcPct val="0"/>
              </a:spcBef>
              <a:spcAft>
                <a:spcPct val="0"/>
              </a:spcAft>
            </a:pPr>
            <a:r>
              <a:rPr lang="zh-CN" altLang="en-US" sz="1000" dirty="0" smtClean="0">
                <a:solidFill>
                  <a:prstClr val="white"/>
                </a:solidFill>
                <a:latin typeface="微软雅黑" charset="0"/>
                <a:ea typeface="微软雅黑" charset="0"/>
                <a:cs typeface="Heiti SC Light" charset="0"/>
                <a:sym typeface="Gill Sans" charset="0"/>
              </a:rPr>
              <a:t>车源</a:t>
            </a:r>
          </a:p>
        </p:txBody>
      </p:sp>
      <p:sp>
        <p:nvSpPr>
          <p:cNvPr id="290" name="椭圆 289"/>
          <p:cNvSpPr/>
          <p:nvPr/>
        </p:nvSpPr>
        <p:spPr bwMode="auto">
          <a:xfrm>
            <a:off x="4324860" y="3472634"/>
            <a:ext cx="162798" cy="165574"/>
          </a:xfrm>
          <a:prstGeom prst="ellipse">
            <a:avLst/>
          </a:prstGeom>
          <a:solidFill>
            <a:srgbClr val="CF4A00"/>
          </a:solidFill>
          <a:ln w="25400" cap="flat" cmpd="sng" algn="ctr">
            <a:noFill/>
            <a:prstDash val="solid"/>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FFFFFF"/>
              </a:solidFill>
              <a:effectLst/>
              <a:uLnTx/>
              <a:uFillTx/>
              <a:latin typeface="Gill Sans" charset="0"/>
              <a:ea typeface="Heiti SC Light" charset="0"/>
              <a:cs typeface="Heiti SC Light" charset="0"/>
              <a:sym typeface="Gill Sans" charset="0"/>
            </a:endParaRPr>
          </a:p>
        </p:txBody>
      </p:sp>
      <p:sp>
        <p:nvSpPr>
          <p:cNvPr id="291" name="TextBox 18"/>
          <p:cNvSpPr txBox="1"/>
          <p:nvPr/>
        </p:nvSpPr>
        <p:spPr>
          <a:xfrm>
            <a:off x="4162063" y="3224273"/>
            <a:ext cx="569792" cy="285337"/>
          </a:xfrm>
          <a:prstGeom prst="rect">
            <a:avLst/>
          </a:prstGeom>
          <a:noFill/>
        </p:spPr>
        <p:txBody>
          <a:bodyPr wrap="square" rtlCol="0">
            <a:spAutoFit/>
          </a:bodyPr>
          <a:lstStyle/>
          <a:p>
            <a:pPr algn="just" fontAlgn="base">
              <a:spcBef>
                <a:spcPct val="0"/>
              </a:spcBef>
              <a:spcAft>
                <a:spcPct val="0"/>
              </a:spcAft>
            </a:pPr>
            <a:r>
              <a:rPr lang="zh-CN" altLang="en-US" sz="1000" dirty="0" smtClean="0">
                <a:solidFill>
                  <a:prstClr val="white"/>
                </a:solidFill>
                <a:latin typeface="微软雅黑" charset="0"/>
                <a:ea typeface="微软雅黑" charset="0"/>
                <a:cs typeface="Heiti SC Light" charset="0"/>
                <a:sym typeface="Gill Sans" charset="0"/>
              </a:rPr>
              <a:t>车源</a:t>
            </a:r>
          </a:p>
        </p:txBody>
      </p:sp>
      <p:sp>
        <p:nvSpPr>
          <p:cNvPr id="292" name="椭圆 291"/>
          <p:cNvSpPr/>
          <p:nvPr/>
        </p:nvSpPr>
        <p:spPr bwMode="auto">
          <a:xfrm>
            <a:off x="4813253" y="2313616"/>
            <a:ext cx="162798" cy="165574"/>
          </a:xfrm>
          <a:prstGeom prst="ellipse">
            <a:avLst/>
          </a:prstGeom>
          <a:solidFill>
            <a:srgbClr val="CF4A00"/>
          </a:solidFill>
          <a:ln w="25400" cap="flat" cmpd="sng" algn="ctr">
            <a:noFill/>
            <a:prstDash val="solid"/>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FFFFFF"/>
              </a:solidFill>
              <a:effectLst/>
              <a:uLnTx/>
              <a:uFillTx/>
              <a:latin typeface="Gill Sans" charset="0"/>
              <a:ea typeface="Heiti SC Light" charset="0"/>
              <a:cs typeface="Heiti SC Light" charset="0"/>
              <a:sym typeface="Gill Sans" charset="0"/>
            </a:endParaRPr>
          </a:p>
        </p:txBody>
      </p:sp>
      <p:sp>
        <p:nvSpPr>
          <p:cNvPr id="293" name="TextBox 20"/>
          <p:cNvSpPr txBox="1"/>
          <p:nvPr/>
        </p:nvSpPr>
        <p:spPr>
          <a:xfrm>
            <a:off x="4650455" y="2065255"/>
            <a:ext cx="569792" cy="285337"/>
          </a:xfrm>
          <a:prstGeom prst="rect">
            <a:avLst/>
          </a:prstGeom>
          <a:noFill/>
        </p:spPr>
        <p:txBody>
          <a:bodyPr wrap="square" rtlCol="0">
            <a:spAutoFit/>
          </a:bodyPr>
          <a:lstStyle/>
          <a:p>
            <a:pPr algn="just" fontAlgn="base">
              <a:spcBef>
                <a:spcPct val="0"/>
              </a:spcBef>
              <a:spcAft>
                <a:spcPct val="0"/>
              </a:spcAft>
            </a:pPr>
            <a:r>
              <a:rPr lang="zh-CN" altLang="en-US" sz="1000" dirty="0" smtClean="0">
                <a:solidFill>
                  <a:prstClr val="white"/>
                </a:solidFill>
                <a:latin typeface="微软雅黑" charset="0"/>
                <a:ea typeface="微软雅黑" charset="0"/>
                <a:cs typeface="Heiti SC Light" charset="0"/>
                <a:sym typeface="Gill Sans" charset="0"/>
              </a:rPr>
              <a:t>车源</a:t>
            </a:r>
          </a:p>
        </p:txBody>
      </p:sp>
      <p:sp>
        <p:nvSpPr>
          <p:cNvPr id="294" name="椭圆 293"/>
          <p:cNvSpPr/>
          <p:nvPr/>
        </p:nvSpPr>
        <p:spPr bwMode="auto">
          <a:xfrm>
            <a:off x="3510872" y="3141486"/>
            <a:ext cx="162798" cy="165574"/>
          </a:xfrm>
          <a:prstGeom prst="ellipse">
            <a:avLst/>
          </a:prstGeom>
          <a:solidFill>
            <a:srgbClr val="CF4A00"/>
          </a:solidFill>
          <a:ln w="25400" cap="flat" cmpd="sng" algn="ctr">
            <a:noFill/>
            <a:prstDash val="solid"/>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FFFFFF"/>
              </a:solidFill>
              <a:effectLst/>
              <a:uLnTx/>
              <a:uFillTx/>
              <a:latin typeface="Gill Sans" charset="0"/>
              <a:ea typeface="Heiti SC Light" charset="0"/>
              <a:cs typeface="Heiti SC Light" charset="0"/>
              <a:sym typeface="Gill Sans" charset="0"/>
            </a:endParaRPr>
          </a:p>
        </p:txBody>
      </p:sp>
      <p:sp>
        <p:nvSpPr>
          <p:cNvPr id="295" name="TextBox 22"/>
          <p:cNvSpPr txBox="1"/>
          <p:nvPr/>
        </p:nvSpPr>
        <p:spPr>
          <a:xfrm>
            <a:off x="3348075" y="2893125"/>
            <a:ext cx="569792" cy="285337"/>
          </a:xfrm>
          <a:prstGeom prst="rect">
            <a:avLst/>
          </a:prstGeom>
          <a:noFill/>
        </p:spPr>
        <p:txBody>
          <a:bodyPr wrap="square" rtlCol="0">
            <a:spAutoFit/>
          </a:bodyPr>
          <a:lstStyle/>
          <a:p>
            <a:pPr algn="just" fontAlgn="base">
              <a:spcBef>
                <a:spcPct val="0"/>
              </a:spcBef>
              <a:spcAft>
                <a:spcPct val="0"/>
              </a:spcAft>
            </a:pPr>
            <a:r>
              <a:rPr lang="zh-CN" altLang="en-US" sz="1000" dirty="0" smtClean="0">
                <a:solidFill>
                  <a:prstClr val="white"/>
                </a:solidFill>
                <a:latin typeface="微软雅黑" charset="0"/>
                <a:ea typeface="微软雅黑" charset="0"/>
                <a:cs typeface="Heiti SC Light" charset="0"/>
                <a:sym typeface="Gill Sans" charset="0"/>
              </a:rPr>
              <a:t>车源</a:t>
            </a:r>
          </a:p>
        </p:txBody>
      </p:sp>
      <p:sp>
        <p:nvSpPr>
          <p:cNvPr id="296" name="椭圆 295"/>
          <p:cNvSpPr/>
          <p:nvPr/>
        </p:nvSpPr>
        <p:spPr bwMode="auto">
          <a:xfrm>
            <a:off x="4080664" y="2904162"/>
            <a:ext cx="162798" cy="165574"/>
          </a:xfrm>
          <a:prstGeom prst="ellipse">
            <a:avLst/>
          </a:prstGeom>
          <a:solidFill>
            <a:srgbClr val="FEE006"/>
          </a:solidFill>
          <a:ln w="25400" cap="flat" cmpd="sng" algn="ctr">
            <a:noFill/>
            <a:prstDash val="solid"/>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FFFFFF"/>
              </a:solidFill>
              <a:effectLst/>
              <a:uLnTx/>
              <a:uFillTx/>
              <a:latin typeface="Gill Sans" charset="0"/>
              <a:ea typeface="Heiti SC Light" charset="0"/>
              <a:cs typeface="Heiti SC Light" charset="0"/>
              <a:sym typeface="Gill Sans" charset="0"/>
            </a:endParaRPr>
          </a:p>
        </p:txBody>
      </p:sp>
      <p:sp>
        <p:nvSpPr>
          <p:cNvPr id="297" name="TextBox 24"/>
          <p:cNvSpPr txBox="1"/>
          <p:nvPr/>
        </p:nvSpPr>
        <p:spPr>
          <a:xfrm>
            <a:off x="3917866" y="2655801"/>
            <a:ext cx="569792" cy="285337"/>
          </a:xfrm>
          <a:prstGeom prst="rect">
            <a:avLst/>
          </a:prstGeom>
          <a:noFill/>
        </p:spPr>
        <p:txBody>
          <a:bodyPr wrap="square" rtlCol="0">
            <a:spAutoFit/>
          </a:bodyPr>
          <a:lstStyle/>
          <a:p>
            <a:pPr algn="just" fontAlgn="base">
              <a:spcBef>
                <a:spcPct val="0"/>
              </a:spcBef>
              <a:spcAft>
                <a:spcPct val="0"/>
              </a:spcAft>
            </a:pPr>
            <a:r>
              <a:rPr lang="zh-CN" altLang="en-US" sz="1000" dirty="0" smtClean="0">
                <a:solidFill>
                  <a:prstClr val="white"/>
                </a:solidFill>
                <a:latin typeface="微软雅黑" charset="0"/>
                <a:ea typeface="微软雅黑" charset="0"/>
                <a:cs typeface="Heiti SC Light" charset="0"/>
                <a:sym typeface="Gill Sans" charset="0"/>
              </a:rPr>
              <a:t>车商</a:t>
            </a:r>
          </a:p>
        </p:txBody>
      </p:sp>
      <p:sp>
        <p:nvSpPr>
          <p:cNvPr id="298" name="椭圆 297"/>
          <p:cNvSpPr/>
          <p:nvPr/>
        </p:nvSpPr>
        <p:spPr bwMode="auto">
          <a:xfrm>
            <a:off x="2778283" y="2975912"/>
            <a:ext cx="162798" cy="165574"/>
          </a:xfrm>
          <a:prstGeom prst="ellipse">
            <a:avLst/>
          </a:prstGeom>
          <a:solidFill>
            <a:srgbClr val="FEE006"/>
          </a:solidFill>
          <a:ln w="25400" cap="flat" cmpd="sng" algn="ctr">
            <a:noFill/>
            <a:prstDash val="solid"/>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FFFFFF"/>
              </a:solidFill>
              <a:effectLst/>
              <a:uLnTx/>
              <a:uFillTx/>
              <a:latin typeface="Gill Sans" charset="0"/>
              <a:ea typeface="Heiti SC Light" charset="0"/>
              <a:cs typeface="Heiti SC Light" charset="0"/>
              <a:sym typeface="Gill Sans" charset="0"/>
            </a:endParaRPr>
          </a:p>
        </p:txBody>
      </p:sp>
      <p:sp>
        <p:nvSpPr>
          <p:cNvPr id="299" name="TextBox 26"/>
          <p:cNvSpPr txBox="1"/>
          <p:nvPr/>
        </p:nvSpPr>
        <p:spPr>
          <a:xfrm>
            <a:off x="2615486" y="2727551"/>
            <a:ext cx="569792" cy="285337"/>
          </a:xfrm>
          <a:prstGeom prst="rect">
            <a:avLst/>
          </a:prstGeom>
          <a:noFill/>
        </p:spPr>
        <p:txBody>
          <a:bodyPr wrap="square" rtlCol="0">
            <a:spAutoFit/>
          </a:bodyPr>
          <a:lstStyle/>
          <a:p>
            <a:pPr algn="just" fontAlgn="base">
              <a:spcBef>
                <a:spcPct val="0"/>
              </a:spcBef>
              <a:spcAft>
                <a:spcPct val="0"/>
              </a:spcAft>
            </a:pPr>
            <a:r>
              <a:rPr lang="zh-CN" altLang="en-US" sz="1000" dirty="0" smtClean="0">
                <a:solidFill>
                  <a:prstClr val="white"/>
                </a:solidFill>
                <a:latin typeface="微软雅黑" charset="0"/>
                <a:ea typeface="微软雅黑" charset="0"/>
                <a:cs typeface="Heiti SC Light" charset="0"/>
                <a:sym typeface="Gill Sans" charset="0"/>
              </a:rPr>
              <a:t>车商</a:t>
            </a:r>
          </a:p>
        </p:txBody>
      </p:sp>
      <p:sp>
        <p:nvSpPr>
          <p:cNvPr id="300" name="椭圆 299"/>
          <p:cNvSpPr/>
          <p:nvPr/>
        </p:nvSpPr>
        <p:spPr bwMode="auto">
          <a:xfrm>
            <a:off x="2696884" y="3638208"/>
            <a:ext cx="162798" cy="165574"/>
          </a:xfrm>
          <a:prstGeom prst="ellipse">
            <a:avLst/>
          </a:prstGeom>
          <a:solidFill>
            <a:srgbClr val="FEE006"/>
          </a:solidFill>
          <a:ln w="25400" cap="flat" cmpd="sng" algn="ctr">
            <a:noFill/>
            <a:prstDash val="solid"/>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FFFFFF"/>
              </a:solidFill>
              <a:effectLst/>
              <a:uLnTx/>
              <a:uFillTx/>
              <a:latin typeface="Gill Sans" charset="0"/>
              <a:ea typeface="Heiti SC Light" charset="0"/>
              <a:cs typeface="Heiti SC Light" charset="0"/>
              <a:sym typeface="Gill Sans" charset="0"/>
            </a:endParaRPr>
          </a:p>
        </p:txBody>
      </p:sp>
      <p:sp>
        <p:nvSpPr>
          <p:cNvPr id="301" name="TextBox 29"/>
          <p:cNvSpPr txBox="1"/>
          <p:nvPr/>
        </p:nvSpPr>
        <p:spPr>
          <a:xfrm>
            <a:off x="2534087" y="3389847"/>
            <a:ext cx="569792" cy="285337"/>
          </a:xfrm>
          <a:prstGeom prst="rect">
            <a:avLst/>
          </a:prstGeom>
          <a:noFill/>
        </p:spPr>
        <p:txBody>
          <a:bodyPr wrap="square" rtlCol="0">
            <a:spAutoFit/>
          </a:bodyPr>
          <a:lstStyle/>
          <a:p>
            <a:pPr algn="just" fontAlgn="base">
              <a:spcBef>
                <a:spcPct val="0"/>
              </a:spcBef>
              <a:spcAft>
                <a:spcPct val="0"/>
              </a:spcAft>
            </a:pPr>
            <a:r>
              <a:rPr lang="zh-CN" altLang="en-US" sz="1000" dirty="0" smtClean="0">
                <a:solidFill>
                  <a:prstClr val="white"/>
                </a:solidFill>
                <a:latin typeface="微软雅黑" charset="0"/>
                <a:ea typeface="微软雅黑" charset="0"/>
                <a:cs typeface="Heiti SC Light" charset="0"/>
                <a:sym typeface="Gill Sans" charset="0"/>
              </a:rPr>
              <a:t>车商</a:t>
            </a:r>
          </a:p>
        </p:txBody>
      </p:sp>
      <p:sp>
        <p:nvSpPr>
          <p:cNvPr id="302" name="椭圆 301"/>
          <p:cNvSpPr/>
          <p:nvPr/>
        </p:nvSpPr>
        <p:spPr bwMode="auto">
          <a:xfrm>
            <a:off x="3755069" y="3555421"/>
            <a:ext cx="162798" cy="165574"/>
          </a:xfrm>
          <a:prstGeom prst="ellipse">
            <a:avLst/>
          </a:prstGeom>
          <a:solidFill>
            <a:srgbClr val="FEE006"/>
          </a:solidFill>
          <a:ln w="25400" cap="flat" cmpd="sng" algn="ctr">
            <a:noFill/>
            <a:prstDash val="solid"/>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FFFFFF"/>
              </a:solidFill>
              <a:effectLst/>
              <a:uLnTx/>
              <a:uFillTx/>
              <a:latin typeface="Gill Sans" charset="0"/>
              <a:ea typeface="Heiti SC Light" charset="0"/>
              <a:cs typeface="Heiti SC Light" charset="0"/>
              <a:sym typeface="Gill Sans" charset="0"/>
            </a:endParaRPr>
          </a:p>
        </p:txBody>
      </p:sp>
      <p:sp>
        <p:nvSpPr>
          <p:cNvPr id="303" name="TextBox 31"/>
          <p:cNvSpPr txBox="1"/>
          <p:nvPr/>
        </p:nvSpPr>
        <p:spPr>
          <a:xfrm>
            <a:off x="3592271" y="3307060"/>
            <a:ext cx="569792" cy="285337"/>
          </a:xfrm>
          <a:prstGeom prst="rect">
            <a:avLst/>
          </a:prstGeom>
          <a:noFill/>
        </p:spPr>
        <p:txBody>
          <a:bodyPr wrap="square" rtlCol="0">
            <a:spAutoFit/>
          </a:bodyPr>
          <a:lstStyle/>
          <a:p>
            <a:pPr algn="just" fontAlgn="base">
              <a:spcBef>
                <a:spcPct val="0"/>
              </a:spcBef>
              <a:spcAft>
                <a:spcPct val="0"/>
              </a:spcAft>
            </a:pPr>
            <a:r>
              <a:rPr lang="zh-CN" altLang="en-US" sz="1000" dirty="0" smtClean="0">
                <a:solidFill>
                  <a:prstClr val="white"/>
                </a:solidFill>
                <a:latin typeface="微软雅黑" charset="0"/>
                <a:ea typeface="微软雅黑" charset="0"/>
                <a:cs typeface="Heiti SC Light" charset="0"/>
                <a:sym typeface="Gill Sans" charset="0"/>
              </a:rPr>
              <a:t>车商</a:t>
            </a:r>
          </a:p>
        </p:txBody>
      </p:sp>
      <p:sp>
        <p:nvSpPr>
          <p:cNvPr id="304" name="椭圆 303"/>
          <p:cNvSpPr/>
          <p:nvPr/>
        </p:nvSpPr>
        <p:spPr bwMode="auto">
          <a:xfrm>
            <a:off x="3755069" y="4383291"/>
            <a:ext cx="162798" cy="165574"/>
          </a:xfrm>
          <a:prstGeom prst="ellipse">
            <a:avLst/>
          </a:prstGeom>
          <a:solidFill>
            <a:srgbClr val="FEE006"/>
          </a:solidFill>
          <a:ln w="25400" cap="flat" cmpd="sng" algn="ctr">
            <a:noFill/>
            <a:prstDash val="solid"/>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FFFFFF"/>
              </a:solidFill>
              <a:effectLst/>
              <a:uLnTx/>
              <a:uFillTx/>
              <a:latin typeface="Gill Sans" charset="0"/>
              <a:ea typeface="Heiti SC Light" charset="0"/>
              <a:cs typeface="Heiti SC Light" charset="0"/>
              <a:sym typeface="Gill Sans" charset="0"/>
            </a:endParaRPr>
          </a:p>
        </p:txBody>
      </p:sp>
      <p:sp>
        <p:nvSpPr>
          <p:cNvPr id="305" name="TextBox 33"/>
          <p:cNvSpPr txBox="1"/>
          <p:nvPr/>
        </p:nvSpPr>
        <p:spPr>
          <a:xfrm>
            <a:off x="3592271" y="4134930"/>
            <a:ext cx="569792" cy="285337"/>
          </a:xfrm>
          <a:prstGeom prst="rect">
            <a:avLst/>
          </a:prstGeom>
          <a:noFill/>
        </p:spPr>
        <p:txBody>
          <a:bodyPr wrap="square" rtlCol="0">
            <a:spAutoFit/>
          </a:bodyPr>
          <a:lstStyle/>
          <a:p>
            <a:pPr algn="just" fontAlgn="base">
              <a:spcBef>
                <a:spcPct val="0"/>
              </a:spcBef>
              <a:spcAft>
                <a:spcPct val="0"/>
              </a:spcAft>
            </a:pPr>
            <a:r>
              <a:rPr lang="zh-CN" altLang="en-US" sz="1000" dirty="0" smtClean="0">
                <a:solidFill>
                  <a:prstClr val="white"/>
                </a:solidFill>
                <a:latin typeface="微软雅黑" charset="0"/>
                <a:ea typeface="微软雅黑" charset="0"/>
                <a:cs typeface="Heiti SC Light" charset="0"/>
                <a:sym typeface="Gill Sans" charset="0"/>
              </a:rPr>
              <a:t>车商</a:t>
            </a:r>
          </a:p>
        </p:txBody>
      </p:sp>
      <p:sp>
        <p:nvSpPr>
          <p:cNvPr id="306" name="椭圆 305"/>
          <p:cNvSpPr/>
          <p:nvPr/>
        </p:nvSpPr>
        <p:spPr bwMode="auto">
          <a:xfrm>
            <a:off x="4650455" y="3803782"/>
            <a:ext cx="162798" cy="165574"/>
          </a:xfrm>
          <a:prstGeom prst="ellipse">
            <a:avLst/>
          </a:prstGeom>
          <a:solidFill>
            <a:srgbClr val="FEE006"/>
          </a:solidFill>
          <a:ln w="25400" cap="flat" cmpd="sng" algn="ctr">
            <a:noFill/>
            <a:prstDash val="solid"/>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FFFFFF"/>
              </a:solidFill>
              <a:effectLst/>
              <a:uLnTx/>
              <a:uFillTx/>
              <a:latin typeface="Gill Sans" charset="0"/>
              <a:ea typeface="Heiti SC Light" charset="0"/>
              <a:cs typeface="Heiti SC Light" charset="0"/>
              <a:sym typeface="Gill Sans" charset="0"/>
            </a:endParaRPr>
          </a:p>
        </p:txBody>
      </p:sp>
      <p:sp>
        <p:nvSpPr>
          <p:cNvPr id="307" name="TextBox 35"/>
          <p:cNvSpPr txBox="1"/>
          <p:nvPr/>
        </p:nvSpPr>
        <p:spPr>
          <a:xfrm>
            <a:off x="4487658" y="3555421"/>
            <a:ext cx="569792" cy="285337"/>
          </a:xfrm>
          <a:prstGeom prst="rect">
            <a:avLst/>
          </a:prstGeom>
          <a:noFill/>
        </p:spPr>
        <p:txBody>
          <a:bodyPr wrap="square" rtlCol="0">
            <a:spAutoFit/>
          </a:bodyPr>
          <a:lstStyle/>
          <a:p>
            <a:pPr algn="just" fontAlgn="base">
              <a:spcBef>
                <a:spcPct val="0"/>
              </a:spcBef>
              <a:spcAft>
                <a:spcPct val="0"/>
              </a:spcAft>
            </a:pPr>
            <a:r>
              <a:rPr lang="zh-CN" altLang="en-US" sz="1000" dirty="0" smtClean="0">
                <a:solidFill>
                  <a:prstClr val="white"/>
                </a:solidFill>
                <a:latin typeface="微软雅黑" charset="0"/>
                <a:ea typeface="微软雅黑" charset="0"/>
                <a:cs typeface="Heiti SC Light" charset="0"/>
                <a:sym typeface="Gill Sans" charset="0"/>
              </a:rPr>
              <a:t>车商</a:t>
            </a:r>
          </a:p>
        </p:txBody>
      </p:sp>
      <p:pic>
        <p:nvPicPr>
          <p:cNvPr id="308" name="图片 307" descr="无标题.png"/>
          <p:cNvPicPr>
            <a:picLocks noChangeAspect="1"/>
          </p:cNvPicPr>
          <p:nvPr/>
        </p:nvPicPr>
        <p:blipFill>
          <a:blip r:embed="rId3"/>
          <a:stretch>
            <a:fillRect/>
          </a:stretch>
        </p:blipFill>
        <p:spPr>
          <a:xfrm>
            <a:off x="6777053" y="1402959"/>
            <a:ext cx="4710901" cy="3665190"/>
          </a:xfrm>
          <a:prstGeom prst="rect">
            <a:avLst/>
          </a:prstGeom>
        </p:spPr>
      </p:pic>
      <p:sp>
        <p:nvSpPr>
          <p:cNvPr id="309" name="右箭头 308"/>
          <p:cNvSpPr/>
          <p:nvPr/>
        </p:nvSpPr>
        <p:spPr bwMode="auto">
          <a:xfrm>
            <a:off x="5057449" y="2975912"/>
            <a:ext cx="2034970" cy="662296"/>
          </a:xfrm>
          <a:prstGeom prst="rightArrow">
            <a:avLst/>
          </a:prstGeom>
          <a:solidFill>
            <a:srgbClr val="1564BA"/>
          </a:solidFill>
          <a:ln w="25400" cap="flat" cmpd="sng" algn="ctr">
            <a:noFill/>
            <a:prstDash val="solid"/>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打破空间地域局限</a:t>
            </a:r>
          </a:p>
        </p:txBody>
      </p:sp>
      <p:sp>
        <p:nvSpPr>
          <p:cNvPr id="310" name="椭圆 309"/>
          <p:cNvSpPr/>
          <p:nvPr/>
        </p:nvSpPr>
        <p:spPr bwMode="auto">
          <a:xfrm>
            <a:off x="7743610" y="2396403"/>
            <a:ext cx="162798" cy="165574"/>
          </a:xfrm>
          <a:prstGeom prst="ellipse">
            <a:avLst/>
          </a:prstGeom>
          <a:solidFill>
            <a:srgbClr val="CF4A00"/>
          </a:solidFill>
          <a:ln w="25400" cap="flat" cmpd="sng" algn="ctr">
            <a:noFill/>
            <a:prstDash val="solid"/>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FFFFFF"/>
              </a:solidFill>
              <a:effectLst/>
              <a:uLnTx/>
              <a:uFillTx/>
              <a:latin typeface="Gill Sans" charset="0"/>
              <a:ea typeface="Heiti SC Light" charset="0"/>
              <a:cs typeface="Heiti SC Light" charset="0"/>
              <a:sym typeface="Gill Sans" charset="0"/>
            </a:endParaRPr>
          </a:p>
        </p:txBody>
      </p:sp>
      <p:sp>
        <p:nvSpPr>
          <p:cNvPr id="311" name="TextBox 41"/>
          <p:cNvSpPr txBox="1"/>
          <p:nvPr/>
        </p:nvSpPr>
        <p:spPr>
          <a:xfrm>
            <a:off x="7580812" y="2148042"/>
            <a:ext cx="569792" cy="285337"/>
          </a:xfrm>
          <a:prstGeom prst="rect">
            <a:avLst/>
          </a:prstGeom>
          <a:noFill/>
        </p:spPr>
        <p:txBody>
          <a:bodyPr wrap="square" rtlCol="0">
            <a:spAutoFit/>
          </a:bodyPr>
          <a:lstStyle/>
          <a:p>
            <a:pPr algn="just" fontAlgn="base">
              <a:spcBef>
                <a:spcPct val="0"/>
              </a:spcBef>
              <a:spcAft>
                <a:spcPct val="0"/>
              </a:spcAft>
            </a:pPr>
            <a:r>
              <a:rPr lang="zh-CN" altLang="en-US" sz="1000" dirty="0" smtClean="0">
                <a:solidFill>
                  <a:prstClr val="white"/>
                </a:solidFill>
                <a:latin typeface="微软雅黑" charset="0"/>
                <a:ea typeface="微软雅黑" charset="0"/>
                <a:cs typeface="Heiti SC Light" charset="0"/>
                <a:sym typeface="Gill Sans" charset="0"/>
              </a:rPr>
              <a:t>车源</a:t>
            </a:r>
          </a:p>
        </p:txBody>
      </p:sp>
      <p:sp>
        <p:nvSpPr>
          <p:cNvPr id="312" name="椭圆 311"/>
          <p:cNvSpPr/>
          <p:nvPr/>
        </p:nvSpPr>
        <p:spPr bwMode="auto">
          <a:xfrm>
            <a:off x="7743610" y="2727551"/>
            <a:ext cx="162798" cy="165574"/>
          </a:xfrm>
          <a:prstGeom prst="ellipse">
            <a:avLst/>
          </a:prstGeom>
          <a:solidFill>
            <a:srgbClr val="CF4A00"/>
          </a:solidFill>
          <a:ln w="25400" cap="flat" cmpd="sng" algn="ctr">
            <a:noFill/>
            <a:prstDash val="solid"/>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FFFFFF"/>
              </a:solidFill>
              <a:effectLst/>
              <a:uLnTx/>
              <a:uFillTx/>
              <a:latin typeface="Gill Sans" charset="0"/>
              <a:ea typeface="Heiti SC Light" charset="0"/>
              <a:cs typeface="Heiti SC Light" charset="0"/>
              <a:sym typeface="Gill Sans" charset="0"/>
            </a:endParaRPr>
          </a:p>
        </p:txBody>
      </p:sp>
      <p:sp>
        <p:nvSpPr>
          <p:cNvPr id="313" name="TextBox 43"/>
          <p:cNvSpPr txBox="1"/>
          <p:nvPr/>
        </p:nvSpPr>
        <p:spPr>
          <a:xfrm>
            <a:off x="7580812" y="2479190"/>
            <a:ext cx="569792" cy="285337"/>
          </a:xfrm>
          <a:prstGeom prst="rect">
            <a:avLst/>
          </a:prstGeom>
          <a:noFill/>
        </p:spPr>
        <p:txBody>
          <a:bodyPr wrap="square" rtlCol="0">
            <a:spAutoFit/>
          </a:bodyPr>
          <a:lstStyle/>
          <a:p>
            <a:pPr algn="just" fontAlgn="base">
              <a:spcBef>
                <a:spcPct val="0"/>
              </a:spcBef>
              <a:spcAft>
                <a:spcPct val="0"/>
              </a:spcAft>
            </a:pPr>
            <a:r>
              <a:rPr lang="zh-CN" altLang="en-US" sz="1000" dirty="0" smtClean="0">
                <a:solidFill>
                  <a:prstClr val="white"/>
                </a:solidFill>
                <a:latin typeface="微软雅黑" charset="0"/>
                <a:ea typeface="微软雅黑" charset="0"/>
                <a:cs typeface="Heiti SC Light" charset="0"/>
                <a:sym typeface="Gill Sans" charset="0"/>
              </a:rPr>
              <a:t>车源</a:t>
            </a:r>
          </a:p>
        </p:txBody>
      </p:sp>
      <p:sp>
        <p:nvSpPr>
          <p:cNvPr id="314" name="椭圆 313"/>
          <p:cNvSpPr/>
          <p:nvPr/>
        </p:nvSpPr>
        <p:spPr bwMode="auto">
          <a:xfrm>
            <a:off x="7743610" y="3058699"/>
            <a:ext cx="162798" cy="165574"/>
          </a:xfrm>
          <a:prstGeom prst="ellipse">
            <a:avLst/>
          </a:prstGeom>
          <a:solidFill>
            <a:srgbClr val="CF4A00"/>
          </a:solidFill>
          <a:ln w="25400" cap="flat" cmpd="sng" algn="ctr">
            <a:noFill/>
            <a:prstDash val="solid"/>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FFFFFF"/>
              </a:solidFill>
              <a:effectLst/>
              <a:uLnTx/>
              <a:uFillTx/>
              <a:latin typeface="Gill Sans" charset="0"/>
              <a:ea typeface="Heiti SC Light" charset="0"/>
              <a:cs typeface="Heiti SC Light" charset="0"/>
              <a:sym typeface="Gill Sans" charset="0"/>
            </a:endParaRPr>
          </a:p>
        </p:txBody>
      </p:sp>
      <p:sp>
        <p:nvSpPr>
          <p:cNvPr id="315" name="TextBox 45"/>
          <p:cNvSpPr txBox="1"/>
          <p:nvPr/>
        </p:nvSpPr>
        <p:spPr>
          <a:xfrm>
            <a:off x="7580812" y="2810338"/>
            <a:ext cx="569792" cy="285337"/>
          </a:xfrm>
          <a:prstGeom prst="rect">
            <a:avLst/>
          </a:prstGeom>
          <a:noFill/>
        </p:spPr>
        <p:txBody>
          <a:bodyPr wrap="square" rtlCol="0">
            <a:spAutoFit/>
          </a:bodyPr>
          <a:lstStyle/>
          <a:p>
            <a:pPr algn="just" fontAlgn="base">
              <a:spcBef>
                <a:spcPct val="0"/>
              </a:spcBef>
              <a:spcAft>
                <a:spcPct val="0"/>
              </a:spcAft>
            </a:pPr>
            <a:r>
              <a:rPr lang="zh-CN" altLang="en-US" sz="1000" dirty="0" smtClean="0">
                <a:solidFill>
                  <a:prstClr val="white"/>
                </a:solidFill>
                <a:latin typeface="微软雅黑" charset="0"/>
                <a:ea typeface="微软雅黑" charset="0"/>
                <a:cs typeface="Heiti SC Light" charset="0"/>
                <a:sym typeface="Gill Sans" charset="0"/>
              </a:rPr>
              <a:t>车源</a:t>
            </a:r>
          </a:p>
        </p:txBody>
      </p:sp>
      <p:sp>
        <p:nvSpPr>
          <p:cNvPr id="316" name="椭圆 315"/>
          <p:cNvSpPr/>
          <p:nvPr/>
        </p:nvSpPr>
        <p:spPr bwMode="auto">
          <a:xfrm>
            <a:off x="7743610" y="3389847"/>
            <a:ext cx="162798" cy="165574"/>
          </a:xfrm>
          <a:prstGeom prst="ellipse">
            <a:avLst/>
          </a:prstGeom>
          <a:solidFill>
            <a:srgbClr val="CF4A00"/>
          </a:solidFill>
          <a:ln w="25400" cap="flat" cmpd="sng" algn="ctr">
            <a:noFill/>
            <a:prstDash val="solid"/>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FFFFFF"/>
              </a:solidFill>
              <a:effectLst/>
              <a:uLnTx/>
              <a:uFillTx/>
              <a:latin typeface="Gill Sans" charset="0"/>
              <a:ea typeface="Heiti SC Light" charset="0"/>
              <a:cs typeface="Heiti SC Light" charset="0"/>
              <a:sym typeface="Gill Sans" charset="0"/>
            </a:endParaRPr>
          </a:p>
        </p:txBody>
      </p:sp>
      <p:sp>
        <p:nvSpPr>
          <p:cNvPr id="317" name="TextBox 47"/>
          <p:cNvSpPr txBox="1"/>
          <p:nvPr/>
        </p:nvSpPr>
        <p:spPr>
          <a:xfrm>
            <a:off x="7580812" y="3141486"/>
            <a:ext cx="569792" cy="285337"/>
          </a:xfrm>
          <a:prstGeom prst="rect">
            <a:avLst/>
          </a:prstGeom>
          <a:noFill/>
        </p:spPr>
        <p:txBody>
          <a:bodyPr wrap="square" rtlCol="0">
            <a:spAutoFit/>
          </a:bodyPr>
          <a:lstStyle/>
          <a:p>
            <a:pPr algn="just" fontAlgn="base">
              <a:spcBef>
                <a:spcPct val="0"/>
              </a:spcBef>
              <a:spcAft>
                <a:spcPct val="0"/>
              </a:spcAft>
            </a:pPr>
            <a:r>
              <a:rPr lang="zh-CN" altLang="en-US" sz="1000" dirty="0" smtClean="0">
                <a:solidFill>
                  <a:prstClr val="white"/>
                </a:solidFill>
                <a:latin typeface="微软雅黑" charset="0"/>
                <a:ea typeface="微软雅黑" charset="0"/>
                <a:cs typeface="Heiti SC Light" charset="0"/>
                <a:sym typeface="Gill Sans" charset="0"/>
              </a:rPr>
              <a:t>车源</a:t>
            </a:r>
          </a:p>
        </p:txBody>
      </p:sp>
      <p:sp>
        <p:nvSpPr>
          <p:cNvPr id="318" name="椭圆 317"/>
          <p:cNvSpPr/>
          <p:nvPr/>
        </p:nvSpPr>
        <p:spPr bwMode="auto">
          <a:xfrm>
            <a:off x="7743610" y="3720995"/>
            <a:ext cx="162798" cy="165574"/>
          </a:xfrm>
          <a:prstGeom prst="ellipse">
            <a:avLst/>
          </a:prstGeom>
          <a:solidFill>
            <a:srgbClr val="CF4A00"/>
          </a:solidFill>
          <a:ln w="25400" cap="flat" cmpd="sng" algn="ctr">
            <a:noFill/>
            <a:prstDash val="solid"/>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FFFFFF"/>
              </a:solidFill>
              <a:effectLst/>
              <a:uLnTx/>
              <a:uFillTx/>
              <a:latin typeface="Gill Sans" charset="0"/>
              <a:ea typeface="Heiti SC Light" charset="0"/>
              <a:cs typeface="Heiti SC Light" charset="0"/>
              <a:sym typeface="Gill Sans" charset="0"/>
            </a:endParaRPr>
          </a:p>
        </p:txBody>
      </p:sp>
      <p:sp>
        <p:nvSpPr>
          <p:cNvPr id="319" name="TextBox 49"/>
          <p:cNvSpPr txBox="1"/>
          <p:nvPr/>
        </p:nvSpPr>
        <p:spPr>
          <a:xfrm>
            <a:off x="7580812" y="3472634"/>
            <a:ext cx="569792" cy="285337"/>
          </a:xfrm>
          <a:prstGeom prst="rect">
            <a:avLst/>
          </a:prstGeom>
          <a:noFill/>
        </p:spPr>
        <p:txBody>
          <a:bodyPr wrap="square" rtlCol="0">
            <a:spAutoFit/>
          </a:bodyPr>
          <a:lstStyle/>
          <a:p>
            <a:pPr algn="just" fontAlgn="base">
              <a:spcBef>
                <a:spcPct val="0"/>
              </a:spcBef>
              <a:spcAft>
                <a:spcPct val="0"/>
              </a:spcAft>
            </a:pPr>
            <a:r>
              <a:rPr lang="zh-CN" altLang="en-US" sz="1000" dirty="0" smtClean="0">
                <a:solidFill>
                  <a:prstClr val="white"/>
                </a:solidFill>
                <a:latin typeface="微软雅黑" charset="0"/>
                <a:ea typeface="微软雅黑" charset="0"/>
                <a:cs typeface="Heiti SC Light" charset="0"/>
                <a:sym typeface="Gill Sans" charset="0"/>
              </a:rPr>
              <a:t>车源</a:t>
            </a:r>
          </a:p>
        </p:txBody>
      </p:sp>
      <p:sp>
        <p:nvSpPr>
          <p:cNvPr id="320" name="椭圆 319"/>
          <p:cNvSpPr/>
          <p:nvPr/>
        </p:nvSpPr>
        <p:spPr bwMode="auto">
          <a:xfrm>
            <a:off x="10185573" y="3555421"/>
            <a:ext cx="162798" cy="165574"/>
          </a:xfrm>
          <a:prstGeom prst="ellipse">
            <a:avLst/>
          </a:prstGeom>
          <a:solidFill>
            <a:srgbClr val="FEE006"/>
          </a:solidFill>
          <a:ln w="25400" cap="flat" cmpd="sng" algn="ctr">
            <a:noFill/>
            <a:prstDash val="solid"/>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FFFFFF"/>
              </a:solidFill>
              <a:effectLst/>
              <a:uLnTx/>
              <a:uFillTx/>
              <a:latin typeface="Gill Sans" charset="0"/>
              <a:ea typeface="Heiti SC Light" charset="0"/>
              <a:cs typeface="Heiti SC Light" charset="0"/>
              <a:sym typeface="Gill Sans" charset="0"/>
            </a:endParaRPr>
          </a:p>
        </p:txBody>
      </p:sp>
      <p:sp>
        <p:nvSpPr>
          <p:cNvPr id="321" name="TextBox 51"/>
          <p:cNvSpPr txBox="1"/>
          <p:nvPr/>
        </p:nvSpPr>
        <p:spPr>
          <a:xfrm>
            <a:off x="10022776" y="3307060"/>
            <a:ext cx="569792" cy="285337"/>
          </a:xfrm>
          <a:prstGeom prst="rect">
            <a:avLst/>
          </a:prstGeom>
          <a:noFill/>
        </p:spPr>
        <p:txBody>
          <a:bodyPr wrap="square" rtlCol="0">
            <a:spAutoFit/>
          </a:bodyPr>
          <a:lstStyle/>
          <a:p>
            <a:pPr algn="just" fontAlgn="base">
              <a:spcBef>
                <a:spcPct val="0"/>
              </a:spcBef>
              <a:spcAft>
                <a:spcPct val="0"/>
              </a:spcAft>
            </a:pPr>
            <a:r>
              <a:rPr lang="zh-CN" altLang="en-US" sz="1000" dirty="0" smtClean="0">
                <a:solidFill>
                  <a:prstClr val="white"/>
                </a:solidFill>
                <a:latin typeface="微软雅黑" charset="0"/>
                <a:ea typeface="微软雅黑" charset="0"/>
                <a:cs typeface="Heiti SC Light" charset="0"/>
                <a:sym typeface="Gill Sans" charset="0"/>
              </a:rPr>
              <a:t>车商</a:t>
            </a:r>
          </a:p>
        </p:txBody>
      </p:sp>
      <p:sp>
        <p:nvSpPr>
          <p:cNvPr id="322" name="椭圆 321"/>
          <p:cNvSpPr/>
          <p:nvPr/>
        </p:nvSpPr>
        <p:spPr bwMode="auto">
          <a:xfrm>
            <a:off x="10185573" y="3969356"/>
            <a:ext cx="162798" cy="165574"/>
          </a:xfrm>
          <a:prstGeom prst="ellipse">
            <a:avLst/>
          </a:prstGeom>
          <a:solidFill>
            <a:srgbClr val="FEE006"/>
          </a:solidFill>
          <a:ln w="25400" cap="flat" cmpd="sng" algn="ctr">
            <a:noFill/>
            <a:prstDash val="solid"/>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FFFFFF"/>
              </a:solidFill>
              <a:effectLst/>
              <a:uLnTx/>
              <a:uFillTx/>
              <a:latin typeface="Gill Sans" charset="0"/>
              <a:ea typeface="Heiti SC Light" charset="0"/>
              <a:cs typeface="Heiti SC Light" charset="0"/>
              <a:sym typeface="Gill Sans" charset="0"/>
            </a:endParaRPr>
          </a:p>
        </p:txBody>
      </p:sp>
      <p:sp>
        <p:nvSpPr>
          <p:cNvPr id="323" name="TextBox 53"/>
          <p:cNvSpPr txBox="1"/>
          <p:nvPr/>
        </p:nvSpPr>
        <p:spPr>
          <a:xfrm>
            <a:off x="10022776" y="3720995"/>
            <a:ext cx="569792" cy="285337"/>
          </a:xfrm>
          <a:prstGeom prst="rect">
            <a:avLst/>
          </a:prstGeom>
          <a:noFill/>
        </p:spPr>
        <p:txBody>
          <a:bodyPr wrap="square" rtlCol="0">
            <a:spAutoFit/>
          </a:bodyPr>
          <a:lstStyle/>
          <a:p>
            <a:pPr algn="just" fontAlgn="base">
              <a:spcBef>
                <a:spcPct val="0"/>
              </a:spcBef>
              <a:spcAft>
                <a:spcPct val="0"/>
              </a:spcAft>
            </a:pPr>
            <a:r>
              <a:rPr lang="zh-CN" altLang="en-US" sz="1000" dirty="0" smtClean="0">
                <a:solidFill>
                  <a:prstClr val="white"/>
                </a:solidFill>
                <a:latin typeface="微软雅黑" charset="0"/>
                <a:ea typeface="微软雅黑" charset="0"/>
                <a:cs typeface="Heiti SC Light" charset="0"/>
                <a:sym typeface="Gill Sans" charset="0"/>
              </a:rPr>
              <a:t>车商</a:t>
            </a:r>
          </a:p>
        </p:txBody>
      </p:sp>
      <p:sp>
        <p:nvSpPr>
          <p:cNvPr id="324" name="椭圆 323"/>
          <p:cNvSpPr/>
          <p:nvPr/>
        </p:nvSpPr>
        <p:spPr bwMode="auto">
          <a:xfrm>
            <a:off x="9941377" y="4134930"/>
            <a:ext cx="162798" cy="165574"/>
          </a:xfrm>
          <a:prstGeom prst="ellipse">
            <a:avLst/>
          </a:prstGeom>
          <a:solidFill>
            <a:srgbClr val="FEE006"/>
          </a:solidFill>
          <a:ln w="25400" cap="flat" cmpd="sng" algn="ctr">
            <a:noFill/>
            <a:prstDash val="solid"/>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FFFFFF"/>
              </a:solidFill>
              <a:effectLst/>
              <a:uLnTx/>
              <a:uFillTx/>
              <a:latin typeface="Gill Sans" charset="0"/>
              <a:ea typeface="Heiti SC Light" charset="0"/>
              <a:cs typeface="Heiti SC Light" charset="0"/>
              <a:sym typeface="Gill Sans" charset="0"/>
            </a:endParaRPr>
          </a:p>
        </p:txBody>
      </p:sp>
      <p:sp>
        <p:nvSpPr>
          <p:cNvPr id="325" name="TextBox 55"/>
          <p:cNvSpPr txBox="1"/>
          <p:nvPr/>
        </p:nvSpPr>
        <p:spPr>
          <a:xfrm>
            <a:off x="9778579" y="4263528"/>
            <a:ext cx="569792" cy="285337"/>
          </a:xfrm>
          <a:prstGeom prst="rect">
            <a:avLst/>
          </a:prstGeom>
          <a:noFill/>
        </p:spPr>
        <p:txBody>
          <a:bodyPr wrap="square" rtlCol="0">
            <a:spAutoFit/>
          </a:bodyPr>
          <a:lstStyle/>
          <a:p>
            <a:pPr algn="just" fontAlgn="base">
              <a:spcBef>
                <a:spcPct val="0"/>
              </a:spcBef>
              <a:spcAft>
                <a:spcPct val="0"/>
              </a:spcAft>
            </a:pPr>
            <a:r>
              <a:rPr lang="zh-CN" altLang="en-US" sz="1000" dirty="0" smtClean="0">
                <a:solidFill>
                  <a:prstClr val="white"/>
                </a:solidFill>
                <a:latin typeface="微软雅黑" charset="0"/>
                <a:ea typeface="微软雅黑" charset="0"/>
                <a:cs typeface="Heiti SC Light" charset="0"/>
                <a:sym typeface="Gill Sans" charset="0"/>
              </a:rPr>
              <a:t>车商</a:t>
            </a:r>
          </a:p>
        </p:txBody>
      </p:sp>
      <p:sp>
        <p:nvSpPr>
          <p:cNvPr id="326" name="椭圆 325"/>
          <p:cNvSpPr/>
          <p:nvPr/>
        </p:nvSpPr>
        <p:spPr bwMode="auto">
          <a:xfrm>
            <a:off x="9534383" y="4134930"/>
            <a:ext cx="162798" cy="165574"/>
          </a:xfrm>
          <a:prstGeom prst="ellipse">
            <a:avLst/>
          </a:prstGeom>
          <a:solidFill>
            <a:srgbClr val="FEE006"/>
          </a:solidFill>
          <a:ln w="25400" cap="flat" cmpd="sng" algn="ctr">
            <a:noFill/>
            <a:prstDash val="solid"/>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FFFFFF"/>
              </a:solidFill>
              <a:effectLst/>
              <a:uLnTx/>
              <a:uFillTx/>
              <a:latin typeface="Gill Sans" charset="0"/>
              <a:ea typeface="Heiti SC Light" charset="0"/>
              <a:cs typeface="Heiti SC Light" charset="0"/>
              <a:sym typeface="Gill Sans" charset="0"/>
            </a:endParaRPr>
          </a:p>
        </p:txBody>
      </p:sp>
      <p:sp>
        <p:nvSpPr>
          <p:cNvPr id="327" name="TextBox 57"/>
          <p:cNvSpPr txBox="1"/>
          <p:nvPr/>
        </p:nvSpPr>
        <p:spPr>
          <a:xfrm>
            <a:off x="9371585" y="4300504"/>
            <a:ext cx="569792" cy="285337"/>
          </a:xfrm>
          <a:prstGeom prst="rect">
            <a:avLst/>
          </a:prstGeom>
          <a:noFill/>
        </p:spPr>
        <p:txBody>
          <a:bodyPr wrap="square" rtlCol="0">
            <a:spAutoFit/>
          </a:bodyPr>
          <a:lstStyle/>
          <a:p>
            <a:pPr algn="just" fontAlgn="base">
              <a:spcBef>
                <a:spcPct val="0"/>
              </a:spcBef>
              <a:spcAft>
                <a:spcPct val="0"/>
              </a:spcAft>
            </a:pPr>
            <a:r>
              <a:rPr lang="zh-CN" altLang="en-US" sz="1000" dirty="0" smtClean="0">
                <a:solidFill>
                  <a:prstClr val="white"/>
                </a:solidFill>
                <a:latin typeface="微软雅黑" charset="0"/>
                <a:ea typeface="微软雅黑" charset="0"/>
                <a:cs typeface="Heiti SC Light" charset="0"/>
                <a:sym typeface="Gill Sans" charset="0"/>
              </a:rPr>
              <a:t>车商</a:t>
            </a:r>
          </a:p>
        </p:txBody>
      </p:sp>
      <p:sp>
        <p:nvSpPr>
          <p:cNvPr id="328" name="椭圆 327"/>
          <p:cNvSpPr/>
          <p:nvPr/>
        </p:nvSpPr>
        <p:spPr bwMode="auto">
          <a:xfrm>
            <a:off x="9127389" y="4052143"/>
            <a:ext cx="162798" cy="165574"/>
          </a:xfrm>
          <a:prstGeom prst="ellipse">
            <a:avLst/>
          </a:prstGeom>
          <a:solidFill>
            <a:srgbClr val="FEE006"/>
          </a:solidFill>
          <a:ln w="25400" cap="flat" cmpd="sng" algn="ctr">
            <a:noFill/>
            <a:prstDash val="solid"/>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FFFFFF"/>
              </a:solidFill>
              <a:effectLst/>
              <a:uLnTx/>
              <a:uFillTx/>
              <a:latin typeface="Gill Sans" charset="0"/>
              <a:ea typeface="Heiti SC Light" charset="0"/>
              <a:cs typeface="Heiti SC Light" charset="0"/>
              <a:sym typeface="Gill Sans" charset="0"/>
            </a:endParaRPr>
          </a:p>
        </p:txBody>
      </p:sp>
      <p:sp>
        <p:nvSpPr>
          <p:cNvPr id="329" name="TextBox 59"/>
          <p:cNvSpPr txBox="1"/>
          <p:nvPr/>
        </p:nvSpPr>
        <p:spPr>
          <a:xfrm>
            <a:off x="8964591" y="4217717"/>
            <a:ext cx="569792" cy="285337"/>
          </a:xfrm>
          <a:prstGeom prst="rect">
            <a:avLst/>
          </a:prstGeom>
          <a:noFill/>
        </p:spPr>
        <p:txBody>
          <a:bodyPr wrap="square" rtlCol="0">
            <a:spAutoFit/>
          </a:bodyPr>
          <a:lstStyle/>
          <a:p>
            <a:pPr algn="just" fontAlgn="base">
              <a:spcBef>
                <a:spcPct val="0"/>
              </a:spcBef>
              <a:spcAft>
                <a:spcPct val="0"/>
              </a:spcAft>
            </a:pPr>
            <a:r>
              <a:rPr lang="zh-CN" altLang="en-US" sz="1000" dirty="0" smtClean="0">
                <a:solidFill>
                  <a:prstClr val="white"/>
                </a:solidFill>
                <a:latin typeface="微软雅黑" charset="0"/>
                <a:ea typeface="微软雅黑" charset="0"/>
                <a:cs typeface="Heiti SC Light" charset="0"/>
                <a:sym typeface="Gill Sans" charset="0"/>
              </a:rPr>
              <a:t>车商</a:t>
            </a:r>
          </a:p>
        </p:txBody>
      </p:sp>
      <p:cxnSp>
        <p:nvCxnSpPr>
          <p:cNvPr id="330" name="直接箭头连接符 61"/>
          <p:cNvCxnSpPr>
            <a:stCxn id="318" idx="0"/>
          </p:cNvCxnSpPr>
          <p:nvPr/>
        </p:nvCxnSpPr>
        <p:spPr bwMode="auto">
          <a:xfrm rot="16200000" flipH="1">
            <a:off x="7922592" y="2422306"/>
            <a:ext cx="496722" cy="610490"/>
          </a:xfrm>
          <a:prstGeom prst="straightConnector1">
            <a:avLst/>
          </a:prstGeom>
          <a:noFill/>
          <a:ln w="9525" cap="flat" cmpd="sng" algn="ctr">
            <a:solidFill>
              <a:srgbClr val="CF4A00">
                <a:shade val="95000"/>
                <a:satMod val="105000"/>
              </a:srgbClr>
            </a:solidFill>
            <a:prstDash val="soli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31" name="直接箭头连接符 64"/>
          <p:cNvCxnSpPr>
            <a:stCxn id="320" idx="0"/>
          </p:cNvCxnSpPr>
          <p:nvPr/>
        </p:nvCxnSpPr>
        <p:spPr bwMode="auto">
          <a:xfrm rot="16200000" flipH="1">
            <a:off x="8026421" y="2649624"/>
            <a:ext cx="248362" cy="569790"/>
          </a:xfrm>
          <a:prstGeom prst="straightConnector1">
            <a:avLst/>
          </a:prstGeom>
          <a:noFill/>
          <a:ln w="9525" cap="flat" cmpd="sng" algn="ctr">
            <a:solidFill>
              <a:srgbClr val="CF4A00">
                <a:shade val="95000"/>
                <a:satMod val="105000"/>
              </a:srgbClr>
            </a:solidFill>
            <a:prstDash val="soli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32" name="直接箭头连接符 66"/>
          <p:cNvCxnSpPr>
            <a:stCxn id="322" idx="0"/>
          </p:cNvCxnSpPr>
          <p:nvPr/>
        </p:nvCxnSpPr>
        <p:spPr bwMode="auto">
          <a:xfrm rot="16200000" flipH="1">
            <a:off x="8170951" y="2836242"/>
            <a:ext cx="2" cy="610491"/>
          </a:xfrm>
          <a:prstGeom prst="straightConnector1">
            <a:avLst/>
          </a:prstGeom>
          <a:noFill/>
          <a:ln w="9525" cap="flat" cmpd="sng" algn="ctr">
            <a:solidFill>
              <a:srgbClr val="CF4A00">
                <a:shade val="95000"/>
                <a:satMod val="105000"/>
              </a:srgbClr>
            </a:solidFill>
            <a:prstDash val="soli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33" name="直接箭头连接符 69"/>
          <p:cNvCxnSpPr>
            <a:stCxn id="322" idx="2"/>
          </p:cNvCxnSpPr>
          <p:nvPr/>
        </p:nvCxnSpPr>
        <p:spPr bwMode="auto">
          <a:xfrm rot="5400000" flipH="1" flipV="1">
            <a:off x="8069679" y="3020302"/>
            <a:ext cx="202548" cy="610493"/>
          </a:xfrm>
          <a:prstGeom prst="straightConnector1">
            <a:avLst/>
          </a:prstGeom>
          <a:noFill/>
          <a:ln w="9525" cap="flat" cmpd="sng" algn="ctr">
            <a:solidFill>
              <a:srgbClr val="CF4A00">
                <a:shade val="95000"/>
                <a:satMod val="105000"/>
              </a:srgbClr>
            </a:solidFill>
            <a:prstDash val="soli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34" name="直接箭头连接符 72"/>
          <p:cNvCxnSpPr>
            <a:stCxn id="323" idx="6"/>
          </p:cNvCxnSpPr>
          <p:nvPr/>
        </p:nvCxnSpPr>
        <p:spPr bwMode="auto">
          <a:xfrm flipV="1">
            <a:off x="7906407" y="3307061"/>
            <a:ext cx="569793" cy="496721"/>
          </a:xfrm>
          <a:prstGeom prst="straightConnector1">
            <a:avLst/>
          </a:prstGeom>
          <a:noFill/>
          <a:ln w="9525" cap="flat" cmpd="sng" algn="ctr">
            <a:solidFill>
              <a:srgbClr val="CF4A00">
                <a:shade val="95000"/>
                <a:satMod val="105000"/>
              </a:srgbClr>
            </a:solidFill>
            <a:prstDash val="soli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35" name="直接箭头连接符 76"/>
          <p:cNvCxnSpPr>
            <a:stCxn id="314" idx="2"/>
            <a:endCxn id="333" idx="0"/>
          </p:cNvCxnSpPr>
          <p:nvPr/>
        </p:nvCxnSpPr>
        <p:spPr bwMode="auto">
          <a:xfrm rot="16200000" flipH="1">
            <a:off x="8754848" y="3598202"/>
            <a:ext cx="745083" cy="162798"/>
          </a:xfrm>
          <a:prstGeom prst="straightConnector1">
            <a:avLst/>
          </a:prstGeom>
          <a:noFill/>
          <a:ln w="9525" cap="flat" cmpd="sng" algn="ctr">
            <a:solidFill>
              <a:srgbClr val="FEE006">
                <a:shade val="95000"/>
                <a:satMod val="105000"/>
              </a:srgbClr>
            </a:solidFill>
            <a:prstDash val="soli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36" name="直接箭头连接符 78"/>
          <p:cNvCxnSpPr>
            <a:endCxn id="331" idx="0"/>
          </p:cNvCxnSpPr>
          <p:nvPr/>
        </p:nvCxnSpPr>
        <p:spPr bwMode="auto">
          <a:xfrm rot="16200000" flipH="1">
            <a:off x="8998350" y="3517498"/>
            <a:ext cx="827870" cy="406994"/>
          </a:xfrm>
          <a:prstGeom prst="straightConnector1">
            <a:avLst/>
          </a:prstGeom>
          <a:noFill/>
          <a:ln w="9525" cap="flat" cmpd="sng" algn="ctr">
            <a:solidFill>
              <a:srgbClr val="FEE006">
                <a:shade val="95000"/>
                <a:satMod val="105000"/>
              </a:srgbClr>
            </a:solidFill>
            <a:prstDash val="soli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37" name="直接箭头连接符 80"/>
          <p:cNvCxnSpPr>
            <a:endCxn id="329" idx="0"/>
          </p:cNvCxnSpPr>
          <p:nvPr/>
        </p:nvCxnSpPr>
        <p:spPr bwMode="auto">
          <a:xfrm rot="16200000" flipH="1">
            <a:off x="9283246" y="3395400"/>
            <a:ext cx="827870" cy="651190"/>
          </a:xfrm>
          <a:prstGeom prst="straightConnector1">
            <a:avLst/>
          </a:prstGeom>
          <a:noFill/>
          <a:ln w="9525" cap="flat" cmpd="sng" algn="ctr">
            <a:solidFill>
              <a:srgbClr val="FEE006">
                <a:shade val="95000"/>
                <a:satMod val="105000"/>
              </a:srgbClr>
            </a:solidFill>
            <a:prstDash val="soli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38" name="直接箭头连接符 82"/>
          <p:cNvCxnSpPr>
            <a:endCxn id="327" idx="1"/>
          </p:cNvCxnSpPr>
          <p:nvPr/>
        </p:nvCxnSpPr>
        <p:spPr bwMode="auto">
          <a:xfrm rot="16200000" flipH="1">
            <a:off x="9528627" y="3312816"/>
            <a:ext cx="686544" cy="675032"/>
          </a:xfrm>
          <a:prstGeom prst="straightConnector1">
            <a:avLst/>
          </a:prstGeom>
          <a:noFill/>
          <a:ln w="9525" cap="flat" cmpd="sng" algn="ctr">
            <a:solidFill>
              <a:srgbClr val="FEE006">
                <a:shade val="95000"/>
                <a:satMod val="105000"/>
              </a:srgbClr>
            </a:solidFill>
            <a:prstDash val="soli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39" name="直接箭头连接符 84"/>
          <p:cNvCxnSpPr>
            <a:endCxn id="325" idx="2"/>
          </p:cNvCxnSpPr>
          <p:nvPr/>
        </p:nvCxnSpPr>
        <p:spPr bwMode="auto">
          <a:xfrm>
            <a:off x="9615782" y="3307060"/>
            <a:ext cx="569792" cy="331148"/>
          </a:xfrm>
          <a:prstGeom prst="straightConnector1">
            <a:avLst/>
          </a:prstGeom>
          <a:noFill/>
          <a:ln w="9525" cap="flat" cmpd="sng" algn="ctr">
            <a:solidFill>
              <a:srgbClr val="FEE006">
                <a:shade val="95000"/>
                <a:satMod val="105000"/>
              </a:srgbClr>
            </a:solidFill>
            <a:prstDash val="soli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40" name="矩形 339"/>
          <p:cNvSpPr/>
          <p:nvPr/>
        </p:nvSpPr>
        <p:spPr bwMode="auto">
          <a:xfrm>
            <a:off x="8476199" y="2727551"/>
            <a:ext cx="1139583" cy="248361"/>
          </a:xfrm>
          <a:prstGeom prst="rect">
            <a:avLst/>
          </a:prstGeom>
          <a:solidFill>
            <a:srgbClr val="53B6E7"/>
          </a:solidFill>
          <a:ln w="38100" cap="flat" cmpd="sng" algn="ctr">
            <a:solidFill>
              <a:sysClr val="window" lastClr="FFFFFF"/>
            </a:solidFill>
            <a:prstDash val="solid"/>
          </a:ln>
          <a:effectLst>
            <a:outerShdw blurRad="40000" dist="20000" dir="5400000" rotWithShape="0">
              <a:srgbClr val="000000">
                <a:alpha val="38000"/>
              </a:srgbClr>
            </a:outerShdw>
          </a:effectLs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9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检测</a:t>
            </a:r>
            <a:r>
              <a:rPr kumimoji="0" lang="en-US" altLang="zh-CN" sz="9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a:t>
            </a:r>
            <a:r>
              <a:rPr kumimoji="0" lang="zh-CN" altLang="en-US" sz="9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交付</a:t>
            </a:r>
            <a:r>
              <a:rPr kumimoji="0" lang="en-US" altLang="zh-CN" sz="9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a:t>
            </a:r>
            <a:r>
              <a:rPr kumimoji="0" lang="zh-CN" altLang="en-US" sz="9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物流</a:t>
            </a:r>
          </a:p>
        </p:txBody>
      </p:sp>
      <p:sp>
        <p:nvSpPr>
          <p:cNvPr id="341" name="矩形 340"/>
          <p:cNvSpPr/>
          <p:nvPr/>
        </p:nvSpPr>
        <p:spPr bwMode="auto">
          <a:xfrm>
            <a:off x="8476199" y="2975912"/>
            <a:ext cx="1139583" cy="331148"/>
          </a:xfrm>
          <a:prstGeom prst="rect">
            <a:avLst/>
          </a:prstGeom>
          <a:solidFill>
            <a:srgbClr val="53B6E7"/>
          </a:solidFill>
          <a:ln w="38100" cap="flat" cmpd="sng" algn="ctr">
            <a:solidFill>
              <a:sysClr val="window" lastClr="FFFFFF"/>
            </a:solidFill>
            <a:prstDash val="solid"/>
          </a:ln>
          <a:effectLst>
            <a:outerShdw blurRad="40000" dist="20000" dir="5400000" rotWithShape="0">
              <a:srgbClr val="000000">
                <a:alpha val="38000"/>
              </a:srgbClr>
            </a:outerShdw>
          </a:effectLs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二手车电商</a:t>
            </a:r>
          </a:p>
        </p:txBody>
      </p:sp>
      <p:sp>
        <p:nvSpPr>
          <p:cNvPr id="342" name="矩形 341"/>
          <p:cNvSpPr/>
          <p:nvPr/>
        </p:nvSpPr>
        <p:spPr bwMode="auto">
          <a:xfrm>
            <a:off x="1273487" y="1137424"/>
            <a:ext cx="3458367" cy="834475"/>
          </a:xfrm>
          <a:prstGeom prst="rect">
            <a:avLst/>
          </a:prstGeom>
          <a:solidFill>
            <a:sysClr val="window" lastClr="FFFFFF"/>
          </a:solidFill>
          <a:ln w="9525" cap="flat" cmpd="sng" algn="ctr">
            <a:solidFill>
              <a:sysClr val="windowText" lastClr="000000"/>
            </a:solidFill>
            <a:prstDash val="soli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itchFamily="34" charset="-122"/>
                <a:ea typeface="微软雅黑" pitchFamily="34" charset="-122"/>
                <a:cs typeface="Heiti SC Light" charset="0"/>
                <a:sym typeface="Gill Sans" charset="0"/>
              </a:rPr>
              <a:t>当前国内的二手车市场，不论是车源还是车商都极为分散，二手车的跨地域流通链条冗长且效率低下，成本居高不下。</a:t>
            </a:r>
          </a:p>
        </p:txBody>
      </p:sp>
      <p:sp>
        <p:nvSpPr>
          <p:cNvPr id="343" name="矩形 342"/>
          <p:cNvSpPr/>
          <p:nvPr/>
        </p:nvSpPr>
        <p:spPr bwMode="auto">
          <a:xfrm>
            <a:off x="5622046" y="1137424"/>
            <a:ext cx="4389095" cy="834475"/>
          </a:xfrm>
          <a:prstGeom prst="rect">
            <a:avLst/>
          </a:prstGeom>
          <a:solidFill>
            <a:sysClr val="window" lastClr="FFFFFF"/>
          </a:solidFill>
          <a:ln w="9525" cap="flat" cmpd="sng" algn="ctr">
            <a:solidFill>
              <a:sysClr val="windowText" lastClr="000000"/>
            </a:solidFill>
            <a:prstDash val="soli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latin typeface="微软雅黑" pitchFamily="34" charset="-122"/>
                <a:ea typeface="微软雅黑" pitchFamily="34" charset="-122"/>
                <a:cs typeface="Heiti SC Light" charset="0"/>
                <a:sym typeface="Gill Sans" charset="0"/>
              </a:rPr>
              <a:t>ToB</a:t>
            </a:r>
            <a:r>
              <a:rPr kumimoji="0" lang="zh-CN" altLang="en-US" sz="1200" b="0" i="0" u="none" strike="noStrike" kern="0" cap="none" spc="0" normalizeH="0" baseline="0" noProof="0" dirty="0" smtClean="0">
                <a:ln>
                  <a:noFill/>
                </a:ln>
                <a:solidFill>
                  <a:prstClr val="black"/>
                </a:solidFill>
                <a:effectLst/>
                <a:uLnTx/>
                <a:uFillTx/>
                <a:latin typeface="微软雅黑" pitchFamily="34" charset="-122"/>
                <a:ea typeface="微软雅黑" pitchFamily="34" charset="-122"/>
                <a:cs typeface="Heiti SC Light" charset="0"/>
                <a:sym typeface="Gill Sans" charset="0"/>
              </a:rPr>
              <a:t>交线交易平台能使二手车的交易打破空间地域的局限，就能成为车源和车商之间的交易中枢，并辅以完善的检测，交付和物流服务来完成二手车的物理流转。</a:t>
            </a:r>
          </a:p>
        </p:txBody>
      </p:sp>
      <p:cxnSp>
        <p:nvCxnSpPr>
          <p:cNvPr id="344" name="直接连接符 90"/>
          <p:cNvCxnSpPr/>
          <p:nvPr/>
        </p:nvCxnSpPr>
        <p:spPr bwMode="auto">
          <a:xfrm>
            <a:off x="3002671" y="1971899"/>
            <a:ext cx="508201" cy="838439"/>
          </a:xfrm>
          <a:prstGeom prst="line">
            <a:avLst/>
          </a:prstGeom>
          <a:noFill/>
          <a:ln w="9525" cap="flat" cmpd="sng" algn="ctr">
            <a:solidFill>
              <a:sysClr val="windowText" lastClr="000000">
                <a:shade val="95000"/>
                <a:satMod val="105000"/>
              </a:sysClr>
            </a:solidFill>
            <a:prstDash val="soli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45" name="直接连接符 92"/>
          <p:cNvCxnSpPr/>
          <p:nvPr/>
        </p:nvCxnSpPr>
        <p:spPr bwMode="auto">
          <a:xfrm>
            <a:off x="7816594" y="1971899"/>
            <a:ext cx="1229397" cy="755652"/>
          </a:xfrm>
          <a:prstGeom prst="line">
            <a:avLst/>
          </a:prstGeom>
          <a:noFill/>
          <a:ln w="9525" cap="flat" cmpd="sng" algn="ctr">
            <a:solidFill>
              <a:sysClr val="windowText" lastClr="000000">
                <a:shade val="95000"/>
                <a:satMod val="105000"/>
              </a:sysClr>
            </a:solidFill>
            <a:prstDash val="soli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46" name="圆角矩形 345"/>
          <p:cNvSpPr/>
          <p:nvPr/>
        </p:nvSpPr>
        <p:spPr bwMode="auto">
          <a:xfrm>
            <a:off x="1512331" y="5242191"/>
            <a:ext cx="9442260" cy="1161119"/>
          </a:xfrm>
          <a:prstGeom prst="roundRect">
            <a:avLst/>
          </a:prstGeom>
          <a:solidFill>
            <a:sysClr val="window" lastClr="FFFFFF"/>
          </a:solidFill>
          <a:ln w="25400" cap="flat" cmpd="sng" algn="ctr">
            <a:solidFill>
              <a:srgbClr val="1564BA"/>
            </a:solidFill>
            <a:prstDash val="sysDash"/>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500" b="0" i="0" u="none" strike="noStrike" kern="0" cap="none" spc="0" normalizeH="0" baseline="0" noProof="0" dirty="0" smtClean="0">
                <a:ln>
                  <a:noFill/>
                </a:ln>
                <a:solidFill>
                  <a:srgbClr val="1564BA"/>
                </a:solidFill>
                <a:effectLst/>
                <a:uLnTx/>
                <a:uFillTx/>
                <a:latin typeface="微软雅黑" pitchFamily="34" charset="-122"/>
                <a:ea typeface="微软雅黑" pitchFamily="34" charset="-122"/>
                <a:cs typeface="Heiti SC Light" charset="0"/>
                <a:sym typeface="Gill Sans" charset="0"/>
              </a:rPr>
              <a:t>从整体二手车电商的发展来看，信息服务型电商不能解决实际交易当中的问题，</a:t>
            </a:r>
            <a:r>
              <a:rPr kumimoji="0" lang="en-US" altLang="zh-CN" sz="1500" b="0" i="0" u="none" strike="noStrike" kern="0" cap="none" spc="0" normalizeH="0" baseline="0" noProof="0" dirty="0" smtClean="0">
                <a:ln>
                  <a:noFill/>
                </a:ln>
                <a:solidFill>
                  <a:srgbClr val="1564BA"/>
                </a:solidFill>
                <a:effectLst/>
                <a:uLnTx/>
                <a:uFillTx/>
                <a:latin typeface="微软雅黑" pitchFamily="34" charset="-122"/>
                <a:ea typeface="微软雅黑" pitchFamily="34" charset="-122"/>
                <a:cs typeface="Heiti SC Light" charset="0"/>
                <a:sym typeface="Gill Sans" charset="0"/>
              </a:rPr>
              <a:t>ToC</a:t>
            </a:r>
            <a:r>
              <a:rPr kumimoji="0" lang="zh-CN" altLang="en-US" sz="1500" b="0" i="0" u="none" strike="noStrike" kern="0" cap="none" spc="0" normalizeH="0" baseline="0" noProof="0" dirty="0" smtClean="0">
                <a:ln>
                  <a:noFill/>
                </a:ln>
                <a:solidFill>
                  <a:srgbClr val="1564BA"/>
                </a:solidFill>
                <a:effectLst/>
                <a:uLnTx/>
                <a:uFillTx/>
                <a:latin typeface="微软雅黑" pitchFamily="34" charset="-122"/>
                <a:ea typeface="微软雅黑" pitchFamily="34" charset="-122"/>
                <a:cs typeface="Heiti SC Light" charset="0"/>
                <a:sym typeface="Gill Sans" charset="0"/>
              </a:rPr>
              <a:t>交易服务型电商仍以</a:t>
            </a:r>
            <a:r>
              <a:rPr kumimoji="0" lang="zh-CN" altLang="en-US" sz="1500" b="0" i="0" u="none" strike="noStrike" kern="0" cap="none" spc="0" normalizeH="0" baseline="0" noProof="0" dirty="0" smtClean="0">
                <a:ln>
                  <a:noFill/>
                </a:ln>
                <a:solidFill>
                  <a:srgbClr val="C00000"/>
                </a:solidFill>
                <a:effectLst/>
                <a:uLnTx/>
                <a:uFillTx/>
                <a:latin typeface="微软雅黑" pitchFamily="34" charset="-122"/>
                <a:ea typeface="微软雅黑" pitchFamily="34" charset="-122"/>
                <a:cs typeface="Heiti SC Light" charset="0"/>
                <a:sym typeface="Gill Sans" charset="0"/>
              </a:rPr>
              <a:t>区域性业务</a:t>
            </a:r>
            <a:r>
              <a:rPr kumimoji="0" lang="zh-CN" altLang="en-US" sz="1500" b="0" i="0" u="none" strike="noStrike" kern="0" cap="none" spc="0" normalizeH="0" baseline="0" noProof="0" dirty="0" smtClean="0">
                <a:ln>
                  <a:noFill/>
                </a:ln>
                <a:solidFill>
                  <a:srgbClr val="1564BA"/>
                </a:solidFill>
                <a:effectLst/>
                <a:uLnTx/>
                <a:uFillTx/>
                <a:latin typeface="微软雅黑" pitchFamily="34" charset="-122"/>
                <a:ea typeface="微软雅黑" pitchFamily="34" charset="-122"/>
                <a:cs typeface="Heiti SC Light" charset="0"/>
                <a:sym typeface="Gill Sans" charset="0"/>
              </a:rPr>
              <a:t>为主，而</a:t>
            </a:r>
            <a:r>
              <a:rPr kumimoji="0" lang="en-US" altLang="zh-CN" sz="1500" b="0" i="0" u="none" strike="noStrike" kern="0" cap="none" spc="0" normalizeH="0" baseline="0" noProof="0" dirty="0" smtClean="0">
                <a:ln>
                  <a:noFill/>
                </a:ln>
                <a:solidFill>
                  <a:srgbClr val="1564BA"/>
                </a:solidFill>
                <a:effectLst/>
                <a:uLnTx/>
                <a:uFillTx/>
                <a:latin typeface="微软雅黑" pitchFamily="34" charset="-122"/>
                <a:ea typeface="微软雅黑" pitchFamily="34" charset="-122"/>
                <a:cs typeface="Heiti SC Light" charset="0"/>
                <a:sym typeface="Gill Sans" charset="0"/>
              </a:rPr>
              <a:t>ToB</a:t>
            </a:r>
            <a:r>
              <a:rPr kumimoji="0" lang="zh-CN" altLang="en-US" sz="1500" b="0" i="0" u="none" strike="noStrike" kern="0" cap="none" spc="0" normalizeH="0" baseline="0" noProof="0" dirty="0" smtClean="0">
                <a:ln>
                  <a:noFill/>
                </a:ln>
                <a:solidFill>
                  <a:srgbClr val="1564BA"/>
                </a:solidFill>
                <a:effectLst/>
                <a:uLnTx/>
                <a:uFillTx/>
                <a:latin typeface="微软雅黑" pitchFamily="34" charset="-122"/>
                <a:ea typeface="微软雅黑" pitchFamily="34" charset="-122"/>
                <a:cs typeface="Heiti SC Light" charset="0"/>
                <a:sym typeface="Gill Sans" charset="0"/>
              </a:rPr>
              <a:t>交易服务型电商如果能够完全实现二手车交易的在线化</a:t>
            </a:r>
            <a:r>
              <a:rPr kumimoji="0" lang="en-US" altLang="zh-CN" sz="1500" b="0" i="0" u="none" strike="noStrike" kern="0" cap="none" spc="0" normalizeH="0" baseline="0" noProof="0" dirty="0" smtClean="0">
                <a:ln>
                  <a:noFill/>
                </a:ln>
                <a:solidFill>
                  <a:srgbClr val="1564BA"/>
                </a:solidFill>
                <a:effectLst/>
                <a:uLnTx/>
                <a:uFillTx/>
                <a:latin typeface="微软雅黑" pitchFamily="34" charset="-122"/>
                <a:ea typeface="微软雅黑" pitchFamily="34" charset="-122"/>
                <a:cs typeface="Heiti SC Light" charset="0"/>
                <a:sym typeface="Gill Sans" charset="0"/>
              </a:rPr>
              <a:t>(</a:t>
            </a:r>
            <a:r>
              <a:rPr kumimoji="0" lang="zh-CN" altLang="en-US" sz="1500" b="0" i="0" u="none" strike="noStrike" kern="0" cap="none" spc="0" normalizeH="0" baseline="0" noProof="0" dirty="0" smtClean="0">
                <a:ln>
                  <a:noFill/>
                </a:ln>
                <a:solidFill>
                  <a:srgbClr val="1564BA"/>
                </a:solidFill>
                <a:effectLst/>
                <a:uLnTx/>
                <a:uFillTx/>
                <a:latin typeface="微软雅黑" pitchFamily="34" charset="-122"/>
                <a:ea typeface="微软雅黑" pitchFamily="34" charset="-122"/>
                <a:cs typeface="Heiti SC Light" charset="0"/>
                <a:sym typeface="Gill Sans" charset="0"/>
              </a:rPr>
              <a:t>车商不需要看车，只依靠标准化的检测报告和电商平台的信用就能实现交易</a:t>
            </a:r>
            <a:r>
              <a:rPr kumimoji="0" lang="en-US" altLang="zh-CN" sz="1500" b="0" i="0" u="none" strike="noStrike" kern="0" cap="none" spc="0" normalizeH="0" baseline="0" noProof="0" dirty="0" smtClean="0">
                <a:ln>
                  <a:noFill/>
                </a:ln>
                <a:solidFill>
                  <a:srgbClr val="1564BA"/>
                </a:solidFill>
                <a:effectLst/>
                <a:uLnTx/>
                <a:uFillTx/>
                <a:latin typeface="微软雅黑" pitchFamily="34" charset="-122"/>
                <a:ea typeface="微软雅黑" pitchFamily="34" charset="-122"/>
                <a:cs typeface="Heiti SC Light" charset="0"/>
                <a:sym typeface="Gill Sans" charset="0"/>
              </a:rPr>
              <a:t>)</a:t>
            </a:r>
            <a:r>
              <a:rPr kumimoji="0" lang="zh-CN" altLang="en-US" sz="1500" b="0" i="0" u="none" strike="noStrike" kern="0" cap="none" spc="0" normalizeH="0" baseline="0" noProof="0" dirty="0" smtClean="0">
                <a:ln>
                  <a:noFill/>
                </a:ln>
                <a:solidFill>
                  <a:srgbClr val="1564BA"/>
                </a:solidFill>
                <a:effectLst/>
                <a:uLnTx/>
                <a:uFillTx/>
                <a:latin typeface="微软雅黑" pitchFamily="34" charset="-122"/>
                <a:ea typeface="微软雅黑" pitchFamily="34" charset="-122"/>
                <a:cs typeface="Heiti SC Light" charset="0"/>
                <a:sym typeface="Gill Sans" charset="0"/>
              </a:rPr>
              <a:t>，就能够快速的将业务覆盖至</a:t>
            </a:r>
            <a:r>
              <a:rPr kumimoji="0" lang="zh-CN" altLang="en-US" sz="1500" b="0" i="0" u="none" strike="noStrike" kern="0" cap="none" spc="0" normalizeH="0" baseline="0" noProof="0" dirty="0" smtClean="0">
                <a:ln>
                  <a:noFill/>
                </a:ln>
                <a:solidFill>
                  <a:srgbClr val="C00000"/>
                </a:solidFill>
                <a:effectLst/>
                <a:uLnTx/>
                <a:uFillTx/>
                <a:latin typeface="微软雅黑" pitchFamily="34" charset="-122"/>
                <a:ea typeface="微软雅黑" pitchFamily="34" charset="-122"/>
                <a:cs typeface="Heiti SC Light" charset="0"/>
                <a:sym typeface="Gill Sans" charset="0"/>
              </a:rPr>
              <a:t>全国范围</a:t>
            </a:r>
            <a:r>
              <a:rPr kumimoji="0" lang="zh-CN" altLang="en-US" sz="1500" b="0" i="0" u="none" strike="noStrike" kern="0" cap="none" spc="0" normalizeH="0" baseline="0" noProof="0" dirty="0" smtClean="0">
                <a:ln>
                  <a:noFill/>
                </a:ln>
                <a:solidFill>
                  <a:srgbClr val="1564BA"/>
                </a:solidFill>
                <a:effectLst/>
                <a:uLnTx/>
                <a:uFillTx/>
                <a:latin typeface="微软雅黑" pitchFamily="34" charset="-122"/>
                <a:ea typeface="微软雅黑" pitchFamily="34" charset="-122"/>
                <a:cs typeface="Heiti SC Light" charset="0"/>
                <a:sym typeface="Gill Sans" charset="0"/>
              </a:rPr>
              <a:t>，从而打破原有的物理局限，使二手车供应和需求的匹配完全线上化，同时在线下通过完善的物流体系完成二手车的物理流转。</a:t>
            </a:r>
          </a:p>
        </p:txBody>
      </p:sp>
      <p:sp>
        <p:nvSpPr>
          <p:cNvPr id="347" name="矩形 346"/>
          <p:cNvSpPr/>
          <p:nvPr/>
        </p:nvSpPr>
        <p:spPr>
          <a:xfrm>
            <a:off x="461934" y="132638"/>
            <a:ext cx="6109365" cy="523220"/>
          </a:xfrm>
          <a:prstGeom prst="rect">
            <a:avLst/>
          </a:prstGeom>
        </p:spPr>
        <p:txBody>
          <a:bodyPr wrap="none">
            <a:spAutoFit/>
          </a:bodyPr>
          <a:lstStyle/>
          <a:p>
            <a:pPr lvl="0"/>
            <a:r>
              <a:rPr kumimoji="1" lang="en-US" altLang="zh-CN" sz="2800" dirty="0" err="1" smtClean="0">
                <a:solidFill>
                  <a:srgbClr val="00B0F0"/>
                </a:solidFill>
                <a:latin typeface="SimHei" charset="0"/>
                <a:ea typeface="SimHei" charset="0"/>
                <a:cs typeface="SimHei" charset="0"/>
              </a:rPr>
              <a:t>ToB</a:t>
            </a:r>
            <a:r>
              <a:rPr kumimoji="1" lang="zh-CN" altLang="en-US" sz="2800" dirty="0" smtClean="0">
                <a:solidFill>
                  <a:srgbClr val="00B0F0"/>
                </a:solidFill>
                <a:latin typeface="SimHei" charset="0"/>
                <a:ea typeface="SimHei" charset="0"/>
                <a:cs typeface="SimHei" charset="0"/>
              </a:rPr>
              <a:t>交易服务型二手车电商将成为主流</a:t>
            </a:r>
            <a:endParaRPr kumimoji="1" lang="zh-CN" altLang="en-US" sz="2800" dirty="0">
              <a:solidFill>
                <a:srgbClr val="00B0F0"/>
              </a:solidFill>
              <a:latin typeface="SimHei" charset="0"/>
              <a:ea typeface="SimHei" charset="0"/>
              <a:cs typeface="SimHei" charset="0"/>
            </a:endParaRPr>
          </a:p>
        </p:txBody>
      </p:sp>
    </p:spTree>
    <p:extLst>
      <p:ext uri="{BB962C8B-B14F-4D97-AF65-F5344CB8AC3E}">
        <p14:creationId xmlns:p14="http://schemas.microsoft.com/office/powerpoint/2010/main" val="19533283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 y="1"/>
            <a:ext cx="135466" cy="778932"/>
          </a:xfrm>
          <a:prstGeom prst="rect">
            <a:avLst/>
          </a:prstGeom>
          <a:solidFill>
            <a:srgbClr val="00B0F0"/>
          </a:solidFill>
        </p:spPr>
        <p:txBody>
          <a:bodyPr wrap="square" rtlCol="0">
            <a:spAutoFit/>
          </a:bodyPr>
          <a:lstStyle/>
          <a:p>
            <a:endParaRPr kumimoji="1" lang="zh-CN" altLang="en-US"/>
          </a:p>
        </p:txBody>
      </p:sp>
      <p:sp>
        <p:nvSpPr>
          <p:cNvPr id="9" name="文本框 8"/>
          <p:cNvSpPr txBox="1"/>
          <p:nvPr/>
        </p:nvSpPr>
        <p:spPr>
          <a:xfrm>
            <a:off x="389467" y="220133"/>
            <a:ext cx="2472266" cy="461665"/>
          </a:xfrm>
          <a:prstGeom prst="rect">
            <a:avLst/>
          </a:prstGeom>
          <a:noFill/>
        </p:spPr>
        <p:txBody>
          <a:bodyPr wrap="square" rtlCol="0">
            <a:spAutoFit/>
          </a:bodyPr>
          <a:lstStyle/>
          <a:p>
            <a:r>
              <a:rPr kumimoji="1" lang="zh-CN" altLang="en-US" sz="2400" dirty="0" smtClean="0">
                <a:solidFill>
                  <a:srgbClr val="00B0F0"/>
                </a:solidFill>
                <a:latin typeface="SimHei" charset="0"/>
                <a:ea typeface="SimHei" charset="0"/>
                <a:cs typeface="SimHei" charset="0"/>
              </a:rPr>
              <a:t>前言</a:t>
            </a:r>
          </a:p>
        </p:txBody>
      </p:sp>
      <p:sp>
        <p:nvSpPr>
          <p:cNvPr id="10" name="圆角矩形 9"/>
          <p:cNvSpPr/>
          <p:nvPr/>
        </p:nvSpPr>
        <p:spPr bwMode="auto">
          <a:xfrm>
            <a:off x="592667" y="928675"/>
            <a:ext cx="4775200" cy="4947191"/>
          </a:xfrm>
          <a:prstGeom prst="roundRect">
            <a:avLst/>
          </a:prstGeom>
          <a:noFill/>
          <a:ln>
            <a:prstDash val="dash"/>
          </a:ln>
          <a:extLst/>
        </p:spPr>
        <p:style>
          <a:lnRef idx="2">
            <a:schemeClr val="accent1"/>
          </a:lnRef>
          <a:fillRef idx="1">
            <a:schemeClr val="lt1"/>
          </a:fillRef>
          <a:effectRef idx="0">
            <a:schemeClr val="accent1"/>
          </a:effectRef>
          <a:fontRef idx="minor">
            <a:schemeClr val="dk1"/>
          </a:fontRef>
        </p:style>
        <p:txBody>
          <a:bodyPr vert="horz" wrap="square" lIns="91440" tIns="180000" rIns="91440" bIns="45720" numCol="1" rtlCol="0" anchor="t" anchorCtr="0" compatLnSpc="1">
            <a:prstTxWarp prst="textNoShape">
              <a:avLst/>
            </a:prstTxWarp>
          </a:bodyPr>
          <a:lstStyle/>
          <a:p>
            <a:pPr algn="l"/>
            <a:endParaRPr lang="zh-CN" altLang="en-US" dirty="0">
              <a:solidFill>
                <a:schemeClr val="tx2"/>
              </a:solidFill>
              <a:latin typeface="微软雅黑" pitchFamily="34" charset="-122"/>
              <a:ea typeface="微软雅黑" pitchFamily="34" charset="-122"/>
            </a:endParaRPr>
          </a:p>
          <a:p>
            <a:pPr marL="171450" indent="-171450" algn="l">
              <a:lnSpc>
                <a:spcPct val="125000"/>
              </a:lnSpc>
              <a:buFont typeface="Wingdings" panose="05000000000000000000" pitchFamily="2" charset="2"/>
              <a:buChar char="l"/>
            </a:pPr>
            <a:r>
              <a:rPr lang="zh-CN" altLang="en-US" dirty="0" smtClean="0">
                <a:solidFill>
                  <a:schemeClr val="tx2"/>
                </a:solidFill>
                <a:latin typeface="微软雅黑" pitchFamily="34" charset="-122"/>
                <a:ea typeface="微软雅黑" pitchFamily="34" charset="-122"/>
              </a:rPr>
              <a:t>中国</a:t>
            </a:r>
            <a:r>
              <a:rPr lang="zh-CN" altLang="en-US" dirty="0">
                <a:solidFill>
                  <a:schemeClr val="tx2"/>
                </a:solidFill>
                <a:latin typeface="微软雅黑" pitchFamily="34" charset="-122"/>
                <a:ea typeface="微软雅黑" pitchFamily="34" charset="-122"/>
              </a:rPr>
              <a:t>的汽车行业经历了十年的快速发展，新车的产销量大幅提升，随着居民汽车保有量的大大提高，</a:t>
            </a:r>
            <a:r>
              <a:rPr lang="zh-CN" altLang="en-US" dirty="0" smtClean="0">
                <a:solidFill>
                  <a:srgbClr val="C00000"/>
                </a:solidFill>
                <a:latin typeface="微软雅黑" pitchFamily="34" charset="-122"/>
                <a:ea typeface="微软雅黑" pitchFamily="34" charset="-122"/>
              </a:rPr>
              <a:t>二手车交易</a:t>
            </a:r>
            <a:r>
              <a:rPr lang="zh-CN" altLang="en-US" dirty="0">
                <a:solidFill>
                  <a:srgbClr val="C00000"/>
                </a:solidFill>
                <a:latin typeface="微软雅黑" pitchFamily="34" charset="-122"/>
                <a:ea typeface="微软雅黑" pitchFamily="34" charset="-122"/>
              </a:rPr>
              <a:t>量</a:t>
            </a:r>
            <a:r>
              <a:rPr lang="zh-CN" altLang="en-US" dirty="0">
                <a:solidFill>
                  <a:schemeClr val="tx2"/>
                </a:solidFill>
                <a:latin typeface="微软雅黑" pitchFamily="34" charset="-122"/>
                <a:ea typeface="微软雅黑" pitchFamily="34" charset="-122"/>
              </a:rPr>
              <a:t>也出现了快速增长，消费者购买二手车的习惯也在逐渐形成。但目前国内的二手车流通渠道效率低下，</a:t>
            </a:r>
            <a:r>
              <a:rPr lang="zh-CN" altLang="en-US" dirty="0" smtClean="0">
                <a:solidFill>
                  <a:schemeClr val="tx2"/>
                </a:solidFill>
                <a:latin typeface="微软雅黑" pitchFamily="34" charset="-122"/>
                <a:ea typeface="微软雅黑" pitchFamily="34" charset="-122"/>
              </a:rPr>
              <a:t>成本居高不下</a:t>
            </a:r>
            <a:r>
              <a:rPr lang="zh-CN" altLang="en-US" dirty="0">
                <a:solidFill>
                  <a:schemeClr val="tx2"/>
                </a:solidFill>
                <a:latin typeface="微软雅黑" pitchFamily="34" charset="-122"/>
                <a:ea typeface="微软雅黑" pitchFamily="34" charset="-122"/>
              </a:rPr>
              <a:t>，相关诚信体系及政策不够完善，导致了二手车市场的发展受到制约，近几年出现的二手车电商这一</a:t>
            </a:r>
            <a:r>
              <a:rPr lang="zh-CN" altLang="en-US" dirty="0" smtClean="0">
                <a:solidFill>
                  <a:schemeClr val="tx2"/>
                </a:solidFill>
                <a:latin typeface="微软雅黑" pitchFamily="34" charset="-122"/>
                <a:ea typeface="微软雅黑" pitchFamily="34" charset="-122"/>
              </a:rPr>
              <a:t>形式</a:t>
            </a:r>
            <a:r>
              <a:rPr lang="zh-CN" altLang="en-US" dirty="0">
                <a:solidFill>
                  <a:schemeClr val="tx2"/>
                </a:solidFill>
                <a:latin typeface="微软雅黑" pitchFamily="34" charset="-122"/>
                <a:ea typeface="微软雅黑" pitchFamily="34" charset="-122"/>
              </a:rPr>
              <a:t>在一定程度上能够</a:t>
            </a:r>
            <a:r>
              <a:rPr lang="zh-CN" altLang="en-US" dirty="0">
                <a:solidFill>
                  <a:srgbClr val="C00000"/>
                </a:solidFill>
                <a:latin typeface="微软雅黑" pitchFamily="34" charset="-122"/>
                <a:ea typeface="微软雅黑" pitchFamily="34" charset="-122"/>
              </a:rPr>
              <a:t>改善</a:t>
            </a:r>
            <a:r>
              <a:rPr lang="zh-CN" altLang="en-US" dirty="0">
                <a:solidFill>
                  <a:schemeClr val="tx2"/>
                </a:solidFill>
                <a:latin typeface="微软雅黑" pitchFamily="34" charset="-122"/>
                <a:ea typeface="微软雅黑" pitchFamily="34" charset="-122"/>
              </a:rPr>
              <a:t>这一局面</a:t>
            </a:r>
            <a:r>
              <a:rPr lang="zh-CN" altLang="en-US" dirty="0" smtClean="0">
                <a:solidFill>
                  <a:schemeClr val="tx2"/>
                </a:solidFill>
                <a:latin typeface="微软雅黑" pitchFamily="34" charset="-122"/>
                <a:ea typeface="微软雅黑" pitchFamily="34" charset="-122"/>
              </a:rPr>
              <a:t>。</a:t>
            </a:r>
            <a:endParaRPr lang="zh-CN" altLang="en-US" dirty="0">
              <a:solidFill>
                <a:schemeClr val="tx2"/>
              </a:solidFill>
              <a:latin typeface="微软雅黑" pitchFamily="34" charset="-122"/>
              <a:ea typeface="微软雅黑" pitchFamily="34" charset="-122"/>
            </a:endParaRPr>
          </a:p>
        </p:txBody>
      </p:sp>
      <p:sp>
        <p:nvSpPr>
          <p:cNvPr id="11" name="TextBox 9"/>
          <p:cNvSpPr txBox="1"/>
          <p:nvPr/>
        </p:nvSpPr>
        <p:spPr>
          <a:xfrm>
            <a:off x="1115469" y="778933"/>
            <a:ext cx="1020261" cy="523220"/>
          </a:xfrm>
          <a:prstGeom prst="rect">
            <a:avLst/>
          </a:prstGeom>
          <a:solidFill>
            <a:schemeClr val="bg1"/>
          </a:solidFill>
        </p:spPr>
        <p:txBody>
          <a:bodyPr wrap="square" rtlCol="0">
            <a:spAutoFit/>
          </a:bodyPr>
          <a:lstStyle/>
          <a:p>
            <a:pPr algn="just"/>
            <a:r>
              <a:rPr lang="zh-CN" altLang="en-US" sz="2800" dirty="0" smtClean="0">
                <a:solidFill>
                  <a:srgbClr val="00B0F0"/>
                </a:solidFill>
                <a:latin typeface="SimHei" charset="0"/>
                <a:ea typeface="SimHei" charset="0"/>
                <a:cs typeface="SimHei" charset="0"/>
              </a:rPr>
              <a:t>背景</a:t>
            </a:r>
          </a:p>
        </p:txBody>
      </p:sp>
      <p:sp>
        <p:nvSpPr>
          <p:cNvPr id="14" name="圆角矩形 13"/>
          <p:cNvSpPr/>
          <p:nvPr/>
        </p:nvSpPr>
        <p:spPr bwMode="auto">
          <a:xfrm>
            <a:off x="6790267" y="945608"/>
            <a:ext cx="4775200" cy="4947191"/>
          </a:xfrm>
          <a:prstGeom prst="roundRect">
            <a:avLst/>
          </a:prstGeom>
          <a:solidFill>
            <a:schemeClr val="lt1"/>
          </a:solidFill>
          <a:ln w="12700" cmpd="sng">
            <a:solidFill>
              <a:schemeClr val="accent2"/>
            </a:solidFill>
            <a:prstDash val="dash"/>
          </a:ln>
          <a:scene3d>
            <a:camera prst="orthographicFront"/>
            <a:lightRig rig="threePt" dir="t"/>
          </a:scene3d>
          <a:sp3d extrusionH="76200">
            <a:extrusionClr>
              <a:schemeClr val="bg1"/>
            </a:extrusionClr>
          </a:sp3d>
          <a:extLst/>
        </p:spPr>
        <p:style>
          <a:lnRef idx="2">
            <a:schemeClr val="accent1"/>
          </a:lnRef>
          <a:fillRef idx="1">
            <a:schemeClr val="lt1"/>
          </a:fillRef>
          <a:effectRef idx="0">
            <a:schemeClr val="accent1"/>
          </a:effectRef>
          <a:fontRef idx="minor">
            <a:schemeClr val="dk1"/>
          </a:fontRef>
        </p:style>
        <p:txBody>
          <a:bodyPr vert="horz" wrap="square" lIns="91440" tIns="180000" rIns="91440" bIns="45720" numCol="1" rtlCol="0" anchor="t" anchorCtr="0" compatLnSpc="1">
            <a:prstTxWarp prst="textNoShape">
              <a:avLst/>
            </a:prstTxWarp>
          </a:bodyPr>
          <a:lstStyle/>
          <a:p>
            <a:pPr algn="l"/>
            <a:endParaRPr lang="zh-CN" altLang="en-US" dirty="0">
              <a:solidFill>
                <a:schemeClr val="accent2"/>
              </a:solidFill>
              <a:latin typeface="微软雅黑" pitchFamily="34" charset="-122"/>
              <a:ea typeface="微软雅黑" pitchFamily="34" charset="-122"/>
            </a:endParaRPr>
          </a:p>
          <a:p>
            <a:pPr marL="171450" lvl="0" indent="-171450" algn="just" fontAlgn="base">
              <a:lnSpc>
                <a:spcPct val="125000"/>
              </a:lnSpc>
              <a:spcBef>
                <a:spcPts val="600"/>
              </a:spcBef>
              <a:spcAft>
                <a:spcPct val="0"/>
              </a:spcAft>
              <a:buFont typeface="Wingdings" panose="05000000000000000000" pitchFamily="2" charset="2"/>
              <a:buChar char="l"/>
            </a:pPr>
            <a:r>
              <a:rPr lang="zh-CN" altLang="en-US" dirty="0">
                <a:solidFill>
                  <a:schemeClr val="accent2"/>
                </a:solidFill>
                <a:latin typeface="微软雅黑" pitchFamily="34" charset="-122"/>
                <a:ea typeface="微软雅黑" pitchFamily="34" charset="-122"/>
                <a:sym typeface="Gill Sans" charset="0"/>
              </a:rPr>
              <a:t>二手车电商是指通过</a:t>
            </a:r>
            <a:r>
              <a:rPr lang="zh-CN" altLang="en-US" dirty="0">
                <a:solidFill>
                  <a:srgbClr val="C00000"/>
                </a:solidFill>
                <a:latin typeface="微软雅黑" pitchFamily="34" charset="-122"/>
                <a:ea typeface="微软雅黑" pitchFamily="34" charset="-122"/>
                <a:sym typeface="Gill Sans" charset="0"/>
              </a:rPr>
              <a:t>互联网</a:t>
            </a:r>
            <a:r>
              <a:rPr lang="en-US" altLang="zh-CN" dirty="0">
                <a:solidFill>
                  <a:srgbClr val="C00000"/>
                </a:solidFill>
                <a:latin typeface="微软雅黑" pitchFamily="34" charset="-122"/>
                <a:ea typeface="微软雅黑" pitchFamily="34" charset="-122"/>
                <a:sym typeface="Gill Sans" charset="0"/>
              </a:rPr>
              <a:t>/</a:t>
            </a:r>
            <a:r>
              <a:rPr lang="zh-CN" altLang="en-US" dirty="0">
                <a:solidFill>
                  <a:srgbClr val="C00000"/>
                </a:solidFill>
                <a:latin typeface="微软雅黑" pitchFamily="34" charset="-122"/>
                <a:ea typeface="微软雅黑" pitchFamily="34" charset="-122"/>
                <a:sym typeface="Gill Sans" charset="0"/>
              </a:rPr>
              <a:t>移动互联网</a:t>
            </a:r>
            <a:r>
              <a:rPr lang="zh-CN" altLang="en-US" dirty="0">
                <a:solidFill>
                  <a:schemeClr val="accent2"/>
                </a:solidFill>
                <a:latin typeface="微软雅黑" pitchFamily="34" charset="-122"/>
                <a:ea typeface="微软雅黑" pitchFamily="34" charset="-122"/>
                <a:sym typeface="Gill Sans" charset="0"/>
              </a:rPr>
              <a:t>技术和手段完成</a:t>
            </a:r>
            <a:r>
              <a:rPr lang="zh-CN" altLang="en-US" dirty="0">
                <a:solidFill>
                  <a:srgbClr val="C00000"/>
                </a:solidFill>
                <a:latin typeface="微软雅黑" pitchFamily="34" charset="-122"/>
                <a:ea typeface="微软雅黑" pitchFamily="34" charset="-122"/>
                <a:sym typeface="Gill Sans" charset="0"/>
              </a:rPr>
              <a:t>二手车</a:t>
            </a:r>
            <a:r>
              <a:rPr lang="zh-CN" altLang="en-US" dirty="0">
                <a:solidFill>
                  <a:schemeClr val="accent2"/>
                </a:solidFill>
                <a:latin typeface="微软雅黑" pitchFamily="34" charset="-122"/>
                <a:ea typeface="微软雅黑" pitchFamily="34" charset="-122"/>
                <a:sym typeface="Gill Sans" charset="0"/>
              </a:rPr>
              <a:t>的交易流程，提高二手车的流通效率，降低流通成本，实现二手车交易的</a:t>
            </a:r>
            <a:r>
              <a:rPr lang="zh-CN" altLang="en-US" dirty="0">
                <a:solidFill>
                  <a:srgbClr val="C00000"/>
                </a:solidFill>
                <a:latin typeface="微软雅黑" pitchFamily="34" charset="-122"/>
                <a:ea typeface="微软雅黑" pitchFamily="34" charset="-122"/>
                <a:sym typeface="Gill Sans" charset="0"/>
              </a:rPr>
              <a:t>在线化</a:t>
            </a:r>
            <a:r>
              <a:rPr lang="zh-CN" altLang="en-US" dirty="0">
                <a:solidFill>
                  <a:schemeClr val="accent2"/>
                </a:solidFill>
                <a:latin typeface="微软雅黑" pitchFamily="34" charset="-122"/>
                <a:ea typeface="微软雅黑" pitchFamily="34" charset="-122"/>
                <a:sym typeface="Gill Sans" charset="0"/>
              </a:rPr>
              <a:t>，</a:t>
            </a:r>
            <a:r>
              <a:rPr lang="zh-CN" altLang="en-US" dirty="0">
                <a:solidFill>
                  <a:srgbClr val="C00000"/>
                </a:solidFill>
                <a:latin typeface="微软雅黑" pitchFamily="34" charset="-122"/>
                <a:ea typeface="微软雅黑" pitchFamily="34" charset="-122"/>
                <a:sym typeface="Gill Sans" charset="0"/>
              </a:rPr>
              <a:t>便捷化</a:t>
            </a:r>
            <a:r>
              <a:rPr lang="zh-CN" altLang="en-US" dirty="0">
                <a:solidFill>
                  <a:schemeClr val="accent2"/>
                </a:solidFill>
                <a:latin typeface="微软雅黑" pitchFamily="34" charset="-122"/>
                <a:ea typeface="微软雅黑" pitchFamily="34" charset="-122"/>
                <a:sym typeface="Gill Sans" charset="0"/>
              </a:rPr>
              <a:t>和</a:t>
            </a:r>
            <a:r>
              <a:rPr lang="zh-CN" altLang="en-US" dirty="0">
                <a:solidFill>
                  <a:srgbClr val="C00000"/>
                </a:solidFill>
                <a:latin typeface="微软雅黑" pitchFamily="34" charset="-122"/>
                <a:ea typeface="微软雅黑" pitchFamily="34" charset="-122"/>
                <a:sym typeface="Gill Sans" charset="0"/>
              </a:rPr>
              <a:t>扁平化</a:t>
            </a:r>
            <a:r>
              <a:rPr lang="zh-CN" altLang="en-US" dirty="0">
                <a:solidFill>
                  <a:schemeClr val="accent2"/>
                </a:solidFill>
                <a:latin typeface="微软雅黑" pitchFamily="34" charset="-122"/>
                <a:ea typeface="微软雅黑" pitchFamily="34" charset="-122"/>
                <a:sym typeface="Gill Sans" charset="0"/>
              </a:rPr>
              <a:t>。</a:t>
            </a:r>
            <a:endParaRPr lang="en-US" altLang="zh-CN" dirty="0">
              <a:solidFill>
                <a:schemeClr val="accent2"/>
              </a:solidFill>
              <a:latin typeface="微软雅黑" pitchFamily="34" charset="-122"/>
              <a:ea typeface="微软雅黑" pitchFamily="34" charset="-122"/>
              <a:sym typeface="Gill Sans" charset="0"/>
            </a:endParaRPr>
          </a:p>
          <a:p>
            <a:pPr marL="171450" lvl="0" indent="-171450" algn="just" fontAlgn="base">
              <a:lnSpc>
                <a:spcPct val="125000"/>
              </a:lnSpc>
              <a:spcBef>
                <a:spcPts val="600"/>
              </a:spcBef>
              <a:spcAft>
                <a:spcPct val="0"/>
              </a:spcAft>
              <a:buFont typeface="Wingdings" panose="05000000000000000000" pitchFamily="2" charset="2"/>
              <a:buChar char="l"/>
            </a:pPr>
            <a:r>
              <a:rPr lang="zh-CN" altLang="en-US" dirty="0">
                <a:solidFill>
                  <a:schemeClr val="accent2"/>
                </a:solidFill>
                <a:latin typeface="微软雅黑" pitchFamily="34" charset="-122"/>
                <a:ea typeface="微软雅黑" pitchFamily="34" charset="-122"/>
                <a:sym typeface="Gill Sans" charset="0"/>
              </a:rPr>
              <a:t>二手车电商平台是指企业搭建的二手车在线信息或交易平台，利用互联网技术并结合线下的服务资源为二手车买卖双方提供交易过程中的部分或所有服务，进而促成交易的完成，并获得相应的收入。</a:t>
            </a:r>
            <a:endParaRPr lang="en-US" altLang="zh-CN" dirty="0">
              <a:solidFill>
                <a:schemeClr val="accent2"/>
              </a:solidFill>
              <a:latin typeface="微软雅黑" pitchFamily="34" charset="-122"/>
              <a:ea typeface="微软雅黑" pitchFamily="34" charset="-122"/>
              <a:sym typeface="Gill Sans" charset="0"/>
            </a:endParaRPr>
          </a:p>
        </p:txBody>
      </p:sp>
      <p:sp>
        <p:nvSpPr>
          <p:cNvPr id="15" name="TextBox 9"/>
          <p:cNvSpPr txBox="1"/>
          <p:nvPr/>
        </p:nvSpPr>
        <p:spPr>
          <a:xfrm>
            <a:off x="7363869" y="723274"/>
            <a:ext cx="1020261" cy="523220"/>
          </a:xfrm>
          <a:prstGeom prst="rect">
            <a:avLst/>
          </a:prstGeom>
          <a:solidFill>
            <a:schemeClr val="bg1"/>
          </a:solidFill>
        </p:spPr>
        <p:txBody>
          <a:bodyPr wrap="square" rtlCol="0">
            <a:spAutoFit/>
          </a:bodyPr>
          <a:lstStyle/>
          <a:p>
            <a:pPr algn="just"/>
            <a:r>
              <a:rPr lang="zh-CN" altLang="en-US" sz="2800" dirty="0" smtClean="0">
                <a:solidFill>
                  <a:schemeClr val="accent2"/>
                </a:solidFill>
                <a:latin typeface="SimHei" charset="0"/>
                <a:ea typeface="SimHei" charset="0"/>
                <a:cs typeface="SimHei" charset="0"/>
              </a:rPr>
              <a:t>定义</a:t>
            </a:r>
          </a:p>
        </p:txBody>
      </p:sp>
    </p:spTree>
    <p:extLst>
      <p:ext uri="{BB962C8B-B14F-4D97-AF65-F5344CB8AC3E}">
        <p14:creationId xmlns:p14="http://schemas.microsoft.com/office/powerpoint/2010/main" val="29243591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 y="1"/>
            <a:ext cx="135466" cy="778932"/>
          </a:xfrm>
          <a:prstGeom prst="rect">
            <a:avLst/>
          </a:prstGeom>
          <a:solidFill>
            <a:srgbClr val="00B0F0"/>
          </a:solidFill>
        </p:spPr>
        <p:txBody>
          <a:bodyPr wrap="square" rtlCol="0">
            <a:spAutoFit/>
          </a:bodyPr>
          <a:lstStyle/>
          <a:p>
            <a:endParaRPr kumimoji="1" lang="zh-CN" altLang="en-US"/>
          </a:p>
        </p:txBody>
      </p:sp>
      <p:sp>
        <p:nvSpPr>
          <p:cNvPr id="3" name="矩形 2"/>
          <p:cNvSpPr/>
          <p:nvPr/>
        </p:nvSpPr>
        <p:spPr>
          <a:xfrm>
            <a:off x="461934" y="132638"/>
            <a:ext cx="8084264" cy="523220"/>
          </a:xfrm>
          <a:prstGeom prst="rect">
            <a:avLst/>
          </a:prstGeom>
        </p:spPr>
        <p:txBody>
          <a:bodyPr wrap="none">
            <a:spAutoFit/>
          </a:bodyPr>
          <a:lstStyle/>
          <a:p>
            <a:pPr lvl="0"/>
            <a:r>
              <a:rPr kumimoji="1" lang="zh-CN" altLang="en-US" sz="2800" dirty="0" smtClean="0">
                <a:solidFill>
                  <a:srgbClr val="00B0F0"/>
                </a:solidFill>
                <a:latin typeface="SimHei" charset="0"/>
                <a:ea typeface="SimHei" charset="0"/>
                <a:cs typeface="SimHei" charset="0"/>
              </a:rPr>
              <a:t>创业窗口基本关闭，兼并淘汰开始，马太效应显现</a:t>
            </a:r>
            <a:endParaRPr kumimoji="1" lang="zh-CN" altLang="en-US" sz="2800" dirty="0">
              <a:solidFill>
                <a:srgbClr val="00B0F0"/>
              </a:solidFill>
              <a:latin typeface="SimHei" charset="0"/>
              <a:ea typeface="SimHei" charset="0"/>
              <a:cs typeface="SimHei"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934" y="778933"/>
            <a:ext cx="6047705" cy="3772794"/>
          </a:xfrm>
          <a:prstGeom prst="rect">
            <a:avLst/>
          </a:prstGeom>
        </p:spPr>
      </p:pic>
      <p:graphicFrame>
        <p:nvGraphicFramePr>
          <p:cNvPr id="5" name="表格 4"/>
          <p:cNvGraphicFramePr>
            <a:graphicFrameLocks noGrp="1"/>
          </p:cNvGraphicFramePr>
          <p:nvPr>
            <p:extLst>
              <p:ext uri="{D42A27DB-BD31-4B8C-83A1-F6EECF244321}">
                <p14:modId xmlns:p14="http://schemas.microsoft.com/office/powerpoint/2010/main" val="1816796073"/>
              </p:ext>
            </p:extLst>
          </p:nvPr>
        </p:nvGraphicFramePr>
        <p:xfrm>
          <a:off x="6625549" y="1351327"/>
          <a:ext cx="5377561" cy="3200400"/>
        </p:xfrm>
        <a:graphic>
          <a:graphicData uri="http://schemas.openxmlformats.org/drawingml/2006/table">
            <a:tbl>
              <a:tblPr firstRow="1" bandRow="1">
                <a:tableStyleId>{93296810-A885-4BE3-A3E7-6D5BEEA58F35}</a:tableStyleId>
              </a:tblPr>
              <a:tblGrid>
                <a:gridCol w="1385110">
                  <a:extLst>
                    <a:ext uri="{9D8B030D-6E8A-4147-A177-3AD203B41FA5}">
                      <a16:colId xmlns:a16="http://schemas.microsoft.com/office/drawing/2014/main" xmlns="" val="20000"/>
                    </a:ext>
                  </a:extLst>
                </a:gridCol>
                <a:gridCol w="785612">
                  <a:extLst>
                    <a:ext uri="{9D8B030D-6E8A-4147-A177-3AD203B41FA5}">
                      <a16:colId xmlns:a16="http://schemas.microsoft.com/office/drawing/2014/main" xmlns="" val="20001"/>
                    </a:ext>
                  </a:extLst>
                </a:gridCol>
                <a:gridCol w="695459">
                  <a:extLst>
                    <a:ext uri="{9D8B030D-6E8A-4147-A177-3AD203B41FA5}">
                      <a16:colId xmlns:a16="http://schemas.microsoft.com/office/drawing/2014/main" xmlns="" val="20002"/>
                    </a:ext>
                  </a:extLst>
                </a:gridCol>
                <a:gridCol w="1081825">
                  <a:extLst>
                    <a:ext uri="{9D8B030D-6E8A-4147-A177-3AD203B41FA5}">
                      <a16:colId xmlns:a16="http://schemas.microsoft.com/office/drawing/2014/main" xmlns="" val="20003"/>
                    </a:ext>
                  </a:extLst>
                </a:gridCol>
                <a:gridCol w="680220">
                  <a:extLst>
                    <a:ext uri="{9D8B030D-6E8A-4147-A177-3AD203B41FA5}">
                      <a16:colId xmlns:a16="http://schemas.microsoft.com/office/drawing/2014/main" xmlns="" val="20004"/>
                    </a:ext>
                  </a:extLst>
                </a:gridCol>
                <a:gridCol w="749335">
                  <a:extLst>
                    <a:ext uri="{9D8B030D-6E8A-4147-A177-3AD203B41FA5}">
                      <a16:colId xmlns:a16="http://schemas.microsoft.com/office/drawing/2014/main" xmlns="" val="20005"/>
                    </a:ext>
                  </a:extLst>
                </a:gridCol>
              </a:tblGrid>
              <a:tr h="319974">
                <a:tc>
                  <a:txBody>
                    <a:bodyPr/>
                    <a:lstStyle/>
                    <a:p>
                      <a:pPr algn="ctr"/>
                      <a:r>
                        <a:rPr lang="zh-CN" altLang="en-US" sz="1500" dirty="0" smtClean="0">
                          <a:latin typeface="SimHei" charset="0"/>
                          <a:ea typeface="SimHei" charset="0"/>
                          <a:cs typeface="SimHei" charset="0"/>
                        </a:rPr>
                        <a:t>名称</a:t>
                      </a:r>
                      <a:endParaRPr lang="zh-CN" altLang="en-US" sz="1500" dirty="0">
                        <a:latin typeface="SimHei" charset="0"/>
                        <a:ea typeface="SimHei" charset="0"/>
                        <a:cs typeface="SimHei" charset="0"/>
                      </a:endParaRPr>
                    </a:p>
                  </a:txBody>
                  <a:tcPr/>
                </a:tc>
                <a:tc>
                  <a:txBody>
                    <a:bodyPr/>
                    <a:lstStyle/>
                    <a:p>
                      <a:pPr algn="ctr"/>
                      <a:r>
                        <a:rPr lang="zh-CN" altLang="en-US" sz="1500" dirty="0" smtClean="0">
                          <a:latin typeface="SimHei" charset="0"/>
                          <a:ea typeface="SimHei" charset="0"/>
                          <a:cs typeface="SimHei" charset="0"/>
                        </a:rPr>
                        <a:t>地区</a:t>
                      </a:r>
                      <a:endParaRPr lang="zh-CN" altLang="en-US" sz="1500" dirty="0">
                        <a:latin typeface="SimHei" charset="0"/>
                        <a:ea typeface="SimHei" charset="0"/>
                        <a:cs typeface="SimHei" charset="0"/>
                      </a:endParaRPr>
                    </a:p>
                  </a:txBody>
                  <a:tcPr/>
                </a:tc>
                <a:tc>
                  <a:txBody>
                    <a:bodyPr/>
                    <a:lstStyle/>
                    <a:p>
                      <a:pPr algn="ctr"/>
                      <a:r>
                        <a:rPr lang="zh-CN" altLang="en-US" sz="1500" dirty="0" smtClean="0">
                          <a:latin typeface="SimHei" charset="0"/>
                          <a:ea typeface="SimHei" charset="0"/>
                          <a:cs typeface="SimHei" charset="0"/>
                        </a:rPr>
                        <a:t>模式</a:t>
                      </a:r>
                      <a:endParaRPr lang="zh-CN" altLang="en-US" sz="1500" dirty="0">
                        <a:latin typeface="SimHei" charset="0"/>
                        <a:ea typeface="SimHei" charset="0"/>
                        <a:cs typeface="SimHei" charset="0"/>
                      </a:endParaRPr>
                    </a:p>
                  </a:txBody>
                  <a:tcPr/>
                </a:tc>
                <a:tc>
                  <a:txBody>
                    <a:bodyPr/>
                    <a:lstStyle/>
                    <a:p>
                      <a:pPr algn="ctr"/>
                      <a:r>
                        <a:rPr lang="zh-CN" altLang="en-US" sz="1500" dirty="0" smtClean="0">
                          <a:latin typeface="SimHei" charset="0"/>
                          <a:ea typeface="SimHei" charset="0"/>
                          <a:cs typeface="SimHei" charset="0"/>
                        </a:rPr>
                        <a:t>上线时间</a:t>
                      </a:r>
                      <a:endParaRPr lang="zh-CN" altLang="en-US" sz="1500" dirty="0">
                        <a:latin typeface="SimHei" charset="0"/>
                        <a:ea typeface="SimHei" charset="0"/>
                        <a:cs typeface="SimHei" charset="0"/>
                      </a:endParaRPr>
                    </a:p>
                  </a:txBody>
                  <a:tcPr/>
                </a:tc>
                <a:tc>
                  <a:txBody>
                    <a:bodyPr/>
                    <a:lstStyle/>
                    <a:p>
                      <a:pPr algn="ctr"/>
                      <a:r>
                        <a:rPr lang="zh-CN" altLang="en-US" sz="1500" dirty="0" smtClean="0">
                          <a:latin typeface="SimHei" charset="0"/>
                          <a:ea typeface="SimHei" charset="0"/>
                          <a:cs typeface="SimHei" charset="0"/>
                        </a:rPr>
                        <a:t>融资</a:t>
                      </a:r>
                      <a:endParaRPr lang="zh-CN" altLang="en-US" sz="1500" dirty="0">
                        <a:latin typeface="SimHei" charset="0"/>
                        <a:ea typeface="SimHei" charset="0"/>
                        <a:cs typeface="SimHei" charset="0"/>
                      </a:endParaRPr>
                    </a:p>
                  </a:txBody>
                  <a:tcPr/>
                </a:tc>
                <a:tc>
                  <a:txBody>
                    <a:bodyPr/>
                    <a:lstStyle/>
                    <a:p>
                      <a:pPr algn="ctr"/>
                      <a:r>
                        <a:rPr lang="zh-CN" altLang="en-US" sz="1500" dirty="0" smtClean="0">
                          <a:latin typeface="SimHei" charset="0"/>
                          <a:ea typeface="SimHei" charset="0"/>
                          <a:cs typeface="SimHei" charset="0"/>
                        </a:rPr>
                        <a:t>当前</a:t>
                      </a:r>
                      <a:endParaRPr lang="zh-CN" altLang="en-US" sz="1500" dirty="0">
                        <a:latin typeface="SimHei" charset="0"/>
                        <a:ea typeface="SimHei" charset="0"/>
                        <a:cs typeface="SimHei" charset="0"/>
                      </a:endParaRPr>
                    </a:p>
                  </a:txBody>
                  <a:tcPr/>
                </a:tc>
                <a:extLst>
                  <a:ext uri="{0D108BD9-81ED-4DB2-BD59-A6C34878D82A}">
                    <a16:rowId xmlns:a16="http://schemas.microsoft.com/office/drawing/2014/main" xmlns="" val="10000"/>
                  </a:ext>
                </a:extLst>
              </a:tr>
              <a:tr h="319974">
                <a:tc>
                  <a:txBody>
                    <a:bodyPr/>
                    <a:lstStyle/>
                    <a:p>
                      <a:r>
                        <a:rPr lang="zh-CN" altLang="en-US" sz="1500" dirty="0" smtClean="0">
                          <a:solidFill>
                            <a:schemeClr val="bg2">
                              <a:lumMod val="25000"/>
                            </a:schemeClr>
                          </a:solidFill>
                          <a:latin typeface="SimHei" charset="0"/>
                          <a:ea typeface="SimHei" charset="0"/>
                          <a:cs typeface="SimHei" charset="0"/>
                        </a:rPr>
                        <a:t>麦麦车</a:t>
                      </a:r>
                      <a:endParaRPr lang="zh-CN" altLang="en-US" sz="1500" dirty="0">
                        <a:solidFill>
                          <a:schemeClr val="bg2">
                            <a:lumMod val="25000"/>
                          </a:schemeClr>
                        </a:solidFill>
                        <a:latin typeface="SimHei" charset="0"/>
                        <a:ea typeface="SimHei" charset="0"/>
                        <a:cs typeface="SimHei" charset="0"/>
                      </a:endParaRPr>
                    </a:p>
                  </a:txBody>
                  <a:tcPr/>
                </a:tc>
                <a:tc>
                  <a:txBody>
                    <a:bodyPr/>
                    <a:lstStyle/>
                    <a:p>
                      <a:r>
                        <a:rPr lang="zh-CN" altLang="en-US" sz="1500" dirty="0" smtClean="0">
                          <a:solidFill>
                            <a:schemeClr val="bg2">
                              <a:lumMod val="25000"/>
                            </a:schemeClr>
                          </a:solidFill>
                          <a:latin typeface="SimHei" charset="0"/>
                          <a:ea typeface="SimHei" charset="0"/>
                          <a:cs typeface="SimHei" charset="0"/>
                        </a:rPr>
                        <a:t>厦门</a:t>
                      </a:r>
                      <a:endParaRPr lang="zh-CN" altLang="en-US" sz="1500" dirty="0">
                        <a:solidFill>
                          <a:schemeClr val="bg2">
                            <a:lumMod val="25000"/>
                          </a:schemeClr>
                        </a:solidFill>
                        <a:latin typeface="SimHei" charset="0"/>
                        <a:ea typeface="SimHei" charset="0"/>
                        <a:cs typeface="SimHei" charset="0"/>
                      </a:endParaRPr>
                    </a:p>
                  </a:txBody>
                  <a:tcPr/>
                </a:tc>
                <a:tc>
                  <a:txBody>
                    <a:bodyPr/>
                    <a:lstStyle/>
                    <a:p>
                      <a:r>
                        <a:rPr lang="en-US" altLang="zh-CN" sz="1500" dirty="0" smtClean="0">
                          <a:solidFill>
                            <a:schemeClr val="bg2">
                              <a:lumMod val="25000"/>
                            </a:schemeClr>
                          </a:solidFill>
                          <a:latin typeface="SimHei" charset="0"/>
                          <a:ea typeface="SimHei" charset="0"/>
                          <a:cs typeface="SimHei" charset="0"/>
                        </a:rPr>
                        <a:t>2C</a:t>
                      </a:r>
                      <a:endParaRPr lang="zh-CN" altLang="en-US" sz="1500" dirty="0">
                        <a:solidFill>
                          <a:schemeClr val="bg2">
                            <a:lumMod val="25000"/>
                          </a:schemeClr>
                        </a:solidFill>
                        <a:latin typeface="SimHei" charset="0"/>
                        <a:ea typeface="SimHei" charset="0"/>
                        <a:cs typeface="SimHei" charset="0"/>
                      </a:endParaRPr>
                    </a:p>
                  </a:txBody>
                  <a:tcPr/>
                </a:tc>
                <a:tc>
                  <a:txBody>
                    <a:bodyPr/>
                    <a:lstStyle/>
                    <a:p>
                      <a:r>
                        <a:rPr lang="en-US" altLang="zh-CN" sz="1500" dirty="0" smtClean="0">
                          <a:solidFill>
                            <a:schemeClr val="bg2">
                              <a:lumMod val="25000"/>
                            </a:schemeClr>
                          </a:solidFill>
                          <a:latin typeface="SimHei" charset="0"/>
                          <a:ea typeface="SimHei" charset="0"/>
                          <a:cs typeface="SimHei" charset="0"/>
                        </a:rPr>
                        <a:t>2013.1</a:t>
                      </a:r>
                      <a:endParaRPr lang="zh-CN" altLang="en-US" sz="1500" dirty="0">
                        <a:solidFill>
                          <a:schemeClr val="bg2">
                            <a:lumMod val="25000"/>
                          </a:schemeClr>
                        </a:solidFill>
                        <a:latin typeface="SimHei" charset="0"/>
                        <a:ea typeface="SimHei" charset="0"/>
                        <a:cs typeface="SimHei" charset="0"/>
                      </a:endParaRPr>
                    </a:p>
                  </a:txBody>
                  <a:tcPr/>
                </a:tc>
                <a:tc>
                  <a:txBody>
                    <a:bodyPr/>
                    <a:lstStyle/>
                    <a:p>
                      <a:r>
                        <a:rPr lang="zh-CN" altLang="en-US" sz="1500" dirty="0" smtClean="0">
                          <a:solidFill>
                            <a:schemeClr val="bg2">
                              <a:lumMod val="25000"/>
                            </a:schemeClr>
                          </a:solidFill>
                          <a:latin typeface="SimHei" charset="0"/>
                          <a:ea typeface="SimHei" charset="0"/>
                          <a:cs typeface="SimHei" charset="0"/>
                        </a:rPr>
                        <a:t>无</a:t>
                      </a:r>
                      <a:endParaRPr lang="zh-CN" altLang="en-US" sz="1500" dirty="0">
                        <a:solidFill>
                          <a:schemeClr val="bg2">
                            <a:lumMod val="25000"/>
                          </a:schemeClr>
                        </a:solidFill>
                        <a:latin typeface="SimHei" charset="0"/>
                        <a:ea typeface="SimHei" charset="0"/>
                        <a:cs typeface="SimHei" charset="0"/>
                      </a:endParaRPr>
                    </a:p>
                  </a:txBody>
                  <a:tcPr/>
                </a:tc>
                <a:tc>
                  <a:txBody>
                    <a:bodyPr/>
                    <a:lstStyle/>
                    <a:p>
                      <a:r>
                        <a:rPr lang="zh-CN" altLang="en-US" sz="1500" dirty="0" smtClean="0">
                          <a:solidFill>
                            <a:schemeClr val="bg2">
                              <a:lumMod val="25000"/>
                            </a:schemeClr>
                          </a:solidFill>
                          <a:latin typeface="SimHei" charset="0"/>
                          <a:ea typeface="SimHei" charset="0"/>
                          <a:cs typeface="SimHei" charset="0"/>
                        </a:rPr>
                        <a:t>关闭</a:t>
                      </a:r>
                      <a:endParaRPr lang="zh-CN" altLang="en-US" sz="1500" dirty="0">
                        <a:solidFill>
                          <a:schemeClr val="bg2">
                            <a:lumMod val="25000"/>
                          </a:schemeClr>
                        </a:solidFill>
                        <a:latin typeface="SimHei" charset="0"/>
                        <a:ea typeface="SimHei" charset="0"/>
                        <a:cs typeface="SimHei" charset="0"/>
                      </a:endParaRPr>
                    </a:p>
                  </a:txBody>
                  <a:tcPr/>
                </a:tc>
                <a:extLst>
                  <a:ext uri="{0D108BD9-81ED-4DB2-BD59-A6C34878D82A}">
                    <a16:rowId xmlns:a16="http://schemas.microsoft.com/office/drawing/2014/main" xmlns="" val="10001"/>
                  </a:ext>
                </a:extLst>
              </a:tr>
              <a:tr h="319974">
                <a:tc>
                  <a:txBody>
                    <a:bodyPr/>
                    <a:lstStyle/>
                    <a:p>
                      <a:r>
                        <a:rPr lang="zh-CN" altLang="en-US" sz="1500" dirty="0" smtClean="0">
                          <a:solidFill>
                            <a:schemeClr val="bg2">
                              <a:lumMod val="25000"/>
                            </a:schemeClr>
                          </a:solidFill>
                          <a:latin typeface="SimHei" charset="0"/>
                          <a:ea typeface="SimHei" charset="0"/>
                          <a:cs typeface="SimHei" charset="0"/>
                        </a:rPr>
                        <a:t>淘车之家</a:t>
                      </a:r>
                      <a:endParaRPr lang="zh-CN" altLang="en-US" sz="1500" dirty="0">
                        <a:solidFill>
                          <a:schemeClr val="bg2">
                            <a:lumMod val="25000"/>
                          </a:schemeClr>
                        </a:solidFill>
                        <a:latin typeface="SimHei" charset="0"/>
                        <a:ea typeface="SimHei" charset="0"/>
                        <a:cs typeface="SimHei" charset="0"/>
                      </a:endParaRPr>
                    </a:p>
                  </a:txBody>
                  <a:tcPr/>
                </a:tc>
                <a:tc>
                  <a:txBody>
                    <a:bodyPr/>
                    <a:lstStyle/>
                    <a:p>
                      <a:r>
                        <a:rPr lang="zh-CN" altLang="en-US" sz="1500" dirty="0" smtClean="0">
                          <a:solidFill>
                            <a:schemeClr val="bg2">
                              <a:lumMod val="25000"/>
                            </a:schemeClr>
                          </a:solidFill>
                          <a:latin typeface="SimHei" charset="0"/>
                          <a:ea typeface="SimHei" charset="0"/>
                          <a:cs typeface="SimHei" charset="0"/>
                        </a:rPr>
                        <a:t>大连</a:t>
                      </a:r>
                      <a:endParaRPr lang="zh-CN" altLang="en-US" sz="1500" dirty="0">
                        <a:solidFill>
                          <a:schemeClr val="bg2">
                            <a:lumMod val="25000"/>
                          </a:schemeClr>
                        </a:solidFill>
                        <a:latin typeface="SimHei" charset="0"/>
                        <a:ea typeface="SimHei" charset="0"/>
                        <a:cs typeface="SimHei" charset="0"/>
                      </a:endParaRPr>
                    </a:p>
                  </a:txBody>
                  <a:tcPr/>
                </a:tc>
                <a:tc>
                  <a:txBody>
                    <a:bodyPr/>
                    <a:lstStyle/>
                    <a:p>
                      <a:r>
                        <a:rPr lang="en-US" altLang="zh-CN" sz="1500" dirty="0" smtClean="0">
                          <a:solidFill>
                            <a:schemeClr val="bg2">
                              <a:lumMod val="25000"/>
                            </a:schemeClr>
                          </a:solidFill>
                          <a:latin typeface="SimHei" charset="0"/>
                          <a:ea typeface="SimHei" charset="0"/>
                          <a:cs typeface="SimHei" charset="0"/>
                        </a:rPr>
                        <a:t>2C</a:t>
                      </a:r>
                      <a:endParaRPr lang="zh-CN" altLang="en-US" sz="1500" dirty="0">
                        <a:solidFill>
                          <a:schemeClr val="bg2">
                            <a:lumMod val="25000"/>
                          </a:schemeClr>
                        </a:solidFill>
                        <a:latin typeface="SimHei" charset="0"/>
                        <a:ea typeface="SimHei" charset="0"/>
                        <a:cs typeface="SimHei" charset="0"/>
                      </a:endParaRPr>
                    </a:p>
                  </a:txBody>
                  <a:tcPr/>
                </a:tc>
                <a:tc>
                  <a:txBody>
                    <a:bodyPr/>
                    <a:lstStyle/>
                    <a:p>
                      <a:r>
                        <a:rPr lang="en-US" altLang="zh-CN" sz="1500" dirty="0" smtClean="0">
                          <a:solidFill>
                            <a:schemeClr val="bg2">
                              <a:lumMod val="25000"/>
                            </a:schemeClr>
                          </a:solidFill>
                          <a:latin typeface="SimHei" charset="0"/>
                          <a:ea typeface="SimHei" charset="0"/>
                          <a:cs typeface="SimHei" charset="0"/>
                        </a:rPr>
                        <a:t>2014.4</a:t>
                      </a:r>
                      <a:endParaRPr lang="zh-CN" altLang="en-US" sz="1500" dirty="0">
                        <a:solidFill>
                          <a:schemeClr val="bg2">
                            <a:lumMod val="25000"/>
                          </a:schemeClr>
                        </a:solidFill>
                        <a:latin typeface="SimHei" charset="0"/>
                        <a:ea typeface="SimHei" charset="0"/>
                        <a:cs typeface="SimHei"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500" dirty="0" smtClean="0">
                          <a:solidFill>
                            <a:schemeClr val="bg2">
                              <a:lumMod val="25000"/>
                            </a:schemeClr>
                          </a:solidFill>
                          <a:latin typeface="SimHei" charset="0"/>
                          <a:ea typeface="SimHei" charset="0"/>
                          <a:cs typeface="SimHei" charset="0"/>
                        </a:rPr>
                        <a:t>无</a:t>
                      </a:r>
                    </a:p>
                  </a:txBody>
                  <a:tcPr/>
                </a:tc>
                <a:tc>
                  <a:txBody>
                    <a:bodyPr/>
                    <a:lstStyle/>
                    <a:p>
                      <a:r>
                        <a:rPr lang="zh-CN" altLang="en-US" sz="1500" dirty="0" smtClean="0">
                          <a:solidFill>
                            <a:schemeClr val="bg2">
                              <a:lumMod val="25000"/>
                            </a:schemeClr>
                          </a:solidFill>
                          <a:latin typeface="SimHei" charset="0"/>
                          <a:ea typeface="SimHei" charset="0"/>
                          <a:cs typeface="SimHei" charset="0"/>
                        </a:rPr>
                        <a:t>关闭</a:t>
                      </a:r>
                      <a:endParaRPr lang="zh-CN" altLang="en-US" sz="1500" dirty="0">
                        <a:solidFill>
                          <a:schemeClr val="bg2">
                            <a:lumMod val="25000"/>
                          </a:schemeClr>
                        </a:solidFill>
                        <a:latin typeface="SimHei" charset="0"/>
                        <a:ea typeface="SimHei" charset="0"/>
                        <a:cs typeface="SimHei" charset="0"/>
                      </a:endParaRPr>
                    </a:p>
                  </a:txBody>
                  <a:tcPr/>
                </a:tc>
                <a:extLst>
                  <a:ext uri="{0D108BD9-81ED-4DB2-BD59-A6C34878D82A}">
                    <a16:rowId xmlns:a16="http://schemas.microsoft.com/office/drawing/2014/main" xmlns="" val="10002"/>
                  </a:ext>
                </a:extLst>
              </a:tr>
              <a:tr h="319974">
                <a:tc>
                  <a:txBody>
                    <a:bodyPr/>
                    <a:lstStyle/>
                    <a:p>
                      <a:r>
                        <a:rPr lang="zh-CN" altLang="en-US" sz="1500" dirty="0" smtClean="0">
                          <a:solidFill>
                            <a:schemeClr val="bg2">
                              <a:lumMod val="25000"/>
                            </a:schemeClr>
                          </a:solidFill>
                          <a:latin typeface="SimHei" charset="0"/>
                          <a:ea typeface="SimHei" charset="0"/>
                          <a:cs typeface="SimHei" charset="0"/>
                        </a:rPr>
                        <a:t>卡卡二手车</a:t>
                      </a:r>
                      <a:endParaRPr lang="zh-CN" altLang="en-US" sz="1500" dirty="0">
                        <a:solidFill>
                          <a:schemeClr val="bg2">
                            <a:lumMod val="25000"/>
                          </a:schemeClr>
                        </a:solidFill>
                        <a:latin typeface="SimHei" charset="0"/>
                        <a:ea typeface="SimHei" charset="0"/>
                        <a:cs typeface="SimHei" charset="0"/>
                      </a:endParaRPr>
                    </a:p>
                  </a:txBody>
                  <a:tcPr/>
                </a:tc>
                <a:tc>
                  <a:txBody>
                    <a:bodyPr/>
                    <a:lstStyle/>
                    <a:p>
                      <a:r>
                        <a:rPr lang="zh-CN" altLang="en-US" sz="1500" dirty="0" smtClean="0">
                          <a:solidFill>
                            <a:schemeClr val="bg2">
                              <a:lumMod val="25000"/>
                            </a:schemeClr>
                          </a:solidFill>
                          <a:latin typeface="SimHei" charset="0"/>
                          <a:ea typeface="SimHei" charset="0"/>
                          <a:cs typeface="SimHei" charset="0"/>
                        </a:rPr>
                        <a:t>深圳</a:t>
                      </a:r>
                      <a:endParaRPr lang="zh-CN" altLang="en-US" sz="1500" dirty="0">
                        <a:solidFill>
                          <a:schemeClr val="bg2">
                            <a:lumMod val="25000"/>
                          </a:schemeClr>
                        </a:solidFill>
                        <a:latin typeface="SimHei" charset="0"/>
                        <a:ea typeface="SimHei" charset="0"/>
                        <a:cs typeface="SimHei" charset="0"/>
                      </a:endParaRPr>
                    </a:p>
                  </a:txBody>
                  <a:tcPr/>
                </a:tc>
                <a:tc>
                  <a:txBody>
                    <a:bodyPr/>
                    <a:lstStyle/>
                    <a:p>
                      <a:r>
                        <a:rPr lang="en-US" altLang="zh-CN" sz="1500" dirty="0" smtClean="0">
                          <a:solidFill>
                            <a:schemeClr val="bg2">
                              <a:lumMod val="25000"/>
                            </a:schemeClr>
                          </a:solidFill>
                          <a:latin typeface="SimHei" charset="0"/>
                          <a:ea typeface="SimHei" charset="0"/>
                          <a:cs typeface="SimHei" charset="0"/>
                        </a:rPr>
                        <a:t>2C</a:t>
                      </a:r>
                      <a:endParaRPr lang="zh-CN" altLang="en-US" sz="1500" dirty="0">
                        <a:solidFill>
                          <a:schemeClr val="bg2">
                            <a:lumMod val="25000"/>
                          </a:schemeClr>
                        </a:solidFill>
                        <a:latin typeface="SimHei" charset="0"/>
                        <a:ea typeface="SimHei" charset="0"/>
                        <a:cs typeface="SimHei" charset="0"/>
                      </a:endParaRPr>
                    </a:p>
                  </a:txBody>
                  <a:tcPr/>
                </a:tc>
                <a:tc>
                  <a:txBody>
                    <a:bodyPr/>
                    <a:lstStyle/>
                    <a:p>
                      <a:r>
                        <a:rPr lang="en-US" altLang="zh-CN" sz="1500" dirty="0" smtClean="0">
                          <a:solidFill>
                            <a:schemeClr val="bg2">
                              <a:lumMod val="25000"/>
                            </a:schemeClr>
                          </a:solidFill>
                          <a:latin typeface="SimHei" charset="0"/>
                          <a:ea typeface="SimHei" charset="0"/>
                          <a:cs typeface="SimHei" charset="0"/>
                        </a:rPr>
                        <a:t>2014.6</a:t>
                      </a:r>
                      <a:endParaRPr lang="zh-CN" altLang="en-US" sz="1500" dirty="0">
                        <a:solidFill>
                          <a:schemeClr val="bg2">
                            <a:lumMod val="25000"/>
                          </a:schemeClr>
                        </a:solidFill>
                        <a:latin typeface="SimHei" charset="0"/>
                        <a:ea typeface="SimHei" charset="0"/>
                        <a:cs typeface="SimHei" charset="0"/>
                      </a:endParaRPr>
                    </a:p>
                  </a:txBody>
                  <a:tcPr/>
                </a:tc>
                <a:tc>
                  <a:txBody>
                    <a:bodyPr/>
                    <a:lstStyle/>
                    <a:p>
                      <a:r>
                        <a:rPr lang="zh-CN" altLang="en-US" sz="1500" dirty="0" smtClean="0">
                          <a:solidFill>
                            <a:schemeClr val="bg2">
                              <a:lumMod val="25000"/>
                            </a:schemeClr>
                          </a:solidFill>
                          <a:latin typeface="SimHei" charset="0"/>
                          <a:ea typeface="SimHei" charset="0"/>
                          <a:cs typeface="SimHei" charset="0"/>
                        </a:rPr>
                        <a:t>无</a:t>
                      </a:r>
                      <a:endParaRPr lang="zh-CN" altLang="en-US" sz="1500" dirty="0">
                        <a:solidFill>
                          <a:schemeClr val="bg2">
                            <a:lumMod val="25000"/>
                          </a:schemeClr>
                        </a:solidFill>
                        <a:latin typeface="SimHei" charset="0"/>
                        <a:ea typeface="SimHei" charset="0"/>
                        <a:cs typeface="SimHei" charset="0"/>
                      </a:endParaRPr>
                    </a:p>
                  </a:txBody>
                  <a:tcPr/>
                </a:tc>
                <a:tc>
                  <a:txBody>
                    <a:bodyPr/>
                    <a:lstStyle/>
                    <a:p>
                      <a:r>
                        <a:rPr lang="zh-CN" altLang="en-US" sz="1500" dirty="0" smtClean="0">
                          <a:solidFill>
                            <a:schemeClr val="bg2">
                              <a:lumMod val="25000"/>
                            </a:schemeClr>
                          </a:solidFill>
                          <a:latin typeface="SimHei" charset="0"/>
                          <a:ea typeface="SimHei" charset="0"/>
                          <a:cs typeface="SimHei" charset="0"/>
                        </a:rPr>
                        <a:t>关闭</a:t>
                      </a:r>
                      <a:endParaRPr lang="zh-CN" altLang="en-US" sz="1500" dirty="0">
                        <a:solidFill>
                          <a:schemeClr val="bg2">
                            <a:lumMod val="25000"/>
                          </a:schemeClr>
                        </a:solidFill>
                        <a:latin typeface="SimHei" charset="0"/>
                        <a:ea typeface="SimHei" charset="0"/>
                        <a:cs typeface="SimHei" charset="0"/>
                      </a:endParaRPr>
                    </a:p>
                  </a:txBody>
                  <a:tcPr/>
                </a:tc>
                <a:extLst>
                  <a:ext uri="{0D108BD9-81ED-4DB2-BD59-A6C34878D82A}">
                    <a16:rowId xmlns:a16="http://schemas.microsoft.com/office/drawing/2014/main" xmlns="" val="10003"/>
                  </a:ext>
                </a:extLst>
              </a:tr>
              <a:tr h="319974">
                <a:tc>
                  <a:txBody>
                    <a:bodyPr/>
                    <a:lstStyle/>
                    <a:p>
                      <a:r>
                        <a:rPr lang="zh-CN" altLang="en-US" sz="1500" dirty="0" smtClean="0">
                          <a:solidFill>
                            <a:schemeClr val="bg2">
                              <a:lumMod val="25000"/>
                            </a:schemeClr>
                          </a:solidFill>
                          <a:latin typeface="SimHei" charset="0"/>
                          <a:ea typeface="SimHei" charset="0"/>
                          <a:cs typeface="SimHei" charset="0"/>
                        </a:rPr>
                        <a:t>车先生</a:t>
                      </a:r>
                      <a:endParaRPr lang="zh-CN" altLang="en-US" sz="1500" dirty="0">
                        <a:solidFill>
                          <a:schemeClr val="bg2">
                            <a:lumMod val="25000"/>
                          </a:schemeClr>
                        </a:solidFill>
                        <a:latin typeface="SimHei" charset="0"/>
                        <a:ea typeface="SimHei" charset="0"/>
                        <a:cs typeface="SimHei" charset="0"/>
                      </a:endParaRPr>
                    </a:p>
                  </a:txBody>
                  <a:tcPr/>
                </a:tc>
                <a:tc>
                  <a:txBody>
                    <a:bodyPr/>
                    <a:lstStyle/>
                    <a:p>
                      <a:r>
                        <a:rPr lang="zh-CN" altLang="en-US" sz="1500" dirty="0" smtClean="0">
                          <a:solidFill>
                            <a:schemeClr val="bg2">
                              <a:lumMod val="25000"/>
                            </a:schemeClr>
                          </a:solidFill>
                          <a:latin typeface="SimHei" charset="0"/>
                          <a:ea typeface="SimHei" charset="0"/>
                          <a:cs typeface="SimHei" charset="0"/>
                        </a:rPr>
                        <a:t>安徽</a:t>
                      </a:r>
                      <a:endParaRPr lang="zh-CN" altLang="en-US" sz="1500" dirty="0">
                        <a:solidFill>
                          <a:schemeClr val="bg2">
                            <a:lumMod val="25000"/>
                          </a:schemeClr>
                        </a:solidFill>
                        <a:latin typeface="SimHei" charset="0"/>
                        <a:ea typeface="SimHei" charset="0"/>
                        <a:cs typeface="SimHei" charset="0"/>
                      </a:endParaRPr>
                    </a:p>
                  </a:txBody>
                  <a:tcPr/>
                </a:tc>
                <a:tc>
                  <a:txBody>
                    <a:bodyPr/>
                    <a:lstStyle/>
                    <a:p>
                      <a:r>
                        <a:rPr lang="en-US" altLang="zh-CN" sz="1500" dirty="0" smtClean="0">
                          <a:solidFill>
                            <a:schemeClr val="bg2">
                              <a:lumMod val="25000"/>
                            </a:schemeClr>
                          </a:solidFill>
                          <a:latin typeface="SimHei" charset="0"/>
                          <a:ea typeface="SimHei" charset="0"/>
                          <a:cs typeface="SimHei" charset="0"/>
                        </a:rPr>
                        <a:t>2C</a:t>
                      </a:r>
                      <a:endParaRPr lang="zh-CN" altLang="en-US" sz="1500" dirty="0">
                        <a:solidFill>
                          <a:schemeClr val="bg2">
                            <a:lumMod val="25000"/>
                          </a:schemeClr>
                        </a:solidFill>
                        <a:latin typeface="SimHei" charset="0"/>
                        <a:ea typeface="SimHei" charset="0"/>
                        <a:cs typeface="SimHei" charset="0"/>
                      </a:endParaRPr>
                    </a:p>
                  </a:txBody>
                  <a:tcPr/>
                </a:tc>
                <a:tc>
                  <a:txBody>
                    <a:bodyPr/>
                    <a:lstStyle/>
                    <a:p>
                      <a:r>
                        <a:rPr lang="en-US" altLang="zh-CN" sz="1500" dirty="0" smtClean="0">
                          <a:solidFill>
                            <a:schemeClr val="bg2">
                              <a:lumMod val="25000"/>
                            </a:schemeClr>
                          </a:solidFill>
                          <a:latin typeface="SimHei" charset="0"/>
                          <a:ea typeface="SimHei" charset="0"/>
                          <a:cs typeface="SimHei" charset="0"/>
                        </a:rPr>
                        <a:t>2014.8</a:t>
                      </a:r>
                      <a:endParaRPr lang="zh-CN" altLang="en-US" sz="1500" dirty="0">
                        <a:solidFill>
                          <a:schemeClr val="bg2">
                            <a:lumMod val="25000"/>
                          </a:schemeClr>
                        </a:solidFill>
                        <a:latin typeface="SimHei" charset="0"/>
                        <a:ea typeface="SimHei" charset="0"/>
                        <a:cs typeface="SimHei" charset="0"/>
                      </a:endParaRPr>
                    </a:p>
                  </a:txBody>
                  <a:tcPr/>
                </a:tc>
                <a:tc>
                  <a:txBody>
                    <a:bodyPr/>
                    <a:lstStyle/>
                    <a:p>
                      <a:r>
                        <a:rPr lang="zh-CN" altLang="en-US" sz="1500" dirty="0" smtClean="0">
                          <a:solidFill>
                            <a:schemeClr val="bg2">
                              <a:lumMod val="25000"/>
                            </a:schemeClr>
                          </a:solidFill>
                          <a:latin typeface="SimHei" charset="0"/>
                          <a:ea typeface="SimHei" charset="0"/>
                          <a:cs typeface="SimHei" charset="0"/>
                        </a:rPr>
                        <a:t>无</a:t>
                      </a:r>
                      <a:endParaRPr lang="zh-CN" altLang="en-US" sz="1500" dirty="0">
                        <a:solidFill>
                          <a:schemeClr val="bg2">
                            <a:lumMod val="25000"/>
                          </a:schemeClr>
                        </a:solidFill>
                        <a:latin typeface="SimHei" charset="0"/>
                        <a:ea typeface="SimHei" charset="0"/>
                        <a:cs typeface="SimHei" charset="0"/>
                      </a:endParaRPr>
                    </a:p>
                  </a:txBody>
                  <a:tcPr/>
                </a:tc>
                <a:tc>
                  <a:txBody>
                    <a:bodyPr/>
                    <a:lstStyle/>
                    <a:p>
                      <a:r>
                        <a:rPr lang="zh-CN" altLang="en-US" sz="1500" dirty="0" smtClean="0">
                          <a:solidFill>
                            <a:schemeClr val="bg2">
                              <a:lumMod val="25000"/>
                            </a:schemeClr>
                          </a:solidFill>
                          <a:latin typeface="SimHei" charset="0"/>
                          <a:ea typeface="SimHei" charset="0"/>
                          <a:cs typeface="SimHei" charset="0"/>
                        </a:rPr>
                        <a:t>关闭</a:t>
                      </a:r>
                      <a:endParaRPr lang="zh-CN" altLang="en-US" sz="1500" dirty="0">
                        <a:solidFill>
                          <a:schemeClr val="bg2">
                            <a:lumMod val="25000"/>
                          </a:schemeClr>
                        </a:solidFill>
                        <a:latin typeface="SimHei" charset="0"/>
                        <a:ea typeface="SimHei" charset="0"/>
                        <a:cs typeface="SimHei" charset="0"/>
                      </a:endParaRPr>
                    </a:p>
                  </a:txBody>
                  <a:tcPr/>
                </a:tc>
                <a:extLst>
                  <a:ext uri="{0D108BD9-81ED-4DB2-BD59-A6C34878D82A}">
                    <a16:rowId xmlns:a16="http://schemas.microsoft.com/office/drawing/2014/main" xmlns="" val="10004"/>
                  </a:ext>
                </a:extLst>
              </a:tr>
              <a:tr h="319974">
                <a:tc>
                  <a:txBody>
                    <a:bodyPr/>
                    <a:lstStyle/>
                    <a:p>
                      <a:r>
                        <a:rPr lang="en-US" altLang="zh-CN" sz="1500" dirty="0" smtClean="0">
                          <a:solidFill>
                            <a:schemeClr val="bg2">
                              <a:lumMod val="25000"/>
                            </a:schemeClr>
                          </a:solidFill>
                          <a:latin typeface="SimHei" charset="0"/>
                          <a:ea typeface="SimHei" charset="0"/>
                          <a:cs typeface="SimHei" charset="0"/>
                        </a:rPr>
                        <a:t>2</a:t>
                      </a:r>
                      <a:r>
                        <a:rPr lang="zh-CN" altLang="en-US" sz="1500" dirty="0" smtClean="0">
                          <a:solidFill>
                            <a:schemeClr val="bg2">
                              <a:lumMod val="25000"/>
                            </a:schemeClr>
                          </a:solidFill>
                          <a:latin typeface="SimHei" charset="0"/>
                          <a:ea typeface="SimHei" charset="0"/>
                          <a:cs typeface="SimHei" charset="0"/>
                        </a:rPr>
                        <a:t>搜车</a:t>
                      </a:r>
                      <a:endParaRPr lang="zh-CN" altLang="en-US" sz="1500" dirty="0">
                        <a:solidFill>
                          <a:schemeClr val="bg2">
                            <a:lumMod val="25000"/>
                          </a:schemeClr>
                        </a:solidFill>
                        <a:latin typeface="SimHei" charset="0"/>
                        <a:ea typeface="SimHei" charset="0"/>
                        <a:cs typeface="SimHei" charset="0"/>
                      </a:endParaRPr>
                    </a:p>
                  </a:txBody>
                  <a:tcPr/>
                </a:tc>
                <a:tc>
                  <a:txBody>
                    <a:bodyPr/>
                    <a:lstStyle/>
                    <a:p>
                      <a:r>
                        <a:rPr lang="zh-CN" altLang="en-US" sz="1500" dirty="0" smtClean="0">
                          <a:solidFill>
                            <a:schemeClr val="bg2">
                              <a:lumMod val="25000"/>
                            </a:schemeClr>
                          </a:solidFill>
                          <a:latin typeface="SimHei" charset="0"/>
                          <a:ea typeface="SimHei" charset="0"/>
                          <a:cs typeface="SimHei" charset="0"/>
                        </a:rPr>
                        <a:t>成都</a:t>
                      </a:r>
                      <a:endParaRPr lang="zh-CN" altLang="en-US" sz="1500" dirty="0">
                        <a:solidFill>
                          <a:schemeClr val="bg2">
                            <a:lumMod val="25000"/>
                          </a:schemeClr>
                        </a:solidFill>
                        <a:latin typeface="SimHei" charset="0"/>
                        <a:ea typeface="SimHei" charset="0"/>
                        <a:cs typeface="SimHei" charset="0"/>
                      </a:endParaRPr>
                    </a:p>
                  </a:txBody>
                  <a:tcPr/>
                </a:tc>
                <a:tc>
                  <a:txBody>
                    <a:bodyPr/>
                    <a:lstStyle/>
                    <a:p>
                      <a:r>
                        <a:rPr lang="en-US" altLang="zh-CN" sz="1500" dirty="0" smtClean="0">
                          <a:solidFill>
                            <a:schemeClr val="bg2">
                              <a:lumMod val="25000"/>
                            </a:schemeClr>
                          </a:solidFill>
                          <a:latin typeface="SimHei" charset="0"/>
                          <a:ea typeface="SimHei" charset="0"/>
                          <a:cs typeface="SimHei" charset="0"/>
                        </a:rPr>
                        <a:t>2C</a:t>
                      </a:r>
                      <a:endParaRPr lang="zh-CN" altLang="en-US" sz="1500" dirty="0">
                        <a:solidFill>
                          <a:schemeClr val="bg2">
                            <a:lumMod val="25000"/>
                          </a:schemeClr>
                        </a:solidFill>
                        <a:latin typeface="SimHei" charset="0"/>
                        <a:ea typeface="SimHei" charset="0"/>
                        <a:cs typeface="SimHei" charset="0"/>
                      </a:endParaRPr>
                    </a:p>
                  </a:txBody>
                  <a:tcPr/>
                </a:tc>
                <a:tc>
                  <a:txBody>
                    <a:bodyPr/>
                    <a:lstStyle/>
                    <a:p>
                      <a:r>
                        <a:rPr lang="en-US" altLang="zh-CN" sz="1500" dirty="0" smtClean="0">
                          <a:solidFill>
                            <a:schemeClr val="bg2">
                              <a:lumMod val="25000"/>
                            </a:schemeClr>
                          </a:solidFill>
                          <a:latin typeface="SimHei" charset="0"/>
                          <a:ea typeface="SimHei" charset="0"/>
                          <a:cs typeface="SimHei" charset="0"/>
                        </a:rPr>
                        <a:t>2014.5</a:t>
                      </a:r>
                      <a:endParaRPr lang="zh-CN" altLang="en-US" sz="1500" dirty="0">
                        <a:solidFill>
                          <a:schemeClr val="bg2">
                            <a:lumMod val="25000"/>
                          </a:schemeClr>
                        </a:solidFill>
                        <a:latin typeface="SimHei" charset="0"/>
                        <a:ea typeface="SimHei" charset="0"/>
                        <a:cs typeface="SimHei" charset="0"/>
                      </a:endParaRPr>
                    </a:p>
                  </a:txBody>
                  <a:tcPr/>
                </a:tc>
                <a:tc>
                  <a:txBody>
                    <a:bodyPr/>
                    <a:lstStyle/>
                    <a:p>
                      <a:r>
                        <a:rPr lang="zh-CN" altLang="en-US" sz="1500" dirty="0" smtClean="0">
                          <a:solidFill>
                            <a:schemeClr val="bg2">
                              <a:lumMod val="25000"/>
                            </a:schemeClr>
                          </a:solidFill>
                          <a:latin typeface="SimHei" charset="0"/>
                          <a:ea typeface="SimHei" charset="0"/>
                          <a:cs typeface="SimHei" charset="0"/>
                        </a:rPr>
                        <a:t>无</a:t>
                      </a:r>
                      <a:endParaRPr lang="zh-CN" altLang="en-US" sz="1500" dirty="0">
                        <a:solidFill>
                          <a:schemeClr val="bg2">
                            <a:lumMod val="25000"/>
                          </a:schemeClr>
                        </a:solidFill>
                        <a:latin typeface="SimHei" charset="0"/>
                        <a:ea typeface="SimHei" charset="0"/>
                        <a:cs typeface="SimHei" charset="0"/>
                      </a:endParaRPr>
                    </a:p>
                  </a:txBody>
                  <a:tcPr/>
                </a:tc>
                <a:tc>
                  <a:txBody>
                    <a:bodyPr/>
                    <a:lstStyle/>
                    <a:p>
                      <a:r>
                        <a:rPr lang="zh-CN" altLang="en-US" sz="1500" dirty="0" smtClean="0">
                          <a:solidFill>
                            <a:schemeClr val="bg2">
                              <a:lumMod val="25000"/>
                            </a:schemeClr>
                          </a:solidFill>
                          <a:latin typeface="SimHei" charset="0"/>
                          <a:ea typeface="SimHei" charset="0"/>
                          <a:cs typeface="SimHei" charset="0"/>
                        </a:rPr>
                        <a:t>关闭</a:t>
                      </a:r>
                      <a:endParaRPr lang="zh-CN" altLang="en-US" sz="1500" dirty="0">
                        <a:solidFill>
                          <a:schemeClr val="bg2">
                            <a:lumMod val="25000"/>
                          </a:schemeClr>
                        </a:solidFill>
                        <a:latin typeface="SimHei" charset="0"/>
                        <a:ea typeface="SimHei" charset="0"/>
                        <a:cs typeface="SimHei" charset="0"/>
                      </a:endParaRPr>
                    </a:p>
                  </a:txBody>
                  <a:tcPr/>
                </a:tc>
                <a:extLst>
                  <a:ext uri="{0D108BD9-81ED-4DB2-BD59-A6C34878D82A}">
                    <a16:rowId xmlns:a16="http://schemas.microsoft.com/office/drawing/2014/main" xmlns="" val="10005"/>
                  </a:ext>
                </a:extLst>
              </a:tr>
              <a:tr h="319974">
                <a:tc>
                  <a:txBody>
                    <a:bodyPr/>
                    <a:lstStyle/>
                    <a:p>
                      <a:r>
                        <a:rPr lang="zh-CN" altLang="en-US" sz="1500" dirty="0" smtClean="0">
                          <a:solidFill>
                            <a:schemeClr val="bg2">
                              <a:lumMod val="25000"/>
                            </a:schemeClr>
                          </a:solidFill>
                          <a:latin typeface="SimHei" charset="0"/>
                          <a:ea typeface="SimHei" charset="0"/>
                          <a:cs typeface="SimHei" charset="0"/>
                        </a:rPr>
                        <a:t>以旧换新网</a:t>
                      </a:r>
                      <a:endParaRPr lang="zh-CN" altLang="en-US" sz="1500" dirty="0">
                        <a:solidFill>
                          <a:schemeClr val="bg2">
                            <a:lumMod val="25000"/>
                          </a:schemeClr>
                        </a:solidFill>
                        <a:latin typeface="SimHei" charset="0"/>
                        <a:ea typeface="SimHei" charset="0"/>
                        <a:cs typeface="SimHei" charset="0"/>
                      </a:endParaRPr>
                    </a:p>
                  </a:txBody>
                  <a:tcPr/>
                </a:tc>
                <a:tc>
                  <a:txBody>
                    <a:bodyPr/>
                    <a:lstStyle/>
                    <a:p>
                      <a:r>
                        <a:rPr lang="zh-CN" altLang="en-US" sz="1500" dirty="0" smtClean="0">
                          <a:solidFill>
                            <a:schemeClr val="bg2">
                              <a:lumMod val="25000"/>
                            </a:schemeClr>
                          </a:solidFill>
                          <a:latin typeface="SimHei" charset="0"/>
                          <a:ea typeface="SimHei" charset="0"/>
                          <a:cs typeface="SimHei" charset="0"/>
                        </a:rPr>
                        <a:t>杭州</a:t>
                      </a:r>
                      <a:endParaRPr lang="zh-CN" altLang="en-US" sz="1500" dirty="0">
                        <a:solidFill>
                          <a:schemeClr val="bg2">
                            <a:lumMod val="25000"/>
                          </a:schemeClr>
                        </a:solidFill>
                        <a:latin typeface="SimHei" charset="0"/>
                        <a:ea typeface="SimHei" charset="0"/>
                        <a:cs typeface="SimHei" charset="0"/>
                      </a:endParaRPr>
                    </a:p>
                  </a:txBody>
                  <a:tcPr/>
                </a:tc>
                <a:tc>
                  <a:txBody>
                    <a:bodyPr/>
                    <a:lstStyle/>
                    <a:p>
                      <a:r>
                        <a:rPr lang="en-US" altLang="zh-CN" sz="1500" dirty="0" smtClean="0">
                          <a:solidFill>
                            <a:schemeClr val="bg2">
                              <a:lumMod val="25000"/>
                            </a:schemeClr>
                          </a:solidFill>
                          <a:latin typeface="SimHei" charset="0"/>
                          <a:ea typeface="SimHei" charset="0"/>
                          <a:cs typeface="SimHei" charset="0"/>
                        </a:rPr>
                        <a:t>2B</a:t>
                      </a:r>
                      <a:endParaRPr lang="zh-CN" altLang="en-US" sz="1500" dirty="0">
                        <a:solidFill>
                          <a:schemeClr val="bg2">
                            <a:lumMod val="25000"/>
                          </a:schemeClr>
                        </a:solidFill>
                        <a:latin typeface="SimHei" charset="0"/>
                        <a:ea typeface="SimHei" charset="0"/>
                        <a:cs typeface="SimHei" charset="0"/>
                      </a:endParaRPr>
                    </a:p>
                  </a:txBody>
                  <a:tcPr/>
                </a:tc>
                <a:tc>
                  <a:txBody>
                    <a:bodyPr/>
                    <a:lstStyle/>
                    <a:p>
                      <a:r>
                        <a:rPr lang="en-US" altLang="zh-CN" sz="1500" dirty="0" smtClean="0">
                          <a:solidFill>
                            <a:schemeClr val="bg2">
                              <a:lumMod val="25000"/>
                            </a:schemeClr>
                          </a:solidFill>
                          <a:latin typeface="SimHei" charset="0"/>
                          <a:ea typeface="SimHei" charset="0"/>
                          <a:cs typeface="SimHei" charset="0"/>
                        </a:rPr>
                        <a:t>2013.4</a:t>
                      </a:r>
                      <a:endParaRPr lang="zh-CN" altLang="en-US" sz="1500" dirty="0">
                        <a:solidFill>
                          <a:schemeClr val="bg2">
                            <a:lumMod val="25000"/>
                          </a:schemeClr>
                        </a:solidFill>
                        <a:latin typeface="SimHei" charset="0"/>
                        <a:ea typeface="SimHei" charset="0"/>
                        <a:cs typeface="SimHei" charset="0"/>
                      </a:endParaRPr>
                    </a:p>
                  </a:txBody>
                  <a:tcPr/>
                </a:tc>
                <a:tc>
                  <a:txBody>
                    <a:bodyPr/>
                    <a:lstStyle/>
                    <a:p>
                      <a:r>
                        <a:rPr lang="zh-CN" altLang="en-US" sz="1500" dirty="0" smtClean="0">
                          <a:solidFill>
                            <a:schemeClr val="bg2">
                              <a:lumMod val="25000"/>
                            </a:schemeClr>
                          </a:solidFill>
                          <a:latin typeface="SimHei" charset="0"/>
                          <a:ea typeface="SimHei" charset="0"/>
                          <a:cs typeface="SimHei" charset="0"/>
                        </a:rPr>
                        <a:t>无</a:t>
                      </a:r>
                      <a:endParaRPr lang="zh-CN" altLang="en-US" sz="1500" dirty="0">
                        <a:solidFill>
                          <a:schemeClr val="bg2">
                            <a:lumMod val="25000"/>
                          </a:schemeClr>
                        </a:solidFill>
                        <a:latin typeface="SimHei" charset="0"/>
                        <a:ea typeface="SimHei" charset="0"/>
                        <a:cs typeface="SimHei" charset="0"/>
                      </a:endParaRPr>
                    </a:p>
                  </a:txBody>
                  <a:tcPr/>
                </a:tc>
                <a:tc>
                  <a:txBody>
                    <a:bodyPr/>
                    <a:lstStyle/>
                    <a:p>
                      <a:r>
                        <a:rPr lang="zh-CN" altLang="en-US" sz="1500" dirty="0" smtClean="0">
                          <a:solidFill>
                            <a:schemeClr val="bg2">
                              <a:lumMod val="25000"/>
                            </a:schemeClr>
                          </a:solidFill>
                          <a:latin typeface="SimHei" charset="0"/>
                          <a:ea typeface="SimHei" charset="0"/>
                          <a:cs typeface="SimHei" charset="0"/>
                        </a:rPr>
                        <a:t>关闭</a:t>
                      </a:r>
                      <a:endParaRPr lang="zh-CN" altLang="en-US" sz="1500" dirty="0">
                        <a:solidFill>
                          <a:schemeClr val="bg2">
                            <a:lumMod val="25000"/>
                          </a:schemeClr>
                        </a:solidFill>
                        <a:latin typeface="SimHei" charset="0"/>
                        <a:ea typeface="SimHei" charset="0"/>
                        <a:cs typeface="SimHei" charset="0"/>
                      </a:endParaRPr>
                    </a:p>
                  </a:txBody>
                  <a:tcPr/>
                </a:tc>
                <a:extLst>
                  <a:ext uri="{0D108BD9-81ED-4DB2-BD59-A6C34878D82A}">
                    <a16:rowId xmlns:a16="http://schemas.microsoft.com/office/drawing/2014/main" xmlns="" val="10006"/>
                  </a:ext>
                </a:extLst>
              </a:tr>
              <a:tr h="319974">
                <a:tc>
                  <a:txBody>
                    <a:bodyPr/>
                    <a:lstStyle/>
                    <a:p>
                      <a:r>
                        <a:rPr lang="zh-CN" altLang="en-US" sz="1500" dirty="0" smtClean="0">
                          <a:solidFill>
                            <a:schemeClr val="bg2">
                              <a:lumMod val="25000"/>
                            </a:schemeClr>
                          </a:solidFill>
                          <a:latin typeface="SimHei" charset="0"/>
                          <a:ea typeface="SimHei" charset="0"/>
                          <a:cs typeface="SimHei" charset="0"/>
                        </a:rPr>
                        <a:t>哪有车</a:t>
                      </a:r>
                      <a:endParaRPr lang="zh-CN" altLang="en-US" sz="1500" dirty="0">
                        <a:solidFill>
                          <a:schemeClr val="bg2">
                            <a:lumMod val="25000"/>
                          </a:schemeClr>
                        </a:solidFill>
                        <a:latin typeface="SimHei" charset="0"/>
                        <a:ea typeface="SimHei" charset="0"/>
                        <a:cs typeface="SimHei" charset="0"/>
                      </a:endParaRPr>
                    </a:p>
                  </a:txBody>
                  <a:tcPr/>
                </a:tc>
                <a:tc>
                  <a:txBody>
                    <a:bodyPr/>
                    <a:lstStyle/>
                    <a:p>
                      <a:r>
                        <a:rPr lang="zh-CN" altLang="en-US" sz="1500" dirty="0" smtClean="0">
                          <a:solidFill>
                            <a:schemeClr val="bg2">
                              <a:lumMod val="25000"/>
                            </a:schemeClr>
                          </a:solidFill>
                          <a:latin typeface="SimHei" charset="0"/>
                          <a:ea typeface="SimHei" charset="0"/>
                          <a:cs typeface="SimHei" charset="0"/>
                        </a:rPr>
                        <a:t>南京</a:t>
                      </a:r>
                      <a:endParaRPr lang="zh-CN" altLang="en-US" sz="1500" dirty="0">
                        <a:solidFill>
                          <a:schemeClr val="bg2">
                            <a:lumMod val="25000"/>
                          </a:schemeClr>
                        </a:solidFill>
                        <a:latin typeface="SimHei" charset="0"/>
                        <a:ea typeface="SimHei" charset="0"/>
                        <a:cs typeface="SimHei" charset="0"/>
                      </a:endParaRPr>
                    </a:p>
                  </a:txBody>
                  <a:tcPr/>
                </a:tc>
                <a:tc>
                  <a:txBody>
                    <a:bodyPr/>
                    <a:lstStyle/>
                    <a:p>
                      <a:r>
                        <a:rPr lang="zh-CN" altLang="en-US" sz="1500" dirty="0" smtClean="0">
                          <a:solidFill>
                            <a:schemeClr val="bg2">
                              <a:lumMod val="25000"/>
                            </a:schemeClr>
                          </a:solidFill>
                          <a:latin typeface="SimHei" charset="0"/>
                          <a:ea typeface="SimHei" charset="0"/>
                          <a:cs typeface="SimHei" charset="0"/>
                        </a:rPr>
                        <a:t>信息</a:t>
                      </a:r>
                      <a:endParaRPr lang="zh-CN" altLang="en-US" sz="1500" dirty="0">
                        <a:solidFill>
                          <a:schemeClr val="bg2">
                            <a:lumMod val="25000"/>
                          </a:schemeClr>
                        </a:solidFill>
                        <a:latin typeface="SimHei" charset="0"/>
                        <a:ea typeface="SimHei" charset="0"/>
                        <a:cs typeface="SimHei" charset="0"/>
                      </a:endParaRPr>
                    </a:p>
                  </a:txBody>
                  <a:tcPr/>
                </a:tc>
                <a:tc>
                  <a:txBody>
                    <a:bodyPr/>
                    <a:lstStyle/>
                    <a:p>
                      <a:r>
                        <a:rPr lang="en-US" altLang="zh-CN" sz="1500" dirty="0" smtClean="0">
                          <a:solidFill>
                            <a:schemeClr val="bg2">
                              <a:lumMod val="25000"/>
                            </a:schemeClr>
                          </a:solidFill>
                          <a:latin typeface="SimHei" charset="0"/>
                          <a:ea typeface="SimHei" charset="0"/>
                          <a:cs typeface="SimHei" charset="0"/>
                        </a:rPr>
                        <a:t>2012.1</a:t>
                      </a:r>
                      <a:endParaRPr lang="zh-CN" altLang="en-US" sz="1500" dirty="0">
                        <a:solidFill>
                          <a:schemeClr val="bg2">
                            <a:lumMod val="25000"/>
                          </a:schemeClr>
                        </a:solidFill>
                        <a:latin typeface="SimHei" charset="0"/>
                        <a:ea typeface="SimHei" charset="0"/>
                        <a:cs typeface="SimHei" charset="0"/>
                      </a:endParaRPr>
                    </a:p>
                  </a:txBody>
                  <a:tcPr/>
                </a:tc>
                <a:tc>
                  <a:txBody>
                    <a:bodyPr/>
                    <a:lstStyle/>
                    <a:p>
                      <a:r>
                        <a:rPr lang="zh-CN" altLang="en-US" sz="1500" dirty="0" smtClean="0">
                          <a:solidFill>
                            <a:schemeClr val="bg2">
                              <a:lumMod val="25000"/>
                            </a:schemeClr>
                          </a:solidFill>
                          <a:latin typeface="SimHei" charset="0"/>
                          <a:ea typeface="SimHei" charset="0"/>
                          <a:cs typeface="SimHei" charset="0"/>
                        </a:rPr>
                        <a:t>无</a:t>
                      </a:r>
                      <a:endParaRPr lang="zh-CN" altLang="en-US" sz="1500" dirty="0">
                        <a:solidFill>
                          <a:schemeClr val="bg2">
                            <a:lumMod val="25000"/>
                          </a:schemeClr>
                        </a:solidFill>
                        <a:latin typeface="SimHei" charset="0"/>
                        <a:ea typeface="SimHei" charset="0"/>
                        <a:cs typeface="SimHei" charset="0"/>
                      </a:endParaRPr>
                    </a:p>
                  </a:txBody>
                  <a:tcPr/>
                </a:tc>
                <a:tc>
                  <a:txBody>
                    <a:bodyPr/>
                    <a:lstStyle/>
                    <a:p>
                      <a:r>
                        <a:rPr lang="zh-CN" altLang="en-US" sz="1500" dirty="0" smtClean="0">
                          <a:solidFill>
                            <a:schemeClr val="bg2">
                              <a:lumMod val="25000"/>
                            </a:schemeClr>
                          </a:solidFill>
                          <a:latin typeface="SimHei" charset="0"/>
                          <a:ea typeface="SimHei" charset="0"/>
                          <a:cs typeface="SimHei" charset="0"/>
                        </a:rPr>
                        <a:t>转型</a:t>
                      </a:r>
                      <a:endParaRPr lang="zh-CN" altLang="en-US" sz="1500" dirty="0">
                        <a:solidFill>
                          <a:schemeClr val="bg2">
                            <a:lumMod val="25000"/>
                          </a:schemeClr>
                        </a:solidFill>
                        <a:latin typeface="SimHei" charset="0"/>
                        <a:ea typeface="SimHei" charset="0"/>
                        <a:cs typeface="SimHei" charset="0"/>
                      </a:endParaRPr>
                    </a:p>
                  </a:txBody>
                  <a:tcPr/>
                </a:tc>
                <a:extLst>
                  <a:ext uri="{0D108BD9-81ED-4DB2-BD59-A6C34878D82A}">
                    <a16:rowId xmlns:a16="http://schemas.microsoft.com/office/drawing/2014/main" xmlns="" val="10007"/>
                  </a:ext>
                </a:extLst>
              </a:tr>
              <a:tr h="319974">
                <a:tc>
                  <a:txBody>
                    <a:bodyPr/>
                    <a:lstStyle/>
                    <a:p>
                      <a:r>
                        <a:rPr lang="en-US" altLang="zh-CN" sz="1500" dirty="0" smtClean="0">
                          <a:solidFill>
                            <a:schemeClr val="bg2">
                              <a:lumMod val="25000"/>
                            </a:schemeClr>
                          </a:solidFill>
                          <a:latin typeface="SimHei" charset="0"/>
                          <a:ea typeface="SimHei" charset="0"/>
                          <a:cs typeface="SimHei" charset="0"/>
                        </a:rPr>
                        <a:t>CC</a:t>
                      </a:r>
                      <a:r>
                        <a:rPr lang="zh-CN" altLang="en-US" sz="1500" dirty="0" smtClean="0">
                          <a:solidFill>
                            <a:schemeClr val="bg2">
                              <a:lumMod val="25000"/>
                            </a:schemeClr>
                          </a:solidFill>
                          <a:latin typeface="SimHei" charset="0"/>
                          <a:ea typeface="SimHei" charset="0"/>
                          <a:cs typeface="SimHei" charset="0"/>
                        </a:rPr>
                        <a:t>车</a:t>
                      </a:r>
                      <a:endParaRPr lang="zh-CN" altLang="en-US" sz="1500" dirty="0">
                        <a:solidFill>
                          <a:schemeClr val="bg2">
                            <a:lumMod val="25000"/>
                          </a:schemeClr>
                        </a:solidFill>
                        <a:latin typeface="SimHei" charset="0"/>
                        <a:ea typeface="SimHei" charset="0"/>
                        <a:cs typeface="SimHei" charset="0"/>
                      </a:endParaRPr>
                    </a:p>
                  </a:txBody>
                  <a:tcPr/>
                </a:tc>
                <a:tc>
                  <a:txBody>
                    <a:bodyPr/>
                    <a:lstStyle/>
                    <a:p>
                      <a:r>
                        <a:rPr lang="zh-CN" altLang="en-US" sz="1500" dirty="0" smtClean="0">
                          <a:solidFill>
                            <a:schemeClr val="bg2">
                              <a:lumMod val="25000"/>
                            </a:schemeClr>
                          </a:solidFill>
                          <a:latin typeface="SimHei" charset="0"/>
                          <a:ea typeface="SimHei" charset="0"/>
                          <a:cs typeface="SimHei" charset="0"/>
                        </a:rPr>
                        <a:t>北京</a:t>
                      </a:r>
                      <a:endParaRPr lang="zh-CN" altLang="en-US" sz="1500" dirty="0">
                        <a:solidFill>
                          <a:schemeClr val="bg2">
                            <a:lumMod val="25000"/>
                          </a:schemeClr>
                        </a:solidFill>
                        <a:latin typeface="SimHei" charset="0"/>
                        <a:ea typeface="SimHei" charset="0"/>
                        <a:cs typeface="SimHei" charset="0"/>
                      </a:endParaRPr>
                    </a:p>
                  </a:txBody>
                  <a:tcPr/>
                </a:tc>
                <a:tc>
                  <a:txBody>
                    <a:bodyPr/>
                    <a:lstStyle/>
                    <a:p>
                      <a:r>
                        <a:rPr lang="en-US" altLang="zh-CN" sz="1500" dirty="0" smtClean="0">
                          <a:solidFill>
                            <a:schemeClr val="bg2">
                              <a:lumMod val="25000"/>
                            </a:schemeClr>
                          </a:solidFill>
                          <a:latin typeface="SimHei" charset="0"/>
                          <a:ea typeface="SimHei" charset="0"/>
                          <a:cs typeface="SimHei" charset="0"/>
                        </a:rPr>
                        <a:t>2C</a:t>
                      </a:r>
                      <a:endParaRPr lang="zh-CN" altLang="en-US" sz="1500" dirty="0">
                        <a:solidFill>
                          <a:schemeClr val="bg2">
                            <a:lumMod val="25000"/>
                          </a:schemeClr>
                        </a:solidFill>
                        <a:latin typeface="SimHei" charset="0"/>
                        <a:ea typeface="SimHei" charset="0"/>
                        <a:cs typeface="SimHei" charset="0"/>
                      </a:endParaRPr>
                    </a:p>
                  </a:txBody>
                  <a:tcPr/>
                </a:tc>
                <a:tc>
                  <a:txBody>
                    <a:bodyPr/>
                    <a:lstStyle/>
                    <a:p>
                      <a:r>
                        <a:rPr lang="en-US" altLang="zh-CN" sz="1500" dirty="0" smtClean="0">
                          <a:solidFill>
                            <a:schemeClr val="bg2">
                              <a:lumMod val="25000"/>
                            </a:schemeClr>
                          </a:solidFill>
                          <a:latin typeface="SimHei" charset="0"/>
                          <a:ea typeface="SimHei" charset="0"/>
                          <a:cs typeface="SimHei" charset="0"/>
                        </a:rPr>
                        <a:t>2015.5</a:t>
                      </a:r>
                      <a:endParaRPr lang="zh-CN" altLang="en-US" sz="1500" dirty="0">
                        <a:solidFill>
                          <a:schemeClr val="bg2">
                            <a:lumMod val="25000"/>
                          </a:schemeClr>
                        </a:solidFill>
                        <a:latin typeface="SimHei" charset="0"/>
                        <a:ea typeface="SimHei" charset="0"/>
                        <a:cs typeface="SimHei" charset="0"/>
                      </a:endParaRPr>
                    </a:p>
                  </a:txBody>
                  <a:tcPr/>
                </a:tc>
                <a:tc>
                  <a:txBody>
                    <a:bodyPr/>
                    <a:lstStyle/>
                    <a:p>
                      <a:r>
                        <a:rPr lang="zh-CN" altLang="en-US" sz="1500" dirty="0" smtClean="0">
                          <a:solidFill>
                            <a:schemeClr val="bg2">
                              <a:lumMod val="25000"/>
                            </a:schemeClr>
                          </a:solidFill>
                          <a:latin typeface="SimHei" charset="0"/>
                          <a:ea typeface="SimHei" charset="0"/>
                          <a:cs typeface="SimHei" charset="0"/>
                        </a:rPr>
                        <a:t>无</a:t>
                      </a:r>
                      <a:endParaRPr lang="zh-CN" altLang="en-US" sz="1500" dirty="0">
                        <a:solidFill>
                          <a:schemeClr val="bg2">
                            <a:lumMod val="25000"/>
                          </a:schemeClr>
                        </a:solidFill>
                        <a:latin typeface="SimHei" charset="0"/>
                        <a:ea typeface="SimHei" charset="0"/>
                        <a:cs typeface="SimHei" charset="0"/>
                      </a:endParaRPr>
                    </a:p>
                  </a:txBody>
                  <a:tcPr/>
                </a:tc>
                <a:tc>
                  <a:txBody>
                    <a:bodyPr/>
                    <a:lstStyle/>
                    <a:p>
                      <a:r>
                        <a:rPr lang="zh-CN" altLang="en-US" sz="1500" dirty="0" smtClean="0">
                          <a:solidFill>
                            <a:schemeClr val="bg2">
                              <a:lumMod val="25000"/>
                            </a:schemeClr>
                          </a:solidFill>
                          <a:latin typeface="SimHei" charset="0"/>
                          <a:ea typeface="SimHei" charset="0"/>
                          <a:cs typeface="SimHei" charset="0"/>
                        </a:rPr>
                        <a:t>关闭</a:t>
                      </a:r>
                      <a:endParaRPr lang="zh-CN" altLang="en-US" sz="1500" dirty="0">
                        <a:solidFill>
                          <a:schemeClr val="bg2">
                            <a:lumMod val="25000"/>
                          </a:schemeClr>
                        </a:solidFill>
                        <a:latin typeface="SimHei" charset="0"/>
                        <a:ea typeface="SimHei" charset="0"/>
                        <a:cs typeface="SimHei" charset="0"/>
                      </a:endParaRPr>
                    </a:p>
                  </a:txBody>
                  <a:tcPr/>
                </a:tc>
                <a:extLst>
                  <a:ext uri="{0D108BD9-81ED-4DB2-BD59-A6C34878D82A}">
                    <a16:rowId xmlns:a16="http://schemas.microsoft.com/office/drawing/2014/main" xmlns="" val="10008"/>
                  </a:ext>
                </a:extLst>
              </a:tr>
              <a:tr h="319974">
                <a:tc>
                  <a:txBody>
                    <a:bodyPr/>
                    <a:lstStyle/>
                    <a:p>
                      <a:r>
                        <a:rPr lang="zh-CN" altLang="en-US" sz="1500" dirty="0" smtClean="0">
                          <a:solidFill>
                            <a:schemeClr val="bg2">
                              <a:lumMod val="25000"/>
                            </a:schemeClr>
                          </a:solidFill>
                          <a:latin typeface="SimHei" charset="0"/>
                          <a:ea typeface="SimHei" charset="0"/>
                          <a:cs typeface="SimHei" charset="0"/>
                        </a:rPr>
                        <a:t>考拉车</a:t>
                      </a:r>
                      <a:endParaRPr lang="zh-CN" altLang="en-US" sz="1500" dirty="0">
                        <a:solidFill>
                          <a:schemeClr val="bg2">
                            <a:lumMod val="25000"/>
                          </a:schemeClr>
                        </a:solidFill>
                        <a:latin typeface="SimHei" charset="0"/>
                        <a:ea typeface="SimHei" charset="0"/>
                        <a:cs typeface="SimHei" charset="0"/>
                      </a:endParaRPr>
                    </a:p>
                  </a:txBody>
                  <a:tcPr/>
                </a:tc>
                <a:tc>
                  <a:txBody>
                    <a:bodyPr/>
                    <a:lstStyle/>
                    <a:p>
                      <a:r>
                        <a:rPr lang="zh-CN" altLang="en-US" sz="1500" dirty="0" smtClean="0">
                          <a:solidFill>
                            <a:schemeClr val="bg2">
                              <a:lumMod val="25000"/>
                            </a:schemeClr>
                          </a:solidFill>
                          <a:latin typeface="SimHei" charset="0"/>
                          <a:ea typeface="SimHei" charset="0"/>
                          <a:cs typeface="SimHei" charset="0"/>
                        </a:rPr>
                        <a:t>上海</a:t>
                      </a:r>
                      <a:endParaRPr lang="zh-CN" altLang="en-US" sz="1500" dirty="0">
                        <a:solidFill>
                          <a:schemeClr val="bg2">
                            <a:lumMod val="25000"/>
                          </a:schemeClr>
                        </a:solidFill>
                        <a:latin typeface="SimHei" charset="0"/>
                        <a:ea typeface="SimHei" charset="0"/>
                        <a:cs typeface="SimHei" charset="0"/>
                      </a:endParaRPr>
                    </a:p>
                  </a:txBody>
                  <a:tcPr/>
                </a:tc>
                <a:tc>
                  <a:txBody>
                    <a:bodyPr/>
                    <a:lstStyle/>
                    <a:p>
                      <a:r>
                        <a:rPr lang="en-US" altLang="zh-CN" sz="1500" dirty="0" smtClean="0">
                          <a:solidFill>
                            <a:schemeClr val="bg2">
                              <a:lumMod val="25000"/>
                            </a:schemeClr>
                          </a:solidFill>
                          <a:latin typeface="SimHei" charset="0"/>
                          <a:ea typeface="SimHei" charset="0"/>
                          <a:cs typeface="SimHei" charset="0"/>
                        </a:rPr>
                        <a:t>2C</a:t>
                      </a:r>
                      <a:endParaRPr lang="zh-CN" altLang="en-US" sz="1500" dirty="0">
                        <a:solidFill>
                          <a:schemeClr val="bg2">
                            <a:lumMod val="25000"/>
                          </a:schemeClr>
                        </a:solidFill>
                        <a:latin typeface="SimHei" charset="0"/>
                        <a:ea typeface="SimHei" charset="0"/>
                        <a:cs typeface="SimHei" charset="0"/>
                      </a:endParaRPr>
                    </a:p>
                  </a:txBody>
                  <a:tcPr/>
                </a:tc>
                <a:tc>
                  <a:txBody>
                    <a:bodyPr/>
                    <a:lstStyle/>
                    <a:p>
                      <a:r>
                        <a:rPr lang="en-US" altLang="zh-CN" sz="1500" dirty="0" smtClean="0">
                          <a:solidFill>
                            <a:schemeClr val="bg2">
                              <a:lumMod val="25000"/>
                            </a:schemeClr>
                          </a:solidFill>
                          <a:latin typeface="SimHei" charset="0"/>
                          <a:ea typeface="SimHei" charset="0"/>
                          <a:cs typeface="SimHei" charset="0"/>
                        </a:rPr>
                        <a:t>2015.1</a:t>
                      </a:r>
                      <a:endParaRPr lang="zh-CN" altLang="en-US" sz="1500" dirty="0">
                        <a:solidFill>
                          <a:schemeClr val="bg2">
                            <a:lumMod val="25000"/>
                          </a:schemeClr>
                        </a:solidFill>
                        <a:latin typeface="SimHei" charset="0"/>
                        <a:ea typeface="SimHei" charset="0"/>
                        <a:cs typeface="SimHei" charset="0"/>
                      </a:endParaRPr>
                    </a:p>
                  </a:txBody>
                  <a:tcPr/>
                </a:tc>
                <a:tc>
                  <a:txBody>
                    <a:bodyPr/>
                    <a:lstStyle/>
                    <a:p>
                      <a:r>
                        <a:rPr lang="zh-CN" altLang="en-US" sz="1500" dirty="0" smtClean="0">
                          <a:solidFill>
                            <a:schemeClr val="bg2">
                              <a:lumMod val="25000"/>
                            </a:schemeClr>
                          </a:solidFill>
                          <a:latin typeface="SimHei" charset="0"/>
                          <a:ea typeface="SimHei" charset="0"/>
                          <a:cs typeface="SimHei" charset="0"/>
                        </a:rPr>
                        <a:t>无</a:t>
                      </a:r>
                      <a:endParaRPr lang="zh-CN" altLang="en-US" sz="1500" dirty="0">
                        <a:solidFill>
                          <a:schemeClr val="bg2">
                            <a:lumMod val="25000"/>
                          </a:schemeClr>
                        </a:solidFill>
                        <a:latin typeface="SimHei" charset="0"/>
                        <a:ea typeface="SimHei" charset="0"/>
                        <a:cs typeface="SimHei" charset="0"/>
                      </a:endParaRPr>
                    </a:p>
                  </a:txBody>
                  <a:tcPr/>
                </a:tc>
                <a:tc>
                  <a:txBody>
                    <a:bodyPr/>
                    <a:lstStyle/>
                    <a:p>
                      <a:r>
                        <a:rPr lang="zh-CN" altLang="en-US" sz="1500" dirty="0" smtClean="0">
                          <a:solidFill>
                            <a:schemeClr val="bg2">
                              <a:lumMod val="25000"/>
                            </a:schemeClr>
                          </a:solidFill>
                          <a:latin typeface="SimHei" charset="0"/>
                          <a:ea typeface="SimHei" charset="0"/>
                          <a:cs typeface="SimHei" charset="0"/>
                        </a:rPr>
                        <a:t>关闭</a:t>
                      </a:r>
                      <a:endParaRPr lang="zh-CN" altLang="en-US" sz="1500" dirty="0">
                        <a:solidFill>
                          <a:schemeClr val="bg2">
                            <a:lumMod val="25000"/>
                          </a:schemeClr>
                        </a:solidFill>
                        <a:latin typeface="SimHei" charset="0"/>
                        <a:ea typeface="SimHei" charset="0"/>
                        <a:cs typeface="SimHei" charset="0"/>
                      </a:endParaRPr>
                    </a:p>
                  </a:txBody>
                  <a:tcPr/>
                </a:tc>
                <a:extLst>
                  <a:ext uri="{0D108BD9-81ED-4DB2-BD59-A6C34878D82A}">
                    <a16:rowId xmlns:a16="http://schemas.microsoft.com/office/drawing/2014/main" xmlns="" val="10009"/>
                  </a:ext>
                </a:extLst>
              </a:tr>
            </a:tbl>
          </a:graphicData>
        </a:graphic>
      </p:graphicFrame>
      <p:sp>
        <p:nvSpPr>
          <p:cNvPr id="6" name="文本框 5"/>
          <p:cNvSpPr txBox="1"/>
          <p:nvPr/>
        </p:nvSpPr>
        <p:spPr>
          <a:xfrm>
            <a:off x="7650051" y="778933"/>
            <a:ext cx="3438659" cy="400110"/>
          </a:xfrm>
          <a:prstGeom prst="rect">
            <a:avLst/>
          </a:prstGeom>
          <a:noFill/>
        </p:spPr>
        <p:txBody>
          <a:bodyPr wrap="square" rtlCol="0">
            <a:spAutoFit/>
          </a:bodyPr>
          <a:lstStyle/>
          <a:p>
            <a:pPr algn="ctr"/>
            <a:r>
              <a:rPr kumimoji="1" lang="zh-CN" altLang="en-US" sz="2000" dirty="0" smtClean="0">
                <a:solidFill>
                  <a:schemeClr val="accent6">
                    <a:lumMod val="75000"/>
                  </a:schemeClr>
                </a:solidFill>
                <a:latin typeface="SimHei" charset="0"/>
                <a:ea typeface="SimHei" charset="0"/>
                <a:cs typeface="SimHei" charset="0"/>
              </a:rPr>
              <a:t>部分消失的二手车电商企业</a:t>
            </a:r>
            <a:endParaRPr kumimoji="1" lang="zh-CN" altLang="en-US" sz="2000" dirty="0">
              <a:solidFill>
                <a:schemeClr val="accent6">
                  <a:lumMod val="75000"/>
                </a:schemeClr>
              </a:solidFill>
              <a:latin typeface="SimHei" charset="0"/>
              <a:ea typeface="SimHei" charset="0"/>
              <a:cs typeface="SimHei" charset="0"/>
            </a:endParaRPr>
          </a:p>
        </p:txBody>
      </p:sp>
      <p:cxnSp>
        <p:nvCxnSpPr>
          <p:cNvPr id="7" name="直线连接符 6"/>
          <p:cNvCxnSpPr>
            <a:stCxn id="2" idx="3"/>
          </p:cNvCxnSpPr>
          <p:nvPr/>
        </p:nvCxnSpPr>
        <p:spPr>
          <a:xfrm flipV="1">
            <a:off x="6509639" y="856211"/>
            <a:ext cx="0" cy="1809119"/>
          </a:xfrm>
          <a:prstGeom prst="line">
            <a:avLst/>
          </a:prstGeom>
          <a:ln w="158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 name="直线连接符 8"/>
          <p:cNvCxnSpPr>
            <a:stCxn id="2" idx="3"/>
          </p:cNvCxnSpPr>
          <p:nvPr/>
        </p:nvCxnSpPr>
        <p:spPr>
          <a:xfrm>
            <a:off x="6509639" y="2665330"/>
            <a:ext cx="0" cy="1886397"/>
          </a:xfrm>
          <a:prstGeom prst="line">
            <a:avLst/>
          </a:prstGeom>
          <a:ln w="158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245169" y="5228771"/>
            <a:ext cx="10173325" cy="923330"/>
          </a:xfrm>
          <a:prstGeom prst="rect">
            <a:avLst/>
          </a:prstGeom>
        </p:spPr>
        <p:txBody>
          <a:bodyPr wrap="square">
            <a:spAutoFit/>
          </a:bodyPr>
          <a:lstStyle/>
          <a:p>
            <a:r>
              <a:rPr lang="zh-CN" altLang="en-US" dirty="0">
                <a:solidFill>
                  <a:schemeClr val="accent1">
                    <a:lumMod val="50000"/>
                  </a:schemeClr>
                </a:solidFill>
                <a:latin typeface="SimHei" charset="0"/>
                <a:ea typeface="SimHei" charset="0"/>
                <a:cs typeface="SimHei" charset="0"/>
              </a:rPr>
              <a:t>一些规模较小、车源不稳定、</a:t>
            </a:r>
            <a:r>
              <a:rPr lang="zh-CN" altLang="en-US" dirty="0" smtClean="0">
                <a:solidFill>
                  <a:schemeClr val="accent1">
                    <a:lumMod val="50000"/>
                  </a:schemeClr>
                </a:solidFill>
                <a:latin typeface="SimHei" charset="0"/>
                <a:ea typeface="SimHei" charset="0"/>
                <a:cs typeface="SimHei" charset="0"/>
              </a:rPr>
              <a:t>买家</a:t>
            </a:r>
            <a:r>
              <a:rPr lang="zh-CN" altLang="en-US" dirty="0">
                <a:solidFill>
                  <a:schemeClr val="accent1">
                    <a:lumMod val="50000"/>
                  </a:schemeClr>
                </a:solidFill>
                <a:latin typeface="SimHei" charset="0"/>
                <a:ea typeface="SimHei" charset="0"/>
                <a:cs typeface="SimHei" charset="0"/>
              </a:rPr>
              <a:t>流量低的二手车电商平台明后年将会陆续退出</a:t>
            </a:r>
            <a:r>
              <a:rPr lang="zh-CN" altLang="en-US" dirty="0" smtClean="0">
                <a:solidFill>
                  <a:schemeClr val="accent1">
                    <a:lumMod val="50000"/>
                  </a:schemeClr>
                </a:solidFill>
                <a:latin typeface="SimHei" charset="0"/>
                <a:ea typeface="SimHei" charset="0"/>
                <a:cs typeface="SimHei" charset="0"/>
              </a:rPr>
              <a:t>市场或</a:t>
            </a:r>
            <a:r>
              <a:rPr lang="zh-CN" altLang="en-US" dirty="0">
                <a:solidFill>
                  <a:schemeClr val="accent1">
                    <a:lumMod val="50000"/>
                  </a:schemeClr>
                </a:solidFill>
                <a:latin typeface="SimHei" charset="0"/>
                <a:ea typeface="SimHei" charset="0"/>
                <a:cs typeface="SimHei" charset="0"/>
              </a:rPr>
              <a:t>被兼并</a:t>
            </a:r>
            <a:r>
              <a:rPr lang="en-US" altLang="zh-CN" dirty="0">
                <a:solidFill>
                  <a:schemeClr val="accent1">
                    <a:lumMod val="50000"/>
                  </a:schemeClr>
                </a:solidFill>
                <a:latin typeface="SimHei" charset="0"/>
                <a:ea typeface="SimHei" charset="0"/>
                <a:cs typeface="SimHei" charset="0"/>
              </a:rPr>
              <a:t>,</a:t>
            </a:r>
            <a:r>
              <a:rPr lang="zh-CN" altLang="en-US" dirty="0">
                <a:solidFill>
                  <a:schemeClr val="accent1">
                    <a:lumMod val="50000"/>
                  </a:schemeClr>
                </a:solidFill>
                <a:latin typeface="SimHei" charset="0"/>
                <a:ea typeface="SimHei" charset="0"/>
                <a:cs typeface="SimHei" charset="0"/>
              </a:rPr>
              <a:t>并购将是明后年二手车电商市场出现的大概率事件</a:t>
            </a:r>
            <a:r>
              <a:rPr lang="zh-CN" altLang="en-US" dirty="0" smtClean="0">
                <a:solidFill>
                  <a:schemeClr val="accent1">
                    <a:lumMod val="50000"/>
                  </a:schemeClr>
                </a:solidFill>
                <a:latin typeface="SimHei" charset="0"/>
                <a:ea typeface="SimHei" charset="0"/>
                <a:cs typeface="SimHei" charset="0"/>
              </a:rPr>
              <a:t>。未来二手车电商市场的巨头将从现有的平台企业中诞生</a:t>
            </a:r>
            <a:r>
              <a:rPr lang="en-US" altLang="zh-CN" dirty="0" smtClean="0">
                <a:solidFill>
                  <a:schemeClr val="accent1">
                    <a:lumMod val="50000"/>
                  </a:schemeClr>
                </a:solidFill>
                <a:latin typeface="SimHei" charset="0"/>
                <a:ea typeface="SimHei" charset="0"/>
                <a:cs typeface="SimHei" charset="0"/>
              </a:rPr>
              <a:t>,</a:t>
            </a:r>
            <a:r>
              <a:rPr lang="zh-CN" altLang="en-US" dirty="0" smtClean="0">
                <a:solidFill>
                  <a:schemeClr val="accent1">
                    <a:lumMod val="50000"/>
                  </a:schemeClr>
                </a:solidFill>
                <a:latin typeface="SimHei" charset="0"/>
                <a:ea typeface="SimHei" charset="0"/>
                <a:cs typeface="SimHei" charset="0"/>
              </a:rPr>
              <a:t>未来巨头竞争优势将体现在规模、资金实力及运营能力等综合实力。</a:t>
            </a:r>
            <a:endParaRPr lang="zh-CN" altLang="en-US" dirty="0">
              <a:solidFill>
                <a:schemeClr val="accent1">
                  <a:lumMod val="50000"/>
                </a:schemeClr>
              </a:solidFill>
              <a:effectLst/>
              <a:latin typeface="SimHei" charset="0"/>
              <a:ea typeface="SimHei" charset="0"/>
              <a:cs typeface="SimHei" charset="0"/>
            </a:endParaRPr>
          </a:p>
        </p:txBody>
      </p:sp>
    </p:spTree>
    <p:extLst>
      <p:ext uri="{BB962C8B-B14F-4D97-AF65-F5344CB8AC3E}">
        <p14:creationId xmlns:p14="http://schemas.microsoft.com/office/powerpoint/2010/main" val="8318673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 y="1"/>
            <a:ext cx="135466" cy="778932"/>
          </a:xfrm>
          <a:prstGeom prst="rect">
            <a:avLst/>
          </a:prstGeom>
          <a:solidFill>
            <a:srgbClr val="00B0F0"/>
          </a:solidFill>
        </p:spPr>
        <p:txBody>
          <a:bodyPr wrap="square" rtlCol="0">
            <a:spAutoFit/>
          </a:bodyPr>
          <a:lstStyle/>
          <a:p>
            <a:endParaRPr kumimoji="1" lang="zh-CN" altLang="en-US"/>
          </a:p>
        </p:txBody>
      </p:sp>
      <p:sp>
        <p:nvSpPr>
          <p:cNvPr id="3" name="矩形 2"/>
          <p:cNvSpPr/>
          <p:nvPr/>
        </p:nvSpPr>
        <p:spPr>
          <a:xfrm>
            <a:off x="461934" y="132638"/>
            <a:ext cx="3057247" cy="523220"/>
          </a:xfrm>
          <a:prstGeom prst="rect">
            <a:avLst/>
          </a:prstGeom>
        </p:spPr>
        <p:txBody>
          <a:bodyPr wrap="none">
            <a:spAutoFit/>
          </a:bodyPr>
          <a:lstStyle/>
          <a:p>
            <a:pPr lvl="0"/>
            <a:r>
              <a:rPr kumimoji="1" lang="zh-CN" altLang="en-US" sz="2800" dirty="0" smtClean="0">
                <a:solidFill>
                  <a:srgbClr val="00B0F0"/>
                </a:solidFill>
                <a:latin typeface="SimHei" charset="0"/>
                <a:ea typeface="SimHei" charset="0"/>
                <a:cs typeface="SimHei" charset="0"/>
              </a:rPr>
              <a:t>盈利模式更加多元</a:t>
            </a:r>
            <a:endParaRPr kumimoji="1" lang="zh-CN" altLang="en-US" sz="2800" dirty="0">
              <a:solidFill>
                <a:srgbClr val="00B0F0"/>
              </a:solidFill>
              <a:latin typeface="SimHei" charset="0"/>
              <a:ea typeface="SimHei" charset="0"/>
              <a:cs typeface="SimHei" charset="0"/>
            </a:endParaRPr>
          </a:p>
        </p:txBody>
      </p:sp>
      <p:grpSp>
        <p:nvGrpSpPr>
          <p:cNvPr id="2" name="组 1"/>
          <p:cNvGrpSpPr/>
          <p:nvPr/>
        </p:nvGrpSpPr>
        <p:grpSpPr>
          <a:xfrm>
            <a:off x="461934" y="1456711"/>
            <a:ext cx="11257669" cy="1853160"/>
            <a:chOff x="693925" y="1327922"/>
            <a:chExt cx="10715700" cy="1571636"/>
          </a:xfrm>
        </p:grpSpPr>
        <p:sp>
          <p:nvSpPr>
            <p:cNvPr id="21" name="矩形 20"/>
            <p:cNvSpPr/>
            <p:nvPr/>
          </p:nvSpPr>
          <p:spPr bwMode="auto">
            <a:xfrm>
              <a:off x="693925" y="1327922"/>
              <a:ext cx="1785950" cy="1571636"/>
            </a:xfrm>
            <a:prstGeom prst="rect">
              <a:avLst/>
            </a:prstGeom>
            <a:solidFill>
              <a:srgbClr val="1564BA"/>
            </a:soli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广告</a:t>
              </a:r>
              <a:endParaRPr kumimoji="0" lang="en-US" altLang="zh-CN" sz="18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7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二手车信息服务网站能够为品牌认证二手车以及二手车连锁卖场等提供广告服务，比如淘车网。</a:t>
              </a:r>
            </a:p>
          </p:txBody>
        </p:sp>
        <p:sp>
          <p:nvSpPr>
            <p:cNvPr id="22" name="矩形 21"/>
            <p:cNvSpPr/>
            <p:nvPr/>
          </p:nvSpPr>
          <p:spPr bwMode="auto">
            <a:xfrm>
              <a:off x="2479875" y="1327922"/>
              <a:ext cx="1785950" cy="1571636"/>
            </a:xfrm>
            <a:prstGeom prst="rect">
              <a:avLst/>
            </a:prstGeom>
            <a:solidFill>
              <a:srgbClr val="53B6E7"/>
            </a:soli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交易差价</a:t>
              </a:r>
              <a:endParaRPr kumimoji="0" lang="en-US" altLang="zh-CN" sz="18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7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通过买卖二手车来获得交易差价的盈利模式。这种方式与车王这类二手车连锁超市类似。</a:t>
              </a:r>
            </a:p>
          </p:txBody>
        </p:sp>
        <p:sp>
          <p:nvSpPr>
            <p:cNvPr id="23" name="矩形 22"/>
            <p:cNvSpPr/>
            <p:nvPr/>
          </p:nvSpPr>
          <p:spPr bwMode="auto">
            <a:xfrm>
              <a:off x="4265825" y="1327922"/>
              <a:ext cx="1785950" cy="1571636"/>
            </a:xfrm>
            <a:prstGeom prst="rect">
              <a:avLst/>
            </a:prstGeom>
            <a:solidFill>
              <a:srgbClr val="92D050"/>
            </a:solidFill>
            <a:ln>
              <a:noFill/>
            </a:ln>
            <a:effectLs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交易佣金</a:t>
              </a:r>
              <a:endParaRPr kumimoji="0" lang="en-US" altLang="zh-CN" sz="18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7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通过经纪业务撮合买卖双方完成交易从而获得一定比例的交易佣金。</a:t>
              </a:r>
            </a:p>
          </p:txBody>
        </p:sp>
        <p:sp>
          <p:nvSpPr>
            <p:cNvPr id="24" name="矩形 23"/>
            <p:cNvSpPr/>
            <p:nvPr/>
          </p:nvSpPr>
          <p:spPr bwMode="auto">
            <a:xfrm>
              <a:off x="7837725" y="1327922"/>
              <a:ext cx="1785950" cy="1571636"/>
            </a:xfrm>
            <a:prstGeom prst="rect">
              <a:avLst/>
            </a:prstGeom>
            <a:solidFill>
              <a:srgbClr val="CF4A00"/>
            </a:soli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车况检测</a:t>
              </a:r>
              <a:endParaRPr kumimoji="0" lang="en-US" altLang="zh-CN" sz="18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7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提供二手车交易前的车况检测服务，向车主收费。同时也可以输出标准化的检测方案向相关企业收费</a:t>
              </a: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a:t>
              </a:r>
            </a:p>
          </p:txBody>
        </p:sp>
        <p:sp>
          <p:nvSpPr>
            <p:cNvPr id="25" name="矩形 24"/>
            <p:cNvSpPr/>
            <p:nvPr/>
          </p:nvSpPr>
          <p:spPr bwMode="auto">
            <a:xfrm>
              <a:off x="9623675" y="1327922"/>
              <a:ext cx="1785950" cy="1571636"/>
            </a:xfrm>
            <a:prstGeom prst="rect">
              <a:avLst/>
            </a:prstGeom>
            <a:solidFill>
              <a:srgbClr val="FAA712">
                <a:lumMod val="60000"/>
                <a:lumOff val="40000"/>
              </a:srgbClr>
            </a:soli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车辆整备</a:t>
              </a:r>
              <a:endParaRPr kumimoji="0" lang="en-US" altLang="zh-CN" sz="18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7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二手车交付买家之前的车辆整备服务，通过为个人或商家提供这样的增值服务来获取收益。</a:t>
              </a:r>
            </a:p>
          </p:txBody>
        </p:sp>
        <p:sp>
          <p:nvSpPr>
            <p:cNvPr id="26" name="矩形 25"/>
            <p:cNvSpPr/>
            <p:nvPr/>
          </p:nvSpPr>
          <p:spPr bwMode="auto">
            <a:xfrm>
              <a:off x="6051775" y="1327922"/>
              <a:ext cx="1785950" cy="1571636"/>
            </a:xfrm>
            <a:prstGeom prst="rect">
              <a:avLst/>
            </a:prstGeom>
            <a:solidFill>
              <a:srgbClr val="FAA712">
                <a:lumMod val="60000"/>
                <a:lumOff val="40000"/>
              </a:srgbClr>
            </a:soli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售后维保</a:t>
              </a:r>
              <a:endParaRPr kumimoji="0" lang="en-US" altLang="zh-CN" sz="18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7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为购买二手车的车主提供后续的维修保养服务，以及出售相关的零配件及汽车用品等。</a:t>
              </a:r>
            </a:p>
          </p:txBody>
        </p:sp>
      </p:grpSp>
      <p:grpSp>
        <p:nvGrpSpPr>
          <p:cNvPr id="37" name="组 36"/>
          <p:cNvGrpSpPr/>
          <p:nvPr/>
        </p:nvGrpSpPr>
        <p:grpSpPr>
          <a:xfrm>
            <a:off x="2183157" y="4110723"/>
            <a:ext cx="7724525" cy="1841666"/>
            <a:chOff x="1586900" y="4572014"/>
            <a:chExt cx="7143800" cy="1571637"/>
          </a:xfrm>
        </p:grpSpPr>
        <p:sp>
          <p:nvSpPr>
            <p:cNvPr id="27" name="矩形 26"/>
            <p:cNvSpPr/>
            <p:nvPr/>
          </p:nvSpPr>
          <p:spPr bwMode="auto">
            <a:xfrm>
              <a:off x="1586900" y="4572015"/>
              <a:ext cx="1785950" cy="1571636"/>
            </a:xfrm>
            <a:prstGeom prst="rect">
              <a:avLst/>
            </a:prstGeom>
            <a:solidFill>
              <a:srgbClr val="CF4A00"/>
            </a:soli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物流服务</a:t>
              </a:r>
              <a:endParaRPr kumimoji="0" lang="en-US" altLang="zh-CN" sz="18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7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为买家</a:t>
              </a:r>
              <a:r>
                <a:rPr kumimoji="0" lang="en-US" altLang="zh-CN"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a:t>
              </a:r>
              <a:r>
                <a:rPr kumimoji="0" lang="zh-CN" altLang="en-US"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主要为商家</a:t>
              </a:r>
              <a:r>
                <a:rPr kumimoji="0" lang="en-US" altLang="zh-CN"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a:t>
              </a:r>
              <a:r>
                <a:rPr kumimoji="0" lang="zh-CN" altLang="en-US"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提供跨区域的物流服务。通过自建物流以及与第三方物流合作的方式来提供服务</a:t>
              </a: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a:t>
              </a:r>
            </a:p>
          </p:txBody>
        </p:sp>
        <p:sp>
          <p:nvSpPr>
            <p:cNvPr id="28" name="矩形 27"/>
            <p:cNvSpPr/>
            <p:nvPr/>
          </p:nvSpPr>
          <p:spPr bwMode="auto">
            <a:xfrm>
              <a:off x="3372850" y="4572014"/>
              <a:ext cx="1785950" cy="1571636"/>
            </a:xfrm>
            <a:prstGeom prst="rect">
              <a:avLst/>
            </a:prstGeom>
            <a:solidFill>
              <a:srgbClr val="FAA712"/>
            </a:solidFill>
            <a:ln>
              <a:solidFill>
                <a:srgbClr val="FEE006">
                  <a:lumMod val="40000"/>
                  <a:lumOff val="60000"/>
                </a:srgbClr>
              </a:solidFil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金融服务</a:t>
              </a:r>
              <a:endParaRPr kumimoji="0" lang="en-US" altLang="zh-CN" sz="18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7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为二手车流通渠道中的中小商家提供贷款，担保等金融服务。</a:t>
              </a:r>
            </a:p>
          </p:txBody>
        </p:sp>
        <p:sp>
          <p:nvSpPr>
            <p:cNvPr id="29" name="矩形 28"/>
            <p:cNvSpPr/>
            <p:nvPr/>
          </p:nvSpPr>
          <p:spPr bwMode="auto">
            <a:xfrm>
              <a:off x="5158800" y="4572014"/>
              <a:ext cx="1785950" cy="1571636"/>
            </a:xfrm>
            <a:prstGeom prst="rect">
              <a:avLst/>
            </a:prstGeom>
            <a:solidFill>
              <a:srgbClr val="53B6E7"/>
            </a:soli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估值服务</a:t>
              </a:r>
              <a:endParaRPr kumimoji="0" lang="en-US" altLang="zh-CN" sz="18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7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建立基于中国二手车市场的估值体系，并对外输出成为标准化的数据服务产品。</a:t>
              </a:r>
            </a:p>
          </p:txBody>
        </p:sp>
        <p:sp>
          <p:nvSpPr>
            <p:cNvPr id="30" name="矩形 29"/>
            <p:cNvSpPr/>
            <p:nvPr/>
          </p:nvSpPr>
          <p:spPr bwMode="auto">
            <a:xfrm>
              <a:off x="6944750" y="4572014"/>
              <a:ext cx="1785950" cy="1571636"/>
            </a:xfrm>
            <a:prstGeom prst="rect">
              <a:avLst/>
            </a:prstGeom>
            <a:solidFill>
              <a:srgbClr val="1564BA"/>
            </a:soli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用车数据</a:t>
              </a:r>
              <a:endParaRPr kumimoji="0" lang="en-US" altLang="zh-CN" sz="18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7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整合车辆的维修、保养、事故等信息和数据，并形成标准化的产品对外输出</a:t>
              </a: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a:t>
              </a:r>
              <a:endParaRPr kumimoji="0" lang="zh-CN" altLang="en-US" sz="18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endParaRPr>
            </a:p>
          </p:txBody>
        </p:sp>
      </p:grpSp>
      <p:sp>
        <p:nvSpPr>
          <p:cNvPr id="38" name="文本框 37"/>
          <p:cNvSpPr txBox="1"/>
          <p:nvPr/>
        </p:nvSpPr>
        <p:spPr>
          <a:xfrm>
            <a:off x="5124581" y="825452"/>
            <a:ext cx="1841679" cy="461665"/>
          </a:xfrm>
          <a:prstGeom prst="rect">
            <a:avLst/>
          </a:prstGeom>
          <a:noFill/>
        </p:spPr>
        <p:txBody>
          <a:bodyPr wrap="square" rtlCol="0">
            <a:spAutoFit/>
          </a:bodyPr>
          <a:lstStyle/>
          <a:p>
            <a:pPr algn="ctr"/>
            <a:r>
              <a:rPr kumimoji="1" lang="zh-CN" altLang="en-US" sz="2400" dirty="0" smtClean="0">
                <a:solidFill>
                  <a:srgbClr val="00B0F0"/>
                </a:solidFill>
                <a:latin typeface="SimHei" charset="0"/>
                <a:ea typeface="SimHei" charset="0"/>
                <a:cs typeface="SimHei" charset="0"/>
              </a:rPr>
              <a:t>现在</a:t>
            </a:r>
            <a:endParaRPr kumimoji="1" lang="zh-CN" altLang="en-US" sz="2400" dirty="0">
              <a:solidFill>
                <a:srgbClr val="00B0F0"/>
              </a:solidFill>
              <a:latin typeface="SimHei" charset="0"/>
              <a:ea typeface="SimHei" charset="0"/>
              <a:cs typeface="SimHei" charset="0"/>
            </a:endParaRPr>
          </a:p>
        </p:txBody>
      </p:sp>
      <p:sp>
        <p:nvSpPr>
          <p:cNvPr id="39" name="文本框 38"/>
          <p:cNvSpPr txBox="1"/>
          <p:nvPr/>
        </p:nvSpPr>
        <p:spPr>
          <a:xfrm>
            <a:off x="5152629" y="3479465"/>
            <a:ext cx="1841679" cy="461665"/>
          </a:xfrm>
          <a:prstGeom prst="rect">
            <a:avLst/>
          </a:prstGeom>
          <a:noFill/>
        </p:spPr>
        <p:txBody>
          <a:bodyPr wrap="square" rtlCol="0">
            <a:spAutoFit/>
          </a:bodyPr>
          <a:lstStyle/>
          <a:p>
            <a:pPr algn="ctr"/>
            <a:r>
              <a:rPr kumimoji="1" lang="zh-CN" altLang="en-US" sz="2400" dirty="0" smtClean="0">
                <a:solidFill>
                  <a:srgbClr val="00B0F0"/>
                </a:solidFill>
                <a:latin typeface="SimHei" charset="0"/>
                <a:ea typeface="SimHei" charset="0"/>
                <a:cs typeface="SimHei" charset="0"/>
              </a:rPr>
              <a:t>将来</a:t>
            </a:r>
            <a:endParaRPr kumimoji="1" lang="zh-CN" altLang="en-US" sz="2400" dirty="0">
              <a:solidFill>
                <a:srgbClr val="00B0F0"/>
              </a:solidFill>
              <a:latin typeface="SimHei" charset="0"/>
              <a:ea typeface="SimHei" charset="0"/>
              <a:cs typeface="SimHei" charset="0"/>
            </a:endParaRPr>
          </a:p>
        </p:txBody>
      </p:sp>
    </p:spTree>
    <p:extLst>
      <p:ext uri="{BB962C8B-B14F-4D97-AF65-F5344CB8AC3E}">
        <p14:creationId xmlns:p14="http://schemas.microsoft.com/office/powerpoint/2010/main" val="11665960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 y="0"/>
            <a:ext cx="12191998" cy="6857999"/>
          </a:xfrm>
          <a:prstGeom prst="rect">
            <a:avLst/>
          </a:prstGeom>
          <a:solidFill>
            <a:srgbClr val="66B7F0"/>
          </a:solidFill>
        </p:spPr>
        <p:txBody>
          <a:bodyPr wrap="square" rtlCol="0">
            <a:spAutoFit/>
          </a:bodyPr>
          <a:lstStyle/>
          <a:p>
            <a:endParaRPr kumimoji="1" lang="zh-CN" altLang="en-US"/>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4063999"/>
            <a:ext cx="2794000" cy="2794000"/>
          </a:xfrm>
          <a:prstGeom prst="rect">
            <a:avLst/>
          </a:prstGeom>
        </p:spPr>
      </p:pic>
      <p:sp>
        <p:nvSpPr>
          <p:cNvPr id="3" name="文本框 2"/>
          <p:cNvSpPr txBox="1"/>
          <p:nvPr/>
        </p:nvSpPr>
        <p:spPr>
          <a:xfrm rot="324542">
            <a:off x="5036695" y="2844224"/>
            <a:ext cx="3117954" cy="584775"/>
          </a:xfrm>
          <a:prstGeom prst="rect">
            <a:avLst/>
          </a:prstGeom>
          <a:noFill/>
        </p:spPr>
        <p:txBody>
          <a:bodyPr wrap="square" rtlCol="0">
            <a:spAutoFit/>
          </a:bodyPr>
          <a:lstStyle/>
          <a:p>
            <a:r>
              <a:rPr kumimoji="1" lang="zh-CN" altLang="en-US" sz="3200" smtClean="0">
                <a:solidFill>
                  <a:schemeClr val="bg1"/>
                </a:solidFill>
                <a:latin typeface="Microsoft YaHei" charset="0"/>
                <a:ea typeface="Microsoft YaHei" charset="0"/>
                <a:cs typeface="Microsoft YaHei" charset="0"/>
              </a:rPr>
              <a:t>谢 谢 观 看</a:t>
            </a:r>
            <a:endParaRPr kumimoji="1" lang="zh-CN" altLang="en-US" sz="3200" dirty="0">
              <a:solidFill>
                <a:schemeClr val="bg1"/>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2677271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 y="1"/>
            <a:ext cx="135466" cy="778932"/>
          </a:xfrm>
          <a:prstGeom prst="rect">
            <a:avLst/>
          </a:prstGeom>
          <a:solidFill>
            <a:srgbClr val="00B0F0"/>
          </a:solidFill>
        </p:spPr>
        <p:txBody>
          <a:bodyPr wrap="square" rtlCol="0">
            <a:spAutoFit/>
          </a:bodyPr>
          <a:lstStyle/>
          <a:p>
            <a:endParaRPr kumimoji="1" lang="zh-CN" altLang="en-US"/>
          </a:p>
        </p:txBody>
      </p:sp>
      <p:sp>
        <p:nvSpPr>
          <p:cNvPr id="5" name="等腰三角形 13"/>
          <p:cNvSpPr/>
          <p:nvPr/>
        </p:nvSpPr>
        <p:spPr bwMode="auto">
          <a:xfrm rot="5400000">
            <a:off x="-184962" y="1931700"/>
            <a:ext cx="657790" cy="287867"/>
          </a:xfrm>
          <a:prstGeom prst="triangle">
            <a:avLst/>
          </a:prstGeom>
          <a:solidFill>
            <a:srgbClr val="00B0F0"/>
          </a:solidFill>
          <a:ln>
            <a:noFill/>
          </a:ln>
          <a:effectLst>
            <a:outerShdw blurRad="76200" algn="ctr" rotWithShape="0">
              <a:srgbClr val="EEECE1">
                <a:alpha val="79999"/>
              </a:srgbClr>
            </a:outerShdw>
          </a:effectLst>
          <a:extLst/>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FFFFFF"/>
              </a:solidFill>
              <a:effectLst/>
              <a:uLnTx/>
              <a:uFillTx/>
              <a:latin typeface="Gill Sans" charset="0"/>
              <a:ea typeface="Heiti SC Light" charset="0"/>
              <a:cs typeface="Heiti SC Light" charset="0"/>
              <a:sym typeface="Gill Sans" charset="0"/>
            </a:endParaRPr>
          </a:p>
        </p:txBody>
      </p:sp>
      <p:sp>
        <p:nvSpPr>
          <p:cNvPr id="9" name="等腰三角形 13"/>
          <p:cNvSpPr/>
          <p:nvPr/>
        </p:nvSpPr>
        <p:spPr bwMode="auto">
          <a:xfrm rot="5400000">
            <a:off x="-184962" y="2840243"/>
            <a:ext cx="657790" cy="287867"/>
          </a:xfrm>
          <a:prstGeom prst="triangle">
            <a:avLst/>
          </a:prstGeom>
          <a:solidFill>
            <a:srgbClr val="00B0F0"/>
          </a:solidFill>
          <a:ln>
            <a:noFill/>
          </a:ln>
          <a:effectLst>
            <a:outerShdw blurRad="76200" algn="ctr" rotWithShape="0">
              <a:srgbClr val="EEECE1">
                <a:alpha val="79999"/>
              </a:srgbClr>
            </a:outerShdw>
          </a:effectLst>
          <a:extLst/>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FFFFFF"/>
              </a:solidFill>
              <a:effectLst/>
              <a:uLnTx/>
              <a:uFillTx/>
              <a:latin typeface="Gill Sans" charset="0"/>
              <a:ea typeface="Heiti SC Light" charset="0"/>
              <a:cs typeface="Heiti SC Light" charset="0"/>
              <a:sym typeface="Gill Sans" charset="0"/>
            </a:endParaRPr>
          </a:p>
        </p:txBody>
      </p:sp>
      <p:sp>
        <p:nvSpPr>
          <p:cNvPr id="10" name="等腰三角形 13"/>
          <p:cNvSpPr/>
          <p:nvPr/>
        </p:nvSpPr>
        <p:spPr bwMode="auto">
          <a:xfrm rot="5400000">
            <a:off x="-184962" y="3748785"/>
            <a:ext cx="657790" cy="287867"/>
          </a:xfrm>
          <a:prstGeom prst="triangle">
            <a:avLst/>
          </a:prstGeom>
          <a:solidFill>
            <a:srgbClr val="00B0F0"/>
          </a:solidFill>
          <a:ln>
            <a:noFill/>
          </a:ln>
          <a:effectLst>
            <a:outerShdw blurRad="76200" algn="ctr" rotWithShape="0">
              <a:srgbClr val="EEECE1">
                <a:alpha val="79999"/>
              </a:srgbClr>
            </a:outerShdw>
          </a:effectLst>
          <a:extLst/>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FFFFFF"/>
              </a:solidFill>
              <a:effectLst/>
              <a:uLnTx/>
              <a:uFillTx/>
              <a:latin typeface="Gill Sans" charset="0"/>
              <a:ea typeface="Heiti SC Light" charset="0"/>
              <a:cs typeface="Heiti SC Light" charset="0"/>
              <a:sym typeface="Gill Sans" charset="0"/>
            </a:endParaRPr>
          </a:p>
        </p:txBody>
      </p:sp>
      <p:sp>
        <p:nvSpPr>
          <p:cNvPr id="11" name="等腰三角形 13"/>
          <p:cNvSpPr/>
          <p:nvPr/>
        </p:nvSpPr>
        <p:spPr bwMode="auto">
          <a:xfrm rot="5400000">
            <a:off x="-184962" y="4657326"/>
            <a:ext cx="657790" cy="287867"/>
          </a:xfrm>
          <a:prstGeom prst="triangle">
            <a:avLst/>
          </a:prstGeom>
          <a:solidFill>
            <a:srgbClr val="00B0F0"/>
          </a:solidFill>
          <a:ln>
            <a:noFill/>
          </a:ln>
          <a:effectLst>
            <a:outerShdw blurRad="76200" algn="ctr" rotWithShape="0">
              <a:srgbClr val="EEECE1">
                <a:alpha val="79999"/>
              </a:srgbClr>
            </a:outerShdw>
          </a:effectLst>
          <a:extLst/>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FFFFFF"/>
              </a:solidFill>
              <a:effectLst/>
              <a:uLnTx/>
              <a:uFillTx/>
              <a:latin typeface="Gill Sans" charset="0"/>
              <a:ea typeface="Heiti SC Light" charset="0"/>
              <a:cs typeface="Heiti SC Light" charset="0"/>
              <a:sym typeface="Gill Sans" charset="0"/>
            </a:endParaRPr>
          </a:p>
        </p:txBody>
      </p:sp>
      <p:sp>
        <p:nvSpPr>
          <p:cNvPr id="20" name="Oval 9"/>
          <p:cNvSpPr>
            <a:spLocks/>
          </p:cNvSpPr>
          <p:nvPr/>
        </p:nvSpPr>
        <p:spPr bwMode="auto">
          <a:xfrm>
            <a:off x="467784" y="1763671"/>
            <a:ext cx="649816" cy="640858"/>
          </a:xfrm>
          <a:prstGeom prst="ellipse">
            <a:avLst/>
          </a:prstGeom>
          <a:solidFill>
            <a:srgbClr val="00B0F0"/>
          </a:solidFill>
          <a:ln>
            <a:noFill/>
          </a:ln>
          <a:effectLst>
            <a:outerShdw blurRad="76200" algn="ctr" rotWithShape="0">
              <a:srgbClr val="EEECE1">
                <a:alpha val="79999"/>
              </a:srgbClr>
            </a:outerShdw>
          </a:effectLst>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2800" kern="0" dirty="0">
                <a:solidFill>
                  <a:srgbClr val="FFFFFF"/>
                </a:solidFill>
                <a:latin typeface="Impact" charset="0"/>
                <a:ea typeface="Impact" charset="0"/>
                <a:cs typeface="Impact" charset="0"/>
                <a:sym typeface="Gill Sans" charset="0"/>
              </a:rPr>
              <a:t>1</a:t>
            </a:r>
            <a:endParaRPr kumimoji="0" lang="zh-CN" altLang="en-US" sz="2800" b="0" i="0" u="none" strike="noStrike" kern="0" cap="none" spc="0" normalizeH="0" baseline="0" noProof="0" dirty="0">
              <a:ln>
                <a:noFill/>
              </a:ln>
              <a:solidFill>
                <a:srgbClr val="FFFFFF"/>
              </a:solidFill>
              <a:effectLst/>
              <a:uLnTx/>
              <a:uFillTx/>
              <a:latin typeface="Impact" charset="0"/>
              <a:ea typeface="Impact" charset="0"/>
              <a:cs typeface="Impact" charset="0"/>
              <a:sym typeface="Gill Sans" charset="0"/>
            </a:endParaRPr>
          </a:p>
        </p:txBody>
      </p:sp>
      <p:sp>
        <p:nvSpPr>
          <p:cNvPr id="21" name="Oval 9"/>
          <p:cNvSpPr>
            <a:spLocks/>
          </p:cNvSpPr>
          <p:nvPr/>
        </p:nvSpPr>
        <p:spPr bwMode="auto">
          <a:xfrm>
            <a:off x="467784" y="2655281"/>
            <a:ext cx="649816" cy="640858"/>
          </a:xfrm>
          <a:prstGeom prst="ellipse">
            <a:avLst/>
          </a:prstGeom>
          <a:solidFill>
            <a:srgbClr val="00B0F0"/>
          </a:solidFill>
          <a:ln>
            <a:noFill/>
          </a:ln>
          <a:effectLst>
            <a:outerShdw blurRad="76200" algn="ctr" rotWithShape="0">
              <a:srgbClr val="EEECE1">
                <a:alpha val="79999"/>
              </a:srgbClr>
            </a:outerShdw>
          </a:effectLst>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2800" kern="0" noProof="0" dirty="0">
                <a:solidFill>
                  <a:srgbClr val="FFFFFF"/>
                </a:solidFill>
                <a:latin typeface="Impact" charset="0"/>
                <a:ea typeface="Impact" charset="0"/>
                <a:cs typeface="Impact" charset="0"/>
                <a:sym typeface="Gill Sans" charset="0"/>
              </a:rPr>
              <a:t>2</a:t>
            </a:r>
            <a:endParaRPr kumimoji="0" lang="zh-CN" altLang="en-US" sz="2800" b="0" i="0" u="none" strike="noStrike" kern="0" cap="none" spc="0" normalizeH="0" baseline="0" noProof="0" dirty="0">
              <a:ln>
                <a:noFill/>
              </a:ln>
              <a:solidFill>
                <a:srgbClr val="FFFFFF"/>
              </a:solidFill>
              <a:effectLst/>
              <a:uLnTx/>
              <a:uFillTx/>
              <a:latin typeface="Impact" charset="0"/>
              <a:ea typeface="Impact" charset="0"/>
              <a:cs typeface="Impact" charset="0"/>
              <a:sym typeface="Gill Sans" charset="0"/>
            </a:endParaRPr>
          </a:p>
        </p:txBody>
      </p:sp>
      <p:sp>
        <p:nvSpPr>
          <p:cNvPr id="22" name="Oval 9"/>
          <p:cNvSpPr>
            <a:spLocks/>
          </p:cNvSpPr>
          <p:nvPr/>
        </p:nvSpPr>
        <p:spPr bwMode="auto">
          <a:xfrm>
            <a:off x="467784" y="3597687"/>
            <a:ext cx="649816" cy="640858"/>
          </a:xfrm>
          <a:prstGeom prst="ellipse">
            <a:avLst/>
          </a:prstGeom>
          <a:solidFill>
            <a:srgbClr val="00B0F0"/>
          </a:solidFill>
          <a:ln>
            <a:noFill/>
          </a:ln>
          <a:effectLst>
            <a:outerShdw blurRad="76200" algn="ctr" rotWithShape="0">
              <a:srgbClr val="EEECE1">
                <a:alpha val="79999"/>
              </a:srgbClr>
            </a:outerShdw>
          </a:effectLst>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2800" kern="0" noProof="0" dirty="0" smtClean="0">
                <a:solidFill>
                  <a:srgbClr val="FFFFFF"/>
                </a:solidFill>
                <a:latin typeface="Impact" charset="0"/>
                <a:ea typeface="Impact" charset="0"/>
                <a:cs typeface="Impact" charset="0"/>
                <a:sym typeface="Gill Sans" charset="0"/>
              </a:rPr>
              <a:t>3</a:t>
            </a:r>
            <a:endParaRPr kumimoji="0" lang="zh-CN" altLang="en-US" sz="2800" b="0" i="0" u="none" strike="noStrike" kern="0" cap="none" spc="0" normalizeH="0" baseline="0" noProof="0" dirty="0">
              <a:ln>
                <a:noFill/>
              </a:ln>
              <a:solidFill>
                <a:srgbClr val="FFFFFF"/>
              </a:solidFill>
              <a:effectLst/>
              <a:uLnTx/>
              <a:uFillTx/>
              <a:latin typeface="Impact" charset="0"/>
              <a:ea typeface="Impact" charset="0"/>
              <a:cs typeface="Impact" charset="0"/>
              <a:sym typeface="Gill Sans" charset="0"/>
            </a:endParaRPr>
          </a:p>
        </p:txBody>
      </p:sp>
      <p:sp>
        <p:nvSpPr>
          <p:cNvPr id="23" name="Oval 9"/>
          <p:cNvSpPr>
            <a:spLocks/>
          </p:cNvSpPr>
          <p:nvPr/>
        </p:nvSpPr>
        <p:spPr bwMode="auto">
          <a:xfrm>
            <a:off x="467784" y="4489297"/>
            <a:ext cx="649816" cy="640858"/>
          </a:xfrm>
          <a:prstGeom prst="ellipse">
            <a:avLst/>
          </a:prstGeom>
          <a:solidFill>
            <a:srgbClr val="00B0F0"/>
          </a:solidFill>
          <a:ln>
            <a:noFill/>
          </a:ln>
          <a:effectLst>
            <a:outerShdw blurRad="76200" algn="ctr" rotWithShape="0">
              <a:srgbClr val="EEECE1">
                <a:alpha val="79999"/>
              </a:srgbClr>
            </a:outerShdw>
          </a:effectLst>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2800" kern="0" noProof="0" dirty="0" smtClean="0">
                <a:solidFill>
                  <a:srgbClr val="FFFFFF"/>
                </a:solidFill>
                <a:latin typeface="Impact" charset="0"/>
                <a:ea typeface="Impact" charset="0"/>
                <a:cs typeface="Impact" charset="0"/>
                <a:sym typeface="Gill Sans" charset="0"/>
              </a:rPr>
              <a:t>4</a:t>
            </a:r>
            <a:endParaRPr kumimoji="0" lang="zh-CN" altLang="en-US" sz="2800" b="0" i="0" u="none" strike="noStrike" kern="0" cap="none" spc="0" normalizeH="0" baseline="0" noProof="0" dirty="0">
              <a:ln>
                <a:noFill/>
              </a:ln>
              <a:solidFill>
                <a:srgbClr val="FFFFFF"/>
              </a:solidFill>
              <a:effectLst/>
              <a:uLnTx/>
              <a:uFillTx/>
              <a:latin typeface="Impact" charset="0"/>
              <a:ea typeface="Impact" charset="0"/>
              <a:cs typeface="Impact" charset="0"/>
              <a:sym typeface="Gill Sans" charset="0"/>
            </a:endParaRPr>
          </a:p>
        </p:txBody>
      </p:sp>
      <p:sp>
        <p:nvSpPr>
          <p:cNvPr id="24" name="AutoShape 1"/>
          <p:cNvSpPr>
            <a:spLocks/>
          </p:cNvSpPr>
          <p:nvPr/>
        </p:nvSpPr>
        <p:spPr bwMode="auto">
          <a:xfrm>
            <a:off x="1466849" y="1763671"/>
            <a:ext cx="4883152" cy="650634"/>
          </a:xfrm>
          <a:prstGeom prst="roundRect">
            <a:avLst>
              <a:gd name="adj" fmla="val 46875"/>
            </a:avLst>
          </a:prstGeom>
          <a:solidFill>
            <a:srgbClr val="00B0F0"/>
          </a:solidFill>
          <a:ln>
            <a:noFill/>
          </a:ln>
          <a:effectLst>
            <a:outerShdw blurRad="76200" algn="ctr" rotWithShape="0">
              <a:schemeClr val="bg2">
                <a:alpha val="79999"/>
              </a:schemeClr>
            </a:outerShdw>
          </a:effectLst>
          <a:extLst/>
        </p:spPr>
        <p:txBody>
          <a:bodyPr lIns="0" tIns="0" rIns="0" bIns="0" anchor="ctr"/>
          <a:lstStyle/>
          <a:p>
            <a:r>
              <a:rPr lang="zh-CN" altLang="en-US" sz="2800" dirty="0" smtClean="0">
                <a:solidFill>
                  <a:schemeClr val="bg1"/>
                </a:solidFill>
                <a:latin typeface="SimHei" charset="0"/>
                <a:ea typeface="SimHei" charset="0"/>
                <a:cs typeface="SimHei" charset="0"/>
              </a:rPr>
              <a:t>  中国二手车电商市场综述</a:t>
            </a:r>
            <a:endParaRPr lang="zh-CN" altLang="en-US" sz="2800" dirty="0">
              <a:solidFill>
                <a:schemeClr val="bg1"/>
              </a:solidFill>
              <a:latin typeface="SimHei" charset="0"/>
              <a:ea typeface="SimHei" charset="0"/>
              <a:cs typeface="SimHei" charset="0"/>
            </a:endParaRPr>
          </a:p>
        </p:txBody>
      </p:sp>
      <p:sp>
        <p:nvSpPr>
          <p:cNvPr id="25" name="矩形 24"/>
          <p:cNvSpPr/>
          <p:nvPr/>
        </p:nvSpPr>
        <p:spPr>
          <a:xfrm>
            <a:off x="1808413" y="2722566"/>
            <a:ext cx="3416320" cy="523220"/>
          </a:xfrm>
          <a:prstGeom prst="rect">
            <a:avLst/>
          </a:prstGeom>
        </p:spPr>
        <p:txBody>
          <a:bodyPr wrap="none">
            <a:spAutoFit/>
          </a:bodyPr>
          <a:lstStyle/>
          <a:p>
            <a:r>
              <a:rPr lang="zh-CN" altLang="en-US" sz="2800" dirty="0" smtClean="0">
                <a:solidFill>
                  <a:schemeClr val="bg2">
                    <a:lumMod val="50000"/>
                  </a:schemeClr>
                </a:solidFill>
                <a:latin typeface="SimHei" charset="0"/>
                <a:ea typeface="SimHei" charset="0"/>
                <a:cs typeface="SimHei" charset="0"/>
              </a:rPr>
              <a:t>二手车电商模式分析</a:t>
            </a:r>
            <a:endParaRPr lang="zh-CN" altLang="en-US" sz="2800" dirty="0">
              <a:solidFill>
                <a:schemeClr val="bg2">
                  <a:lumMod val="50000"/>
                </a:schemeClr>
              </a:solidFill>
              <a:latin typeface="SimHei" charset="0"/>
              <a:ea typeface="SimHei" charset="0"/>
              <a:cs typeface="SimHei" charset="0"/>
            </a:endParaRPr>
          </a:p>
        </p:txBody>
      </p:sp>
      <p:sp>
        <p:nvSpPr>
          <p:cNvPr id="26" name="矩形 25"/>
          <p:cNvSpPr/>
          <p:nvPr/>
        </p:nvSpPr>
        <p:spPr>
          <a:xfrm>
            <a:off x="1808413" y="3597465"/>
            <a:ext cx="4134465" cy="523220"/>
          </a:xfrm>
          <a:prstGeom prst="rect">
            <a:avLst/>
          </a:prstGeom>
        </p:spPr>
        <p:txBody>
          <a:bodyPr wrap="none">
            <a:spAutoFit/>
          </a:bodyPr>
          <a:lstStyle/>
          <a:p>
            <a:r>
              <a:rPr lang="zh-CN" altLang="en-US" sz="2800" dirty="0" smtClean="0">
                <a:solidFill>
                  <a:schemeClr val="bg2">
                    <a:lumMod val="50000"/>
                  </a:schemeClr>
                </a:solidFill>
                <a:latin typeface="SimHei" charset="0"/>
                <a:ea typeface="SimHei" charset="0"/>
                <a:cs typeface="SimHei" charset="0"/>
              </a:rPr>
              <a:t>典型二手车电商企业分析</a:t>
            </a:r>
            <a:endParaRPr lang="zh-CN" altLang="en-US" sz="2800" dirty="0">
              <a:solidFill>
                <a:schemeClr val="bg2">
                  <a:lumMod val="50000"/>
                </a:schemeClr>
              </a:solidFill>
              <a:latin typeface="SimHei" charset="0"/>
              <a:ea typeface="SimHei" charset="0"/>
              <a:cs typeface="SimHei" charset="0"/>
            </a:endParaRPr>
          </a:p>
        </p:txBody>
      </p:sp>
      <p:sp>
        <p:nvSpPr>
          <p:cNvPr id="27" name="矩形 26"/>
          <p:cNvSpPr/>
          <p:nvPr/>
        </p:nvSpPr>
        <p:spPr>
          <a:xfrm>
            <a:off x="1808413" y="4472364"/>
            <a:ext cx="4134465" cy="523220"/>
          </a:xfrm>
          <a:prstGeom prst="rect">
            <a:avLst/>
          </a:prstGeom>
        </p:spPr>
        <p:txBody>
          <a:bodyPr wrap="none">
            <a:spAutoFit/>
          </a:bodyPr>
          <a:lstStyle/>
          <a:p>
            <a:r>
              <a:rPr lang="zh-CN" altLang="en-US" sz="2800" dirty="0" smtClean="0">
                <a:solidFill>
                  <a:schemeClr val="bg2">
                    <a:lumMod val="50000"/>
                  </a:schemeClr>
                </a:solidFill>
                <a:latin typeface="SimHei" charset="0"/>
                <a:ea typeface="SimHei" charset="0"/>
                <a:cs typeface="SimHei" charset="0"/>
              </a:rPr>
              <a:t>二手车电商市场发展趋势</a:t>
            </a:r>
          </a:p>
        </p:txBody>
      </p:sp>
      <p:sp>
        <p:nvSpPr>
          <p:cNvPr id="28" name="矩形 27"/>
          <p:cNvSpPr/>
          <p:nvPr/>
        </p:nvSpPr>
        <p:spPr>
          <a:xfrm>
            <a:off x="287867" y="127857"/>
            <a:ext cx="902811" cy="523220"/>
          </a:xfrm>
          <a:prstGeom prst="rect">
            <a:avLst/>
          </a:prstGeom>
        </p:spPr>
        <p:txBody>
          <a:bodyPr wrap="none">
            <a:spAutoFit/>
          </a:bodyPr>
          <a:lstStyle/>
          <a:p>
            <a:pPr lvl="0"/>
            <a:r>
              <a:rPr kumimoji="1" lang="zh-CN" altLang="en-US" sz="2800" dirty="0" smtClean="0">
                <a:solidFill>
                  <a:srgbClr val="00B0F0"/>
                </a:solidFill>
                <a:latin typeface="SimHei" charset="0"/>
                <a:ea typeface="SimHei" charset="0"/>
                <a:cs typeface="SimHei" charset="0"/>
              </a:rPr>
              <a:t>目录</a:t>
            </a:r>
            <a:endParaRPr kumimoji="1" lang="zh-CN" altLang="en-US" sz="2800" dirty="0">
              <a:solidFill>
                <a:srgbClr val="00B0F0"/>
              </a:solidFill>
              <a:latin typeface="SimHei" charset="0"/>
              <a:ea typeface="SimHei" charset="0"/>
              <a:cs typeface="SimHei" charset="0"/>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0438" y="1079176"/>
            <a:ext cx="4533900" cy="3810000"/>
          </a:xfrm>
          <a:prstGeom prst="rect">
            <a:avLst/>
          </a:prstGeom>
        </p:spPr>
      </p:pic>
    </p:spTree>
    <p:extLst>
      <p:ext uri="{BB962C8B-B14F-4D97-AF65-F5344CB8AC3E}">
        <p14:creationId xmlns:p14="http://schemas.microsoft.com/office/powerpoint/2010/main" val="5033593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 y="1"/>
            <a:ext cx="135466" cy="778932"/>
          </a:xfrm>
          <a:prstGeom prst="rect">
            <a:avLst/>
          </a:prstGeom>
          <a:solidFill>
            <a:srgbClr val="00B0F0"/>
          </a:solidFill>
        </p:spPr>
        <p:txBody>
          <a:bodyPr wrap="square" rtlCol="0">
            <a:spAutoFit/>
          </a:bodyPr>
          <a:lstStyle/>
          <a:p>
            <a:endParaRPr kumimoji="1" lang="zh-CN" altLang="en-US"/>
          </a:p>
        </p:txBody>
      </p:sp>
      <p:sp>
        <p:nvSpPr>
          <p:cNvPr id="3" name="矩形 2"/>
          <p:cNvSpPr/>
          <p:nvPr/>
        </p:nvSpPr>
        <p:spPr>
          <a:xfrm>
            <a:off x="287867" y="127857"/>
            <a:ext cx="4910666" cy="523220"/>
          </a:xfrm>
          <a:prstGeom prst="rect">
            <a:avLst/>
          </a:prstGeom>
        </p:spPr>
        <p:txBody>
          <a:bodyPr wrap="square">
            <a:spAutoFit/>
          </a:bodyPr>
          <a:lstStyle/>
          <a:p>
            <a:pPr lvl="0"/>
            <a:r>
              <a:rPr kumimoji="1" lang="zh-CN" altLang="en-US" sz="2800" dirty="0" smtClean="0">
                <a:solidFill>
                  <a:srgbClr val="00B0F0"/>
                </a:solidFill>
                <a:latin typeface="SimHei" charset="0"/>
                <a:ea typeface="SimHei" charset="0"/>
                <a:cs typeface="SimHei" charset="0"/>
              </a:rPr>
              <a:t>中国二手车市场现状</a:t>
            </a:r>
            <a:endParaRPr kumimoji="1" lang="zh-CN" altLang="en-US" sz="2800" dirty="0">
              <a:solidFill>
                <a:srgbClr val="00B0F0"/>
              </a:solidFill>
              <a:latin typeface="SimHei" charset="0"/>
              <a:ea typeface="SimHei" charset="0"/>
              <a:cs typeface="SimHei" charset="0"/>
            </a:endParaRPr>
          </a:p>
        </p:txBody>
      </p:sp>
      <p:sp>
        <p:nvSpPr>
          <p:cNvPr id="2" name="文本框 1"/>
          <p:cNvSpPr txBox="1"/>
          <p:nvPr/>
        </p:nvSpPr>
        <p:spPr>
          <a:xfrm>
            <a:off x="423333" y="778933"/>
            <a:ext cx="11345334" cy="936000"/>
          </a:xfrm>
          <a:prstGeom prst="rect">
            <a:avLst/>
          </a:prstGeom>
          <a:noFill/>
          <a:ln cap="rnd">
            <a:solidFill>
              <a:schemeClr val="accent1"/>
            </a:solidFill>
            <a:prstDash val="sysDash"/>
          </a:ln>
          <a:effectLst>
            <a:outerShdw sx="1000" sy="1000" algn="ctr" rotWithShape="0">
              <a:srgbClr val="000000"/>
            </a:outerShdw>
          </a:effectLst>
        </p:spPr>
        <p:txBody>
          <a:bodyPr wrap="square" rtlCol="0">
            <a:spAutoFit/>
          </a:bodyPr>
          <a:lstStyle/>
          <a:p>
            <a:endParaRPr kumimoji="1" lang="zh-CN" altLang="en-US" dirty="0"/>
          </a:p>
        </p:txBody>
      </p:sp>
      <p:sp>
        <p:nvSpPr>
          <p:cNvPr id="6" name="TextBox 8"/>
          <p:cNvSpPr txBox="1"/>
          <p:nvPr/>
        </p:nvSpPr>
        <p:spPr>
          <a:xfrm>
            <a:off x="457183" y="778933"/>
            <a:ext cx="5520284" cy="830997"/>
          </a:xfrm>
          <a:prstGeom prst="rect">
            <a:avLst/>
          </a:prstGeom>
          <a:noFill/>
        </p:spPr>
        <p:txBody>
          <a:bodyPr wrap="square" rtlCol="0">
            <a:spAutoFit/>
          </a:bodyPr>
          <a:lstStyle/>
          <a:p>
            <a:pPr marL="228600" indent="-228600" algn="just">
              <a:buAutoNum type="arabicPeriod"/>
            </a:pPr>
            <a:r>
              <a:rPr lang="zh-CN" altLang="en-US" sz="1600" dirty="0" smtClean="0">
                <a:solidFill>
                  <a:schemeClr val="tx2"/>
                </a:solidFill>
                <a:latin typeface="SimHei" charset="0"/>
                <a:ea typeface="SimHei" charset="0"/>
                <a:cs typeface="SimHei" charset="0"/>
              </a:rPr>
              <a:t>得益于新车市场的</a:t>
            </a:r>
            <a:r>
              <a:rPr lang="zh-CN" altLang="en-US" sz="1600" dirty="0" smtClean="0">
                <a:solidFill>
                  <a:srgbClr val="C00000"/>
                </a:solidFill>
                <a:latin typeface="SimHei" charset="0"/>
                <a:ea typeface="SimHei" charset="0"/>
                <a:cs typeface="SimHei" charset="0"/>
              </a:rPr>
              <a:t>高速发展</a:t>
            </a:r>
            <a:r>
              <a:rPr lang="zh-CN" altLang="en-US" sz="1600" dirty="0" smtClean="0">
                <a:solidFill>
                  <a:schemeClr val="tx2"/>
                </a:solidFill>
                <a:latin typeface="SimHei" charset="0"/>
                <a:ea typeface="SimHei" charset="0"/>
                <a:cs typeface="SimHei" charset="0"/>
              </a:rPr>
              <a:t>，二手车十年交易量紧跟新车步伐；</a:t>
            </a:r>
            <a:endParaRPr lang="en-US" altLang="zh-CN" sz="1600" dirty="0" smtClean="0">
              <a:solidFill>
                <a:schemeClr val="tx2"/>
              </a:solidFill>
              <a:latin typeface="SimHei" charset="0"/>
              <a:ea typeface="SimHei" charset="0"/>
              <a:cs typeface="SimHei" charset="0"/>
            </a:endParaRPr>
          </a:p>
          <a:p>
            <a:pPr marL="228600" indent="-228600" algn="just">
              <a:buAutoNum type="arabicPeriod"/>
            </a:pPr>
            <a:r>
              <a:rPr lang="zh-CN" altLang="en-US" sz="1600" dirty="0" smtClean="0">
                <a:solidFill>
                  <a:schemeClr val="tx2"/>
                </a:solidFill>
                <a:latin typeface="SimHei" charset="0"/>
                <a:ea typeface="SimHei" charset="0"/>
                <a:cs typeface="SimHei" charset="0"/>
              </a:rPr>
              <a:t>过去五年，二手车交易量</a:t>
            </a:r>
            <a:r>
              <a:rPr lang="zh-CN" altLang="en-US" sz="1600" dirty="0" smtClean="0">
                <a:solidFill>
                  <a:srgbClr val="C00000"/>
                </a:solidFill>
                <a:latin typeface="SimHei" charset="0"/>
                <a:ea typeface="SimHei" charset="0"/>
                <a:cs typeface="SimHei" charset="0"/>
              </a:rPr>
              <a:t>稳定增长</a:t>
            </a:r>
            <a:r>
              <a:rPr lang="zh-CN" altLang="en-US" sz="1600" dirty="0" smtClean="0">
                <a:solidFill>
                  <a:schemeClr val="tx2"/>
                </a:solidFill>
                <a:latin typeface="SimHei" charset="0"/>
                <a:ea typeface="SimHei" charset="0"/>
                <a:cs typeface="SimHei" charset="0"/>
              </a:rPr>
              <a:t>；</a:t>
            </a:r>
          </a:p>
        </p:txBody>
      </p:sp>
      <p:sp>
        <p:nvSpPr>
          <p:cNvPr id="7" name="TextBox 8"/>
          <p:cNvSpPr txBox="1"/>
          <p:nvPr/>
        </p:nvSpPr>
        <p:spPr>
          <a:xfrm>
            <a:off x="6129842" y="802129"/>
            <a:ext cx="5520284" cy="808876"/>
          </a:xfrm>
          <a:prstGeom prst="rect">
            <a:avLst/>
          </a:prstGeom>
          <a:noFill/>
        </p:spPr>
        <p:txBody>
          <a:bodyPr wrap="square" rtlCol="0">
            <a:spAutoFit/>
          </a:bodyPr>
          <a:lstStyle/>
          <a:p>
            <a:pPr algn="just">
              <a:lnSpc>
                <a:spcPct val="125000"/>
              </a:lnSpc>
            </a:pPr>
            <a:r>
              <a:rPr lang="en-US" altLang="zh-CN" sz="1600" dirty="0" smtClean="0">
                <a:solidFill>
                  <a:schemeClr val="tx2"/>
                </a:solidFill>
                <a:latin typeface="SimHei" charset="0"/>
                <a:ea typeface="SimHei" charset="0"/>
                <a:cs typeface="SimHei" charset="0"/>
              </a:rPr>
              <a:t>3.2015</a:t>
            </a:r>
            <a:r>
              <a:rPr lang="zh-CN" altLang="en-US" sz="1600" dirty="0" smtClean="0">
                <a:solidFill>
                  <a:schemeClr val="tx2"/>
                </a:solidFill>
                <a:latin typeface="SimHei" charset="0"/>
                <a:ea typeface="SimHei" charset="0"/>
                <a:cs typeface="SimHei" charset="0"/>
              </a:rPr>
              <a:t>年私人汽车保有量将近</a:t>
            </a:r>
            <a:r>
              <a:rPr lang="en-US" altLang="zh-CN" sz="1600" dirty="0" smtClean="0">
                <a:solidFill>
                  <a:schemeClr val="tx2"/>
                </a:solidFill>
                <a:latin typeface="SimHei" charset="0"/>
                <a:ea typeface="SimHei" charset="0"/>
                <a:cs typeface="SimHei" charset="0"/>
              </a:rPr>
              <a:t>1.5</a:t>
            </a:r>
            <a:r>
              <a:rPr lang="zh-CN" altLang="en-US" sz="1600" dirty="0" smtClean="0">
                <a:solidFill>
                  <a:schemeClr val="tx2"/>
                </a:solidFill>
                <a:latin typeface="SimHei" charset="0"/>
                <a:ea typeface="SimHei" charset="0"/>
                <a:cs typeface="SimHei" charset="0"/>
              </a:rPr>
              <a:t>亿，二手车</a:t>
            </a:r>
            <a:r>
              <a:rPr lang="zh-CN" altLang="en-US" sz="1600" dirty="0" smtClean="0">
                <a:solidFill>
                  <a:srgbClr val="C00000"/>
                </a:solidFill>
                <a:latin typeface="SimHei" charset="0"/>
                <a:ea typeface="SimHei" charset="0"/>
                <a:cs typeface="SimHei" charset="0"/>
              </a:rPr>
              <a:t>产业规模</a:t>
            </a:r>
            <a:r>
              <a:rPr lang="zh-CN" altLang="en-US" sz="1600" dirty="0" smtClean="0">
                <a:solidFill>
                  <a:schemeClr val="tx2"/>
                </a:solidFill>
                <a:latin typeface="SimHei" charset="0"/>
                <a:ea typeface="SimHei" charset="0"/>
                <a:cs typeface="SimHei" charset="0"/>
              </a:rPr>
              <a:t>已经形成</a:t>
            </a:r>
            <a:r>
              <a:rPr lang="zh-CN" altLang="en-US" sz="2000" dirty="0" smtClean="0">
                <a:solidFill>
                  <a:schemeClr val="tx2"/>
                </a:solidFill>
                <a:latin typeface="SimHei" charset="0"/>
                <a:ea typeface="SimHei" charset="0"/>
                <a:cs typeface="SimHei" charset="0"/>
              </a:rPr>
              <a:t>；</a:t>
            </a:r>
            <a:endParaRPr lang="en-US" altLang="zh-CN" sz="2000" dirty="0" smtClean="0">
              <a:solidFill>
                <a:schemeClr val="tx2"/>
              </a:solidFill>
              <a:latin typeface="SimHei" charset="0"/>
              <a:ea typeface="SimHei" charset="0"/>
              <a:cs typeface="SimHei" charset="0"/>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867" y="1764697"/>
            <a:ext cx="5918915" cy="4395342"/>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3121" y="1925568"/>
            <a:ext cx="5536715" cy="4176632"/>
          </a:xfrm>
          <a:prstGeom prst="rect">
            <a:avLst/>
          </a:prstGeom>
        </p:spPr>
      </p:pic>
    </p:spTree>
    <p:extLst>
      <p:ext uri="{BB962C8B-B14F-4D97-AF65-F5344CB8AC3E}">
        <p14:creationId xmlns:p14="http://schemas.microsoft.com/office/powerpoint/2010/main" val="1557664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 y="1"/>
            <a:ext cx="135466" cy="778932"/>
          </a:xfrm>
          <a:prstGeom prst="rect">
            <a:avLst/>
          </a:prstGeom>
          <a:solidFill>
            <a:srgbClr val="00B0F0"/>
          </a:solidFill>
        </p:spPr>
        <p:txBody>
          <a:bodyPr wrap="square" rtlCol="0">
            <a:spAutoFit/>
          </a:bodyPr>
          <a:lstStyle/>
          <a:p>
            <a:endParaRPr kumimoji="1" lang="zh-CN" altLang="en-US"/>
          </a:p>
        </p:txBody>
      </p:sp>
      <p:sp>
        <p:nvSpPr>
          <p:cNvPr id="3" name="矩形 2"/>
          <p:cNvSpPr/>
          <p:nvPr/>
        </p:nvSpPr>
        <p:spPr>
          <a:xfrm>
            <a:off x="287866" y="127857"/>
            <a:ext cx="6745979" cy="523220"/>
          </a:xfrm>
          <a:prstGeom prst="rect">
            <a:avLst/>
          </a:prstGeom>
        </p:spPr>
        <p:txBody>
          <a:bodyPr wrap="square">
            <a:spAutoFit/>
          </a:bodyPr>
          <a:lstStyle/>
          <a:p>
            <a:pPr lvl="0"/>
            <a:r>
              <a:rPr kumimoji="1" lang="zh-CN" altLang="en-US" sz="2800" dirty="0" smtClean="0">
                <a:solidFill>
                  <a:srgbClr val="00B0F0"/>
                </a:solidFill>
                <a:latin typeface="SimHei" charset="0"/>
                <a:ea typeface="SimHei" charset="0"/>
                <a:cs typeface="SimHei" charset="0"/>
              </a:rPr>
              <a:t>中国二手车行业宏观环境分析</a:t>
            </a:r>
            <a:r>
              <a:rPr kumimoji="1" lang="en-US" altLang="zh-CN" sz="2800" dirty="0" smtClean="0">
                <a:solidFill>
                  <a:srgbClr val="00B0F0"/>
                </a:solidFill>
                <a:latin typeface="SimHei" charset="0"/>
                <a:ea typeface="SimHei" charset="0"/>
                <a:cs typeface="SimHei" charset="0"/>
              </a:rPr>
              <a:t>PEST</a:t>
            </a:r>
            <a:endParaRPr kumimoji="1" lang="zh-CN" altLang="en-US" sz="2800" dirty="0">
              <a:solidFill>
                <a:srgbClr val="00B0F0"/>
              </a:solidFill>
              <a:latin typeface="SimHei" charset="0"/>
              <a:ea typeface="SimHei" charset="0"/>
              <a:cs typeface="SimHei" charset="0"/>
            </a:endParaRPr>
          </a:p>
        </p:txBody>
      </p:sp>
      <p:sp>
        <p:nvSpPr>
          <p:cNvPr id="25" name="矩形 24"/>
          <p:cNvSpPr/>
          <p:nvPr/>
        </p:nvSpPr>
        <p:spPr bwMode="auto">
          <a:xfrm>
            <a:off x="-1" y="1326877"/>
            <a:ext cx="1230923" cy="994291"/>
          </a:xfrm>
          <a:prstGeom prst="rect">
            <a:avLst/>
          </a:prstGeom>
          <a:solidFill>
            <a:srgbClr val="0070C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bg1"/>
                </a:solidFill>
                <a:effectLst/>
                <a:latin typeface="微软雅黑" pitchFamily="34" charset="-122"/>
                <a:ea typeface="微软雅黑" pitchFamily="34" charset="-122"/>
                <a:cs typeface="Heiti SC Light" charset="0"/>
                <a:sym typeface="Gill Sans" charset="0"/>
              </a:rPr>
              <a:t>P</a:t>
            </a:r>
          </a:p>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zh-CN" sz="400" b="0" i="0" u="none" strike="noStrike" cap="none" normalizeH="0" baseline="0" dirty="0" smtClean="0">
              <a:ln>
                <a:noFill/>
              </a:ln>
              <a:solidFill>
                <a:schemeClr val="bg1"/>
              </a:solidFill>
              <a:effectLst/>
              <a:latin typeface="微软雅黑" pitchFamily="34" charset="-122"/>
              <a:ea typeface="微软雅黑" pitchFamily="34" charset="-122"/>
              <a:cs typeface="Heiti SC Light" charset="0"/>
              <a:sym typeface="Gill Sans" charset="0"/>
            </a:endParaRPr>
          </a:p>
          <a:p>
            <a:pPr marL="0" marR="0" indent="0" algn="ctr" defTabSz="914400" rtl="0" eaLnBrk="1" fontAlgn="base" latinLnBrk="0" hangingPunct="1">
              <a:lnSpc>
                <a:spcPct val="100000"/>
              </a:lnSpc>
              <a:spcBef>
                <a:spcPct val="0"/>
              </a:spcBef>
              <a:spcAft>
                <a:spcPct val="0"/>
              </a:spcAft>
              <a:buClrTx/>
              <a:buSzTx/>
              <a:buFontTx/>
              <a:buNone/>
              <a:tabLst/>
            </a:pPr>
            <a:r>
              <a:rPr lang="zh-CN" altLang="en-US" sz="1600" dirty="0" smtClean="0">
                <a:solidFill>
                  <a:schemeClr val="bg1"/>
                </a:solidFill>
                <a:latin typeface="微软雅黑" pitchFamily="34" charset="-122"/>
                <a:ea typeface="微软雅黑" pitchFamily="34" charset="-122"/>
                <a:cs typeface="Heiti SC Light" charset="0"/>
              </a:rPr>
              <a:t>政策因素</a:t>
            </a:r>
            <a:endParaRPr kumimoji="0" lang="zh-CN" altLang="en-US" sz="1600" b="0" i="0" u="none" strike="noStrike" cap="none" normalizeH="0" baseline="0" dirty="0">
              <a:ln>
                <a:noFill/>
              </a:ln>
              <a:solidFill>
                <a:schemeClr val="bg1"/>
              </a:solidFill>
              <a:effectLst/>
              <a:latin typeface="微软雅黑" pitchFamily="34" charset="-122"/>
              <a:ea typeface="微软雅黑" pitchFamily="34" charset="-122"/>
              <a:cs typeface="Heiti SC Light" charset="0"/>
              <a:sym typeface="Gill Sans" charset="0"/>
            </a:endParaRPr>
          </a:p>
        </p:txBody>
      </p:sp>
      <p:sp>
        <p:nvSpPr>
          <p:cNvPr id="26" name="矩形 25"/>
          <p:cNvSpPr/>
          <p:nvPr/>
        </p:nvSpPr>
        <p:spPr bwMode="auto">
          <a:xfrm>
            <a:off x="0" y="2624406"/>
            <a:ext cx="1230922" cy="993599"/>
          </a:xfrm>
          <a:prstGeom prst="rect">
            <a:avLst/>
          </a:prstGeom>
          <a:solidFill>
            <a:srgbClr val="0070C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dirty="0" smtClean="0">
                <a:solidFill>
                  <a:schemeClr val="bg1"/>
                </a:solidFill>
                <a:latin typeface="微软雅黑" pitchFamily="34" charset="-122"/>
                <a:ea typeface="微软雅黑" pitchFamily="34" charset="-122"/>
                <a:cs typeface="Heiti SC Light" charset="0"/>
              </a:rPr>
              <a:t>E</a:t>
            </a:r>
            <a:endParaRPr kumimoji="0" lang="en-US" altLang="zh-CN" sz="2000" b="0" i="0" u="none" strike="noStrike" cap="none" normalizeH="0" baseline="0" dirty="0" smtClean="0">
              <a:ln>
                <a:noFill/>
              </a:ln>
              <a:solidFill>
                <a:schemeClr val="bg1"/>
              </a:solidFill>
              <a:effectLst/>
              <a:latin typeface="微软雅黑" pitchFamily="34" charset="-122"/>
              <a:ea typeface="微软雅黑" pitchFamily="34" charset="-122"/>
              <a:cs typeface="Heiti SC Light" charset="0"/>
              <a:sym typeface="Gill Sans" charset="0"/>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zh-CN" sz="400" b="0" i="0" u="none" strike="noStrike" cap="none" normalizeH="0" baseline="0" dirty="0" smtClean="0">
              <a:ln>
                <a:noFill/>
              </a:ln>
              <a:solidFill>
                <a:schemeClr val="bg1"/>
              </a:solidFill>
              <a:effectLst/>
              <a:latin typeface="微软雅黑" pitchFamily="34" charset="-122"/>
              <a:ea typeface="微软雅黑" pitchFamily="34" charset="-122"/>
              <a:cs typeface="Heiti SC Light" charset="0"/>
              <a:sym typeface="Gill Sans" charset="0"/>
            </a:endParaRPr>
          </a:p>
          <a:p>
            <a:pPr marL="0" marR="0" indent="0" algn="ctr" defTabSz="914400" rtl="0" eaLnBrk="1" fontAlgn="base" latinLnBrk="0" hangingPunct="1">
              <a:lnSpc>
                <a:spcPct val="100000"/>
              </a:lnSpc>
              <a:spcBef>
                <a:spcPct val="0"/>
              </a:spcBef>
              <a:spcAft>
                <a:spcPct val="0"/>
              </a:spcAft>
              <a:buClrTx/>
              <a:buSzTx/>
              <a:buFontTx/>
              <a:buNone/>
              <a:tabLst/>
            </a:pPr>
            <a:r>
              <a:rPr lang="zh-CN" altLang="en-US" sz="1600" dirty="0" smtClean="0">
                <a:solidFill>
                  <a:schemeClr val="bg1"/>
                </a:solidFill>
                <a:latin typeface="微软雅黑" pitchFamily="34" charset="-122"/>
                <a:ea typeface="微软雅黑" pitchFamily="34" charset="-122"/>
                <a:cs typeface="Heiti SC Light" charset="0"/>
              </a:rPr>
              <a:t>经济因素</a:t>
            </a:r>
            <a:endParaRPr kumimoji="0" lang="zh-CN" altLang="en-US" sz="1600" b="0" i="0" u="none" strike="noStrike" cap="none" normalizeH="0" baseline="0" dirty="0">
              <a:ln>
                <a:noFill/>
              </a:ln>
              <a:solidFill>
                <a:schemeClr val="bg1"/>
              </a:solidFill>
              <a:effectLst/>
              <a:latin typeface="微软雅黑" pitchFamily="34" charset="-122"/>
              <a:ea typeface="微软雅黑" pitchFamily="34" charset="-122"/>
              <a:cs typeface="Heiti SC Light" charset="0"/>
              <a:sym typeface="Gill Sans" charset="0"/>
            </a:endParaRPr>
          </a:p>
        </p:txBody>
      </p:sp>
      <p:sp>
        <p:nvSpPr>
          <p:cNvPr id="27" name="矩形 26"/>
          <p:cNvSpPr/>
          <p:nvPr/>
        </p:nvSpPr>
        <p:spPr bwMode="auto">
          <a:xfrm>
            <a:off x="0" y="3927745"/>
            <a:ext cx="1231200" cy="993599"/>
          </a:xfrm>
          <a:prstGeom prst="rect">
            <a:avLst/>
          </a:prstGeom>
          <a:solidFill>
            <a:srgbClr val="0070C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dirty="0" smtClean="0">
                <a:solidFill>
                  <a:schemeClr val="bg1"/>
                </a:solidFill>
                <a:latin typeface="微软雅黑" pitchFamily="34" charset="-122"/>
                <a:ea typeface="微软雅黑" pitchFamily="34" charset="-122"/>
                <a:cs typeface="Heiti SC Light" charset="0"/>
              </a:rPr>
              <a:t>S</a:t>
            </a:r>
            <a:endParaRPr kumimoji="0" lang="en-US" altLang="zh-CN" sz="2000" b="0" i="0" u="none" strike="noStrike" cap="none" normalizeH="0" baseline="0" dirty="0" smtClean="0">
              <a:ln>
                <a:noFill/>
              </a:ln>
              <a:solidFill>
                <a:schemeClr val="bg1"/>
              </a:solidFill>
              <a:effectLst/>
              <a:latin typeface="微软雅黑" pitchFamily="34" charset="-122"/>
              <a:ea typeface="微软雅黑" pitchFamily="34" charset="-122"/>
              <a:cs typeface="Heiti SC Light" charset="0"/>
              <a:sym typeface="Gill Sans" charset="0"/>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zh-CN" sz="400" b="0" i="0" u="none" strike="noStrike" cap="none" normalizeH="0" baseline="0" dirty="0" smtClean="0">
              <a:ln>
                <a:noFill/>
              </a:ln>
              <a:solidFill>
                <a:schemeClr val="bg1"/>
              </a:solidFill>
              <a:effectLst/>
              <a:latin typeface="微软雅黑" pitchFamily="34" charset="-122"/>
              <a:ea typeface="微软雅黑" pitchFamily="34" charset="-122"/>
              <a:cs typeface="Heiti SC Light" charset="0"/>
              <a:sym typeface="Gill Sans" charset="0"/>
            </a:endParaRPr>
          </a:p>
          <a:p>
            <a:pPr marL="0" marR="0" indent="0" algn="ctr" defTabSz="914400" rtl="0" eaLnBrk="1" fontAlgn="base" latinLnBrk="0" hangingPunct="1">
              <a:lnSpc>
                <a:spcPct val="100000"/>
              </a:lnSpc>
              <a:spcBef>
                <a:spcPct val="0"/>
              </a:spcBef>
              <a:spcAft>
                <a:spcPct val="0"/>
              </a:spcAft>
              <a:buClrTx/>
              <a:buSzTx/>
              <a:buFontTx/>
              <a:buNone/>
              <a:tabLst/>
            </a:pPr>
            <a:r>
              <a:rPr lang="zh-CN" altLang="en-US" sz="1600" dirty="0" smtClean="0">
                <a:solidFill>
                  <a:schemeClr val="bg1"/>
                </a:solidFill>
                <a:latin typeface="微软雅黑" pitchFamily="34" charset="-122"/>
                <a:ea typeface="微软雅黑" pitchFamily="34" charset="-122"/>
                <a:cs typeface="Heiti SC Light" charset="0"/>
              </a:rPr>
              <a:t>社会因素</a:t>
            </a:r>
            <a:endParaRPr kumimoji="0" lang="zh-CN" altLang="en-US" sz="1600" b="0" i="0" u="none" strike="noStrike" cap="none" normalizeH="0" baseline="0" dirty="0">
              <a:ln>
                <a:noFill/>
              </a:ln>
              <a:solidFill>
                <a:schemeClr val="bg1"/>
              </a:solidFill>
              <a:effectLst/>
              <a:latin typeface="微软雅黑" pitchFamily="34" charset="-122"/>
              <a:ea typeface="微软雅黑" pitchFamily="34" charset="-122"/>
              <a:cs typeface="Heiti SC Light" charset="0"/>
              <a:sym typeface="Gill Sans" charset="0"/>
            </a:endParaRPr>
          </a:p>
        </p:txBody>
      </p:sp>
      <p:sp>
        <p:nvSpPr>
          <p:cNvPr id="28" name="矩形 27"/>
          <p:cNvSpPr/>
          <p:nvPr/>
        </p:nvSpPr>
        <p:spPr bwMode="auto">
          <a:xfrm>
            <a:off x="-1" y="5231084"/>
            <a:ext cx="1230921" cy="990000"/>
          </a:xfrm>
          <a:prstGeom prst="rect">
            <a:avLst/>
          </a:prstGeom>
          <a:solidFill>
            <a:srgbClr val="0070C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dirty="0" smtClean="0">
                <a:solidFill>
                  <a:schemeClr val="bg1"/>
                </a:solidFill>
                <a:latin typeface="微软雅黑" pitchFamily="34" charset="-122"/>
                <a:ea typeface="微软雅黑" pitchFamily="34" charset="-122"/>
                <a:cs typeface="Heiti SC Light" charset="0"/>
              </a:rPr>
              <a:t>T</a:t>
            </a:r>
            <a:endParaRPr kumimoji="0" lang="en-US" altLang="zh-CN" sz="2000" b="0" i="0" u="none" strike="noStrike" cap="none" normalizeH="0" baseline="0" dirty="0" smtClean="0">
              <a:ln>
                <a:noFill/>
              </a:ln>
              <a:solidFill>
                <a:schemeClr val="bg1"/>
              </a:solidFill>
              <a:effectLst/>
              <a:latin typeface="微软雅黑" pitchFamily="34" charset="-122"/>
              <a:ea typeface="微软雅黑" pitchFamily="34" charset="-122"/>
              <a:cs typeface="Heiti SC Light" charset="0"/>
              <a:sym typeface="Gill Sans" charset="0"/>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zh-CN" sz="400" b="0" i="0" u="none" strike="noStrike" cap="none" normalizeH="0" baseline="0" dirty="0" smtClean="0">
              <a:ln>
                <a:noFill/>
              </a:ln>
              <a:solidFill>
                <a:schemeClr val="bg1"/>
              </a:solidFill>
              <a:effectLst/>
              <a:latin typeface="微软雅黑" pitchFamily="34" charset="-122"/>
              <a:ea typeface="微软雅黑" pitchFamily="34" charset="-122"/>
              <a:cs typeface="Heiti SC Light" charset="0"/>
              <a:sym typeface="Gill Sans" charset="0"/>
            </a:endParaRPr>
          </a:p>
          <a:p>
            <a:pPr marL="0" marR="0" indent="0" algn="ctr" defTabSz="914400" rtl="0" eaLnBrk="1" fontAlgn="base" latinLnBrk="0" hangingPunct="1">
              <a:lnSpc>
                <a:spcPct val="100000"/>
              </a:lnSpc>
              <a:spcBef>
                <a:spcPct val="0"/>
              </a:spcBef>
              <a:spcAft>
                <a:spcPct val="0"/>
              </a:spcAft>
              <a:buClrTx/>
              <a:buSzTx/>
              <a:buFontTx/>
              <a:buNone/>
              <a:tabLst/>
            </a:pPr>
            <a:r>
              <a:rPr lang="zh-CN" altLang="en-US" sz="1600" dirty="0" smtClean="0">
                <a:solidFill>
                  <a:schemeClr val="bg1"/>
                </a:solidFill>
                <a:latin typeface="微软雅黑" pitchFamily="34" charset="-122"/>
                <a:ea typeface="微软雅黑" pitchFamily="34" charset="-122"/>
                <a:cs typeface="Heiti SC Light" charset="0"/>
              </a:rPr>
              <a:t>技术因素</a:t>
            </a:r>
            <a:endParaRPr kumimoji="0" lang="zh-CN" altLang="en-US" sz="1600" b="0" i="0" u="none" strike="noStrike" cap="none" normalizeH="0" baseline="0" dirty="0">
              <a:ln>
                <a:noFill/>
              </a:ln>
              <a:solidFill>
                <a:schemeClr val="bg1"/>
              </a:solidFill>
              <a:effectLst/>
              <a:latin typeface="微软雅黑" pitchFamily="34" charset="-122"/>
              <a:ea typeface="微软雅黑" pitchFamily="34" charset="-122"/>
              <a:cs typeface="Heiti SC Light" charset="0"/>
              <a:sym typeface="Gill Sans" charset="0"/>
            </a:endParaRPr>
          </a:p>
        </p:txBody>
      </p:sp>
      <p:sp>
        <p:nvSpPr>
          <p:cNvPr id="35" name="文本框 34"/>
          <p:cNvSpPr txBox="1"/>
          <p:nvPr/>
        </p:nvSpPr>
        <p:spPr>
          <a:xfrm>
            <a:off x="1230922" y="1315987"/>
            <a:ext cx="1773229" cy="990000"/>
          </a:xfrm>
          <a:prstGeom prst="rect">
            <a:avLst/>
          </a:prstGeom>
          <a:solidFill>
            <a:schemeClr val="bg1"/>
          </a:solidFill>
          <a:ln w="15875">
            <a:solidFill>
              <a:srgbClr val="0070C0"/>
            </a:solidFill>
          </a:ln>
        </p:spPr>
        <p:txBody>
          <a:bodyPr wrap="square" rtlCol="0" anchor="ctr">
            <a:spAutoFit/>
          </a:bodyPr>
          <a:lstStyle/>
          <a:p>
            <a:pPr algn="ctr"/>
            <a:r>
              <a:rPr kumimoji="1" lang="zh-CN" altLang="en-US" sz="2000" dirty="0" smtClean="0">
                <a:solidFill>
                  <a:schemeClr val="bg2">
                    <a:lumMod val="50000"/>
                  </a:schemeClr>
                </a:solidFill>
                <a:latin typeface="SimHei" charset="0"/>
                <a:ea typeface="SimHei" charset="0"/>
                <a:cs typeface="SimHei" charset="0"/>
              </a:rPr>
              <a:t>政策完善</a:t>
            </a:r>
          </a:p>
          <a:p>
            <a:pPr algn="ctr"/>
            <a:r>
              <a:rPr kumimoji="1" lang="zh-CN" altLang="en-US" sz="2000" dirty="0" smtClean="0">
                <a:solidFill>
                  <a:schemeClr val="bg2">
                    <a:lumMod val="50000"/>
                  </a:schemeClr>
                </a:solidFill>
                <a:latin typeface="SimHei" charset="0"/>
                <a:ea typeface="SimHei" charset="0"/>
                <a:cs typeface="SimHei" charset="0"/>
              </a:rPr>
              <a:t>促进市场发展</a:t>
            </a:r>
            <a:endParaRPr kumimoji="1" lang="zh-CN" altLang="en-US" sz="2000" dirty="0">
              <a:solidFill>
                <a:schemeClr val="bg2">
                  <a:lumMod val="50000"/>
                </a:schemeClr>
              </a:solidFill>
              <a:latin typeface="SimHei" charset="0"/>
              <a:ea typeface="SimHei" charset="0"/>
              <a:cs typeface="SimHei" charset="0"/>
            </a:endParaRPr>
          </a:p>
        </p:txBody>
      </p:sp>
      <p:sp>
        <p:nvSpPr>
          <p:cNvPr id="40" name="文本框 39"/>
          <p:cNvSpPr txBox="1"/>
          <p:nvPr/>
        </p:nvSpPr>
        <p:spPr>
          <a:xfrm>
            <a:off x="1230921" y="2628317"/>
            <a:ext cx="1773230" cy="990000"/>
          </a:xfrm>
          <a:prstGeom prst="rect">
            <a:avLst/>
          </a:prstGeom>
          <a:solidFill>
            <a:schemeClr val="bg1"/>
          </a:solidFill>
          <a:ln w="15875">
            <a:solidFill>
              <a:srgbClr val="0070C0"/>
            </a:solidFill>
          </a:ln>
        </p:spPr>
        <p:txBody>
          <a:bodyPr wrap="square" rtlCol="0" anchor="ctr">
            <a:spAutoFit/>
          </a:bodyPr>
          <a:lstStyle/>
          <a:p>
            <a:pPr algn="ctr"/>
            <a:r>
              <a:rPr kumimoji="1" lang="zh-CN" altLang="en-US" sz="2000" dirty="0" smtClean="0">
                <a:solidFill>
                  <a:schemeClr val="bg2">
                    <a:lumMod val="50000"/>
                  </a:schemeClr>
                </a:solidFill>
                <a:latin typeface="SimHei" charset="0"/>
                <a:ea typeface="SimHei" charset="0"/>
                <a:cs typeface="SimHei" charset="0"/>
              </a:rPr>
              <a:t>二手车市场</a:t>
            </a:r>
          </a:p>
          <a:p>
            <a:pPr algn="ctr"/>
            <a:r>
              <a:rPr kumimoji="1" lang="zh-CN" altLang="en-US" sz="2000" dirty="0" smtClean="0">
                <a:solidFill>
                  <a:schemeClr val="bg2">
                    <a:lumMod val="50000"/>
                  </a:schemeClr>
                </a:solidFill>
                <a:latin typeface="SimHei" charset="0"/>
                <a:ea typeface="SimHei" charset="0"/>
                <a:cs typeface="SimHei" charset="0"/>
              </a:rPr>
              <a:t>空间巨大</a:t>
            </a:r>
            <a:endParaRPr kumimoji="1" lang="zh-CN" altLang="en-US" sz="2000" dirty="0">
              <a:solidFill>
                <a:schemeClr val="bg2">
                  <a:lumMod val="50000"/>
                </a:schemeClr>
              </a:solidFill>
              <a:latin typeface="SimHei" charset="0"/>
              <a:ea typeface="SimHei" charset="0"/>
              <a:cs typeface="SimHei" charset="0"/>
            </a:endParaRPr>
          </a:p>
        </p:txBody>
      </p:sp>
      <p:sp>
        <p:nvSpPr>
          <p:cNvPr id="41" name="文本框 40"/>
          <p:cNvSpPr txBox="1"/>
          <p:nvPr/>
        </p:nvSpPr>
        <p:spPr>
          <a:xfrm>
            <a:off x="1230921" y="3921243"/>
            <a:ext cx="1773230" cy="990000"/>
          </a:xfrm>
          <a:prstGeom prst="rect">
            <a:avLst/>
          </a:prstGeom>
          <a:solidFill>
            <a:schemeClr val="bg1"/>
          </a:solidFill>
          <a:ln w="15875">
            <a:solidFill>
              <a:srgbClr val="0070C0"/>
            </a:solidFill>
          </a:ln>
        </p:spPr>
        <p:txBody>
          <a:bodyPr wrap="square" rtlCol="0" anchor="ctr">
            <a:spAutoFit/>
          </a:bodyPr>
          <a:lstStyle/>
          <a:p>
            <a:pPr algn="ctr"/>
            <a:r>
              <a:rPr kumimoji="1" lang="zh-CN" altLang="en-US" sz="2000" dirty="0" smtClean="0">
                <a:solidFill>
                  <a:schemeClr val="bg2">
                    <a:lumMod val="50000"/>
                  </a:schemeClr>
                </a:solidFill>
                <a:latin typeface="SimHei" charset="0"/>
                <a:ea typeface="SimHei" charset="0"/>
                <a:cs typeface="SimHei" charset="0"/>
              </a:rPr>
              <a:t>二手车消费</a:t>
            </a:r>
          </a:p>
          <a:p>
            <a:pPr algn="ctr"/>
            <a:r>
              <a:rPr kumimoji="1" lang="zh-CN" altLang="en-US" sz="2000" dirty="0" smtClean="0">
                <a:solidFill>
                  <a:schemeClr val="bg2">
                    <a:lumMod val="50000"/>
                  </a:schemeClr>
                </a:solidFill>
                <a:latin typeface="SimHei" charset="0"/>
                <a:ea typeface="SimHei" charset="0"/>
                <a:cs typeface="SimHei" charset="0"/>
              </a:rPr>
              <a:t>理念形成</a:t>
            </a:r>
          </a:p>
        </p:txBody>
      </p:sp>
      <p:sp>
        <p:nvSpPr>
          <p:cNvPr id="42" name="文本框 41"/>
          <p:cNvSpPr txBox="1"/>
          <p:nvPr/>
        </p:nvSpPr>
        <p:spPr>
          <a:xfrm>
            <a:off x="1230920" y="5220671"/>
            <a:ext cx="1773231" cy="990000"/>
          </a:xfrm>
          <a:prstGeom prst="rect">
            <a:avLst/>
          </a:prstGeom>
          <a:solidFill>
            <a:schemeClr val="bg1"/>
          </a:solidFill>
          <a:ln w="15875">
            <a:solidFill>
              <a:srgbClr val="0070C0"/>
            </a:solidFill>
          </a:ln>
        </p:spPr>
        <p:txBody>
          <a:bodyPr wrap="square" rtlCol="0" anchor="ctr">
            <a:spAutoFit/>
          </a:bodyPr>
          <a:lstStyle/>
          <a:p>
            <a:pPr algn="ctr"/>
            <a:r>
              <a:rPr kumimoji="1" lang="zh-CN" altLang="en-US" sz="2000" dirty="0" smtClean="0">
                <a:solidFill>
                  <a:schemeClr val="bg2">
                    <a:lumMod val="50000"/>
                  </a:schemeClr>
                </a:solidFill>
                <a:latin typeface="SimHei" charset="0"/>
                <a:ea typeface="SimHei" charset="0"/>
                <a:cs typeface="SimHei" charset="0"/>
              </a:rPr>
              <a:t>各类技术</a:t>
            </a:r>
          </a:p>
          <a:p>
            <a:pPr algn="ctr"/>
            <a:r>
              <a:rPr kumimoji="1" lang="zh-CN" altLang="en-US" sz="2000" dirty="0" smtClean="0">
                <a:solidFill>
                  <a:schemeClr val="bg2">
                    <a:lumMod val="50000"/>
                  </a:schemeClr>
                </a:solidFill>
                <a:latin typeface="SimHei" charset="0"/>
                <a:ea typeface="SimHei" charset="0"/>
                <a:cs typeface="SimHei" charset="0"/>
              </a:rPr>
              <a:t>完善</a:t>
            </a:r>
          </a:p>
        </p:txBody>
      </p:sp>
      <p:sp>
        <p:nvSpPr>
          <p:cNvPr id="43" name="矩形 42"/>
          <p:cNvSpPr/>
          <p:nvPr/>
        </p:nvSpPr>
        <p:spPr bwMode="auto">
          <a:xfrm>
            <a:off x="3004151" y="1326877"/>
            <a:ext cx="8673123" cy="979110"/>
          </a:xfrm>
          <a:prstGeom prst="rect">
            <a:avLst/>
          </a:prstGeom>
          <a:ln/>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171450" indent="-171450" algn="l">
              <a:spcBef>
                <a:spcPts val="300"/>
              </a:spcBef>
              <a:buFont typeface="Arial" charset="0"/>
              <a:buChar char="•"/>
            </a:pPr>
            <a:r>
              <a:rPr lang="en-US" altLang="zh-CN" sz="1350" dirty="0" smtClean="0">
                <a:solidFill>
                  <a:schemeClr val="tx1"/>
                </a:solidFill>
                <a:latin typeface="微软雅黑" pitchFamily="34" charset="-122"/>
                <a:ea typeface="微软雅黑" pitchFamily="34" charset="-122"/>
                <a:cs typeface="Heiti SC Light" charset="0"/>
              </a:rPr>
              <a:t>2011</a:t>
            </a:r>
            <a:r>
              <a:rPr lang="zh-CN" altLang="en-US" sz="1350" dirty="0">
                <a:solidFill>
                  <a:schemeClr val="tx1"/>
                </a:solidFill>
                <a:latin typeface="微软雅黑" pitchFamily="34" charset="-122"/>
                <a:ea typeface="微软雅黑" pitchFamily="34" charset="-122"/>
                <a:cs typeface="Heiti SC Light" charset="0"/>
              </a:rPr>
              <a:t>年的</a:t>
            </a:r>
            <a:r>
              <a:rPr lang="en-US" altLang="zh-CN" sz="1350" dirty="0">
                <a:solidFill>
                  <a:schemeClr val="tx1"/>
                </a:solidFill>
                <a:latin typeface="微软雅黑" pitchFamily="34" charset="-122"/>
                <a:ea typeface="微软雅黑" pitchFamily="34" charset="-122"/>
                <a:cs typeface="Heiti SC Light" charset="0"/>
              </a:rPr>
              <a:t>《</a:t>
            </a:r>
            <a:r>
              <a:rPr lang="zh-CN" altLang="en-US" sz="1350" dirty="0">
                <a:solidFill>
                  <a:schemeClr val="tx1"/>
                </a:solidFill>
                <a:latin typeface="微软雅黑" pitchFamily="34" charset="-122"/>
                <a:ea typeface="微软雅黑" pitchFamily="34" charset="-122"/>
                <a:cs typeface="Heiti SC Light" charset="0"/>
              </a:rPr>
              <a:t>关于促进汽车流通业</a:t>
            </a:r>
            <a:r>
              <a:rPr lang="en-US" altLang="zh-CN" sz="1350" dirty="0">
                <a:solidFill>
                  <a:schemeClr val="tx1"/>
                </a:solidFill>
                <a:latin typeface="微软雅黑" pitchFamily="34" charset="-122"/>
                <a:ea typeface="微软雅黑" pitchFamily="34" charset="-122"/>
                <a:cs typeface="Heiti SC Light" charset="0"/>
              </a:rPr>
              <a:t>”</a:t>
            </a:r>
            <a:r>
              <a:rPr lang="zh-CN" altLang="en-US" sz="1350" dirty="0">
                <a:solidFill>
                  <a:schemeClr val="tx1"/>
                </a:solidFill>
                <a:latin typeface="微软雅黑" pitchFamily="34" charset="-122"/>
                <a:ea typeface="微软雅黑" pitchFamily="34" charset="-122"/>
                <a:cs typeface="Heiti SC Light" charset="0"/>
              </a:rPr>
              <a:t>十二五</a:t>
            </a:r>
            <a:r>
              <a:rPr lang="en-US" altLang="zh-CN" sz="1350" dirty="0" smtClean="0">
                <a:solidFill>
                  <a:schemeClr val="tx1"/>
                </a:solidFill>
                <a:latin typeface="微软雅黑" pitchFamily="34" charset="-122"/>
                <a:ea typeface="微软雅黑" pitchFamily="34" charset="-122"/>
                <a:cs typeface="Heiti SC Light" charset="0"/>
              </a:rPr>
              <a:t>”</a:t>
            </a:r>
            <a:r>
              <a:rPr lang="zh-CN" altLang="en-US" sz="1350" dirty="0" smtClean="0">
                <a:solidFill>
                  <a:schemeClr val="tx1"/>
                </a:solidFill>
                <a:latin typeface="微软雅黑" pitchFamily="34" charset="-122"/>
                <a:ea typeface="微软雅黑" pitchFamily="34" charset="-122"/>
                <a:cs typeface="Heiti SC Light" charset="0"/>
              </a:rPr>
              <a:t>发展</a:t>
            </a:r>
            <a:r>
              <a:rPr lang="zh-CN" altLang="en-US" sz="1350" dirty="0">
                <a:solidFill>
                  <a:schemeClr val="tx1"/>
                </a:solidFill>
                <a:latin typeface="微软雅黑" pitchFamily="34" charset="-122"/>
                <a:ea typeface="微软雅黑" pitchFamily="34" charset="-122"/>
                <a:cs typeface="Heiti SC Light" charset="0"/>
              </a:rPr>
              <a:t>的指导意见</a:t>
            </a:r>
            <a:r>
              <a:rPr lang="en-US" altLang="zh-CN" sz="1350" dirty="0">
                <a:solidFill>
                  <a:schemeClr val="tx1"/>
                </a:solidFill>
                <a:latin typeface="微软雅黑" pitchFamily="34" charset="-122"/>
                <a:ea typeface="微软雅黑" pitchFamily="34" charset="-122"/>
                <a:cs typeface="Heiti SC Light" charset="0"/>
              </a:rPr>
              <a:t>》</a:t>
            </a:r>
            <a:r>
              <a:rPr lang="zh-CN" altLang="en-US" sz="1350" dirty="0">
                <a:solidFill>
                  <a:schemeClr val="tx1"/>
                </a:solidFill>
                <a:latin typeface="微软雅黑" pitchFamily="34" charset="-122"/>
                <a:ea typeface="微软雅黑" pitchFamily="34" charset="-122"/>
                <a:cs typeface="Heiti SC Light" charset="0"/>
              </a:rPr>
              <a:t>提出要</a:t>
            </a:r>
            <a:r>
              <a:rPr lang="zh-CN" altLang="en-US" sz="1350" dirty="0">
                <a:solidFill>
                  <a:srgbClr val="C00000"/>
                </a:solidFill>
                <a:latin typeface="微软雅黑" pitchFamily="34" charset="-122"/>
                <a:ea typeface="微软雅黑" pitchFamily="34" charset="-122"/>
                <a:cs typeface="Heiti SC Light" charset="0"/>
              </a:rPr>
              <a:t>积极培育二手车</a:t>
            </a:r>
            <a:r>
              <a:rPr lang="zh-CN" altLang="en-US" sz="1350" dirty="0" smtClean="0">
                <a:solidFill>
                  <a:srgbClr val="C00000"/>
                </a:solidFill>
                <a:latin typeface="微软雅黑" pitchFamily="34" charset="-122"/>
                <a:ea typeface="微软雅黑" pitchFamily="34" charset="-122"/>
                <a:cs typeface="Heiti SC Light" charset="0"/>
              </a:rPr>
              <a:t>市场</a:t>
            </a:r>
            <a:r>
              <a:rPr lang="zh-CN" altLang="en-US" sz="1350" dirty="0">
                <a:solidFill>
                  <a:schemeClr val="tx1"/>
                </a:solidFill>
                <a:latin typeface="微软雅黑" pitchFamily="34" charset="-122"/>
                <a:ea typeface="微软雅黑" pitchFamily="34" charset="-122"/>
                <a:cs typeface="Heiti SC Light" charset="0"/>
              </a:rPr>
              <a:t>。</a:t>
            </a:r>
            <a:endParaRPr lang="en-US" altLang="zh-CN" sz="1350" dirty="0">
              <a:solidFill>
                <a:schemeClr val="tx1"/>
              </a:solidFill>
              <a:latin typeface="微软雅黑" pitchFamily="34" charset="-122"/>
              <a:ea typeface="微软雅黑" pitchFamily="34" charset="-122"/>
              <a:cs typeface="Heiti SC Light" charset="0"/>
            </a:endParaRPr>
          </a:p>
          <a:p>
            <a:pPr marL="171450" indent="-171450" algn="l">
              <a:spcBef>
                <a:spcPts val="300"/>
              </a:spcBef>
              <a:buFont typeface="Arial" panose="020B0604020202020204" pitchFamily="34" charset="0"/>
              <a:buChar char="•"/>
            </a:pPr>
            <a:r>
              <a:rPr lang="en-US" altLang="zh-CN" sz="1350" dirty="0" smtClean="0">
                <a:solidFill>
                  <a:schemeClr val="tx1"/>
                </a:solidFill>
                <a:latin typeface="微软雅黑" pitchFamily="34" charset="-122"/>
                <a:ea typeface="微软雅黑" pitchFamily="34" charset="-122"/>
                <a:cs typeface="Heiti SC Light" charset="0"/>
              </a:rPr>
              <a:t>2013</a:t>
            </a:r>
            <a:r>
              <a:rPr lang="zh-CN" altLang="en-US" sz="1350" dirty="0">
                <a:solidFill>
                  <a:schemeClr val="tx1"/>
                </a:solidFill>
                <a:latin typeface="微软雅黑" pitchFamily="34" charset="-122"/>
                <a:ea typeface="微软雅黑" pitchFamily="34" charset="-122"/>
                <a:cs typeface="Heiti SC Light" charset="0"/>
              </a:rPr>
              <a:t>年的</a:t>
            </a:r>
            <a:r>
              <a:rPr lang="en-US" altLang="zh-CN" sz="1350" dirty="0">
                <a:solidFill>
                  <a:schemeClr val="tx1"/>
                </a:solidFill>
                <a:latin typeface="微软雅黑" pitchFamily="34" charset="-122"/>
                <a:ea typeface="微软雅黑" pitchFamily="34" charset="-122"/>
                <a:cs typeface="Heiti SC Light" charset="0"/>
              </a:rPr>
              <a:t>《</a:t>
            </a:r>
            <a:r>
              <a:rPr lang="zh-CN" altLang="en-US" sz="1350" dirty="0">
                <a:solidFill>
                  <a:schemeClr val="tx1"/>
                </a:solidFill>
                <a:latin typeface="微软雅黑" pitchFamily="34" charset="-122"/>
                <a:ea typeface="微软雅黑" pitchFamily="34" charset="-122"/>
                <a:cs typeface="Heiti SC Light" charset="0"/>
              </a:rPr>
              <a:t>二手车流通企业经营管理规范</a:t>
            </a:r>
            <a:r>
              <a:rPr lang="en-US" altLang="zh-CN" sz="1350" dirty="0" smtClean="0">
                <a:solidFill>
                  <a:schemeClr val="tx1"/>
                </a:solidFill>
                <a:latin typeface="微软雅黑" pitchFamily="34" charset="-122"/>
                <a:ea typeface="微软雅黑" pitchFamily="34" charset="-122"/>
                <a:cs typeface="Heiti SC Light" charset="0"/>
              </a:rPr>
              <a:t>》</a:t>
            </a:r>
            <a:r>
              <a:rPr lang="zh-CN" altLang="en-US" sz="1350" dirty="0" smtClean="0">
                <a:solidFill>
                  <a:schemeClr val="tx1"/>
                </a:solidFill>
                <a:latin typeface="微软雅黑" pitchFamily="34" charset="-122"/>
                <a:ea typeface="微软雅黑" pitchFamily="34" charset="-122"/>
                <a:cs typeface="Heiti SC Light" charset="0"/>
              </a:rPr>
              <a:t>促进</a:t>
            </a:r>
            <a:r>
              <a:rPr lang="zh-CN" altLang="en-US" sz="1350" dirty="0">
                <a:solidFill>
                  <a:schemeClr val="tx1"/>
                </a:solidFill>
                <a:latin typeface="微软雅黑" pitchFamily="34" charset="-122"/>
                <a:ea typeface="微软雅黑" pitchFamily="34" charset="-122"/>
                <a:cs typeface="Heiti SC Light" charset="0"/>
              </a:rPr>
              <a:t>了二手车相关流通企业的</a:t>
            </a:r>
            <a:r>
              <a:rPr lang="zh-CN" altLang="en-US" sz="1350" dirty="0">
                <a:solidFill>
                  <a:srgbClr val="C00000"/>
                </a:solidFill>
                <a:latin typeface="微软雅黑" pitchFamily="34" charset="-122"/>
                <a:ea typeface="微软雅黑" pitchFamily="34" charset="-122"/>
                <a:cs typeface="Heiti SC Light" charset="0"/>
              </a:rPr>
              <a:t>规范化</a:t>
            </a:r>
            <a:r>
              <a:rPr lang="zh-CN" altLang="en-US" sz="1350" dirty="0">
                <a:solidFill>
                  <a:schemeClr val="tx1"/>
                </a:solidFill>
                <a:latin typeface="微软雅黑" pitchFamily="34" charset="-122"/>
                <a:ea typeface="微软雅黑" pitchFamily="34" charset="-122"/>
                <a:cs typeface="Heiti SC Light" charset="0"/>
              </a:rPr>
              <a:t>发展</a:t>
            </a:r>
            <a:r>
              <a:rPr lang="zh-CN" altLang="en-US" sz="1350" dirty="0" smtClean="0">
                <a:solidFill>
                  <a:schemeClr val="tx1"/>
                </a:solidFill>
                <a:latin typeface="微软雅黑" pitchFamily="34" charset="-122"/>
                <a:ea typeface="微软雅黑" pitchFamily="34" charset="-122"/>
                <a:cs typeface="Heiti SC Light" charset="0"/>
              </a:rPr>
              <a:t>。</a:t>
            </a:r>
            <a:endParaRPr lang="en-US" altLang="zh-CN" sz="1350" dirty="0" smtClean="0">
              <a:solidFill>
                <a:schemeClr val="tx1"/>
              </a:solidFill>
              <a:latin typeface="微软雅黑" pitchFamily="34" charset="-122"/>
              <a:ea typeface="微软雅黑" pitchFamily="34" charset="-122"/>
              <a:cs typeface="Heiti SC Light" charset="0"/>
            </a:endParaRPr>
          </a:p>
          <a:p>
            <a:pPr marL="171450" indent="-171450" algn="l">
              <a:spcBef>
                <a:spcPts val="300"/>
              </a:spcBef>
              <a:buFont typeface="Arial" panose="020B0604020202020204" pitchFamily="34" charset="0"/>
              <a:buChar char="•"/>
            </a:pPr>
            <a:r>
              <a:rPr lang="en-US" altLang="zh-CN" sz="1350" dirty="0" smtClean="0">
                <a:solidFill>
                  <a:schemeClr val="tx1"/>
                </a:solidFill>
                <a:latin typeface="微软雅黑" pitchFamily="34" charset="-122"/>
                <a:ea typeface="微软雅黑" pitchFamily="34" charset="-122"/>
                <a:cs typeface="Heiti SC Light" charset="0"/>
              </a:rPr>
              <a:t>2014</a:t>
            </a:r>
            <a:r>
              <a:rPr lang="zh-CN" altLang="en-US" sz="1350" dirty="0">
                <a:solidFill>
                  <a:schemeClr val="tx1"/>
                </a:solidFill>
                <a:latin typeface="微软雅黑" pitchFamily="34" charset="-122"/>
                <a:ea typeface="微软雅黑" pitchFamily="34" charset="-122"/>
                <a:cs typeface="Heiti SC Light" charset="0"/>
              </a:rPr>
              <a:t>年的</a:t>
            </a:r>
            <a:r>
              <a:rPr lang="en-US" altLang="zh-CN" sz="1350" dirty="0">
                <a:solidFill>
                  <a:schemeClr val="tx1"/>
                </a:solidFill>
                <a:latin typeface="微软雅黑" pitchFamily="34" charset="-122"/>
                <a:ea typeface="微软雅黑" pitchFamily="34" charset="-122"/>
                <a:cs typeface="Heiti SC Light" charset="0"/>
              </a:rPr>
              <a:t>《</a:t>
            </a:r>
            <a:r>
              <a:rPr lang="zh-CN" altLang="en-US" sz="1350" dirty="0">
                <a:solidFill>
                  <a:schemeClr val="tx1"/>
                </a:solidFill>
                <a:latin typeface="微软雅黑" pitchFamily="34" charset="-122"/>
                <a:ea typeface="微软雅黑" pitchFamily="34" charset="-122"/>
                <a:cs typeface="Heiti SC Light" charset="0"/>
              </a:rPr>
              <a:t>二手车鉴定评估技术规范</a:t>
            </a:r>
            <a:r>
              <a:rPr lang="en-US" altLang="zh-CN" sz="1350" dirty="0">
                <a:solidFill>
                  <a:schemeClr val="tx1"/>
                </a:solidFill>
                <a:latin typeface="微软雅黑" pitchFamily="34" charset="-122"/>
                <a:ea typeface="微软雅黑" pitchFamily="34" charset="-122"/>
                <a:cs typeface="Heiti SC Light" charset="0"/>
              </a:rPr>
              <a:t>》</a:t>
            </a:r>
            <a:r>
              <a:rPr lang="zh-CN" altLang="en-US" sz="1350" dirty="0" smtClean="0">
                <a:solidFill>
                  <a:schemeClr val="tx1"/>
                </a:solidFill>
                <a:latin typeface="微软雅黑" pitchFamily="34" charset="-122"/>
                <a:ea typeface="微软雅黑" pitchFamily="34" charset="-122"/>
                <a:cs typeface="Heiti SC Light" charset="0"/>
              </a:rPr>
              <a:t>提出了</a:t>
            </a:r>
            <a:r>
              <a:rPr lang="zh-CN" altLang="en-US" sz="1350" dirty="0">
                <a:solidFill>
                  <a:schemeClr val="tx1"/>
                </a:solidFill>
                <a:latin typeface="微软雅黑" pitchFamily="34" charset="-122"/>
                <a:ea typeface="微软雅黑" pitchFamily="34" charset="-122"/>
                <a:cs typeface="Heiti SC Light" charset="0"/>
              </a:rPr>
              <a:t>行业间统一的</a:t>
            </a:r>
            <a:r>
              <a:rPr lang="zh-CN" altLang="en-US" sz="1350" dirty="0">
                <a:solidFill>
                  <a:srgbClr val="C00000"/>
                </a:solidFill>
                <a:latin typeface="微软雅黑" pitchFamily="34" charset="-122"/>
                <a:ea typeface="微软雅黑" pitchFamily="34" charset="-122"/>
                <a:cs typeface="Heiti SC Light" charset="0"/>
              </a:rPr>
              <a:t>二手车鉴定标准和车况</a:t>
            </a:r>
            <a:r>
              <a:rPr lang="zh-CN" altLang="en-US" sz="1350" dirty="0" smtClean="0">
                <a:solidFill>
                  <a:srgbClr val="C00000"/>
                </a:solidFill>
                <a:latin typeface="微软雅黑" pitchFamily="34" charset="-122"/>
                <a:ea typeface="微软雅黑" pitchFamily="34" charset="-122"/>
                <a:cs typeface="Heiti SC Light" charset="0"/>
              </a:rPr>
              <a:t>检测报告</a:t>
            </a:r>
            <a:r>
              <a:rPr lang="zh-CN" altLang="en-US" sz="1350" dirty="0">
                <a:solidFill>
                  <a:srgbClr val="C00000"/>
                </a:solidFill>
                <a:latin typeface="微软雅黑" pitchFamily="34" charset="-122"/>
                <a:ea typeface="微软雅黑" pitchFamily="34" charset="-122"/>
                <a:cs typeface="Heiti SC Light" charset="0"/>
              </a:rPr>
              <a:t>，规范评估机构</a:t>
            </a:r>
            <a:r>
              <a:rPr lang="zh-CN" altLang="en-US" sz="1350" dirty="0">
                <a:solidFill>
                  <a:schemeClr val="tx1"/>
                </a:solidFill>
                <a:latin typeface="微软雅黑" pitchFamily="34" charset="-122"/>
                <a:ea typeface="微软雅黑" pitchFamily="34" charset="-122"/>
                <a:cs typeface="Heiti SC Light" charset="0"/>
              </a:rPr>
              <a:t>。</a:t>
            </a:r>
            <a:endParaRPr lang="en-US" altLang="zh-CN" sz="1350" dirty="0">
              <a:solidFill>
                <a:schemeClr val="tx1"/>
              </a:solidFill>
              <a:latin typeface="微软雅黑" pitchFamily="34" charset="-122"/>
              <a:ea typeface="微软雅黑" pitchFamily="34" charset="-122"/>
              <a:cs typeface="Heiti SC Light" charset="0"/>
            </a:endParaRPr>
          </a:p>
        </p:txBody>
      </p:sp>
      <p:sp>
        <p:nvSpPr>
          <p:cNvPr id="44" name="矩形 43"/>
          <p:cNvSpPr/>
          <p:nvPr/>
        </p:nvSpPr>
        <p:spPr bwMode="auto">
          <a:xfrm>
            <a:off x="3004151" y="2624060"/>
            <a:ext cx="8673123" cy="990000"/>
          </a:xfrm>
          <a:prstGeom prst="rect">
            <a:avLst/>
          </a:prstGeom>
          <a:ln/>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171450" indent="-171450">
              <a:spcBef>
                <a:spcPts val="300"/>
              </a:spcBef>
              <a:buFont typeface="Arial" charset="0"/>
              <a:buChar char="•"/>
            </a:pPr>
            <a:r>
              <a:rPr lang="zh-CN" altLang="en-US" sz="1350" dirty="0" smtClean="0">
                <a:solidFill>
                  <a:schemeClr val="tx1"/>
                </a:solidFill>
                <a:latin typeface="微软雅黑" pitchFamily="34" charset="-122"/>
                <a:ea typeface="微软雅黑" pitchFamily="34" charset="-122"/>
                <a:cs typeface="Heiti SC Light" charset="0"/>
              </a:rPr>
              <a:t>根据中国汽车流通协会的数据，</a:t>
            </a:r>
            <a:r>
              <a:rPr lang="en-US" altLang="zh-CN" sz="1350" dirty="0" smtClean="0">
                <a:solidFill>
                  <a:schemeClr val="tx1"/>
                </a:solidFill>
                <a:latin typeface="微软雅黑" pitchFamily="34" charset="-122"/>
                <a:ea typeface="微软雅黑" pitchFamily="34" charset="-122"/>
                <a:cs typeface="Heiti SC Light" charset="0"/>
              </a:rPr>
              <a:t>2013</a:t>
            </a:r>
            <a:r>
              <a:rPr lang="zh-CN" altLang="en-US" sz="1350" dirty="0" smtClean="0">
                <a:solidFill>
                  <a:schemeClr val="tx1"/>
                </a:solidFill>
                <a:latin typeface="微软雅黑" pitchFamily="34" charset="-122"/>
                <a:ea typeface="微软雅黑" pitchFamily="34" charset="-122"/>
                <a:cs typeface="Heiti SC Light" charset="0"/>
              </a:rPr>
              <a:t>年中国二手车交易量约</a:t>
            </a:r>
            <a:r>
              <a:rPr lang="en-US" altLang="zh-CN" sz="1350" dirty="0" smtClean="0">
                <a:solidFill>
                  <a:schemeClr val="tx1"/>
                </a:solidFill>
                <a:latin typeface="微软雅黑" pitchFamily="34" charset="-122"/>
                <a:ea typeface="微软雅黑" pitchFamily="34" charset="-122"/>
                <a:cs typeface="Heiti SC Light" charset="0"/>
              </a:rPr>
              <a:t>520</a:t>
            </a:r>
            <a:r>
              <a:rPr lang="zh-CN" altLang="en-US" sz="1350" dirty="0" smtClean="0">
                <a:solidFill>
                  <a:schemeClr val="tx1"/>
                </a:solidFill>
                <a:latin typeface="微软雅黑" pitchFamily="34" charset="-122"/>
                <a:ea typeface="微软雅黑" pitchFamily="34" charset="-122"/>
                <a:cs typeface="Heiti SC Light" charset="0"/>
              </a:rPr>
              <a:t>万辆，交易金</a:t>
            </a:r>
            <a:r>
              <a:rPr lang="en-US" altLang="zh-CN" sz="1350" dirty="0" smtClean="0">
                <a:solidFill>
                  <a:schemeClr val="tx1"/>
                </a:solidFill>
                <a:latin typeface="微软雅黑" pitchFamily="34" charset="-122"/>
                <a:ea typeface="微软雅黑" pitchFamily="34" charset="-122"/>
                <a:cs typeface="Heiti SC Light" charset="0"/>
              </a:rPr>
              <a:t>2916</a:t>
            </a:r>
            <a:r>
              <a:rPr lang="zh-CN" altLang="en-US" sz="1350" dirty="0" smtClean="0">
                <a:solidFill>
                  <a:schemeClr val="tx1"/>
                </a:solidFill>
                <a:latin typeface="微软雅黑" pitchFamily="34" charset="-122"/>
                <a:ea typeface="微软雅黑" pitchFamily="34" charset="-122"/>
                <a:cs typeface="Heiti SC Light" charset="0"/>
              </a:rPr>
              <a:t>亿元，</a:t>
            </a:r>
            <a:r>
              <a:rPr lang="zh-CN" altLang="en-US" sz="1350" dirty="0" smtClean="0">
                <a:solidFill>
                  <a:srgbClr val="C00000"/>
                </a:solidFill>
                <a:latin typeface="微软雅黑" pitchFamily="34" charset="-122"/>
                <a:ea typeface="微软雅黑" pitchFamily="34" charset="-122"/>
                <a:cs typeface="Heiti SC Light" charset="0"/>
              </a:rPr>
              <a:t>产业规模</a:t>
            </a:r>
            <a:r>
              <a:rPr lang="zh-CN" altLang="en-US" sz="1350" dirty="0" smtClean="0">
                <a:solidFill>
                  <a:schemeClr val="tx1"/>
                </a:solidFill>
                <a:latin typeface="微软雅黑" pitchFamily="34" charset="-122"/>
                <a:ea typeface="微软雅黑" pitchFamily="34" charset="-122"/>
                <a:cs typeface="Heiti SC Light" charset="0"/>
              </a:rPr>
              <a:t>已经形成。</a:t>
            </a:r>
          </a:p>
          <a:p>
            <a:pPr marL="171450" indent="-171450">
              <a:spcBef>
                <a:spcPts val="300"/>
              </a:spcBef>
              <a:buFont typeface="Arial" charset="0"/>
              <a:buChar char="•"/>
            </a:pPr>
            <a:r>
              <a:rPr lang="zh-CN" altLang="en-US" sz="1350" dirty="0" smtClean="0">
                <a:solidFill>
                  <a:schemeClr val="tx1"/>
                </a:solidFill>
                <a:latin typeface="微软雅黑" pitchFamily="34" charset="-122"/>
                <a:ea typeface="微软雅黑" pitchFamily="34" charset="-122"/>
                <a:cs typeface="Heiti SC Light" charset="0"/>
              </a:rPr>
              <a:t>与国外成熟的汽车市场相比，中国二手车与新车</a:t>
            </a:r>
            <a:r>
              <a:rPr lang="en-US" altLang="zh-CN" sz="1350" dirty="0" smtClean="0">
                <a:solidFill>
                  <a:srgbClr val="C00000"/>
                </a:solidFill>
                <a:latin typeface="微软雅黑" pitchFamily="34" charset="-122"/>
                <a:ea typeface="微软雅黑" pitchFamily="34" charset="-122"/>
                <a:cs typeface="Heiti SC Light" charset="0"/>
              </a:rPr>
              <a:t>1:4</a:t>
            </a:r>
            <a:r>
              <a:rPr lang="zh-CN" altLang="en-US" sz="1350" dirty="0" smtClean="0">
                <a:solidFill>
                  <a:srgbClr val="C00000"/>
                </a:solidFill>
                <a:latin typeface="微软雅黑" pitchFamily="34" charset="-122"/>
                <a:ea typeface="微软雅黑" pitchFamily="34" charset="-122"/>
                <a:cs typeface="Heiti SC Light" charset="0"/>
              </a:rPr>
              <a:t>的销售比</a:t>
            </a:r>
            <a:r>
              <a:rPr lang="zh-CN" altLang="en-US" sz="1350" dirty="0" smtClean="0">
                <a:solidFill>
                  <a:schemeClr val="tx1"/>
                </a:solidFill>
                <a:latin typeface="微软雅黑" pitchFamily="34" charset="-122"/>
                <a:ea typeface="微软雅黑" pitchFamily="34" charset="-122"/>
                <a:cs typeface="Heiti SC Light" charset="0"/>
              </a:rPr>
              <a:t>还远远落后</a:t>
            </a:r>
            <a:r>
              <a:rPr lang="en-US" altLang="zh-CN" sz="1350" dirty="0" smtClean="0">
                <a:solidFill>
                  <a:schemeClr val="tx1"/>
                </a:solidFill>
                <a:latin typeface="微软雅黑" pitchFamily="34" charset="-122"/>
                <a:ea typeface="微软雅黑" pitchFamily="34" charset="-122"/>
                <a:cs typeface="Heiti SC Light" charset="0"/>
              </a:rPr>
              <a:t>(</a:t>
            </a:r>
            <a:r>
              <a:rPr lang="zh-CN" altLang="en-US" sz="1350" dirty="0" smtClean="0">
                <a:solidFill>
                  <a:schemeClr val="tx1"/>
                </a:solidFill>
                <a:latin typeface="微软雅黑" pitchFamily="34" charset="-122"/>
                <a:ea typeface="微软雅黑" pitchFamily="34" charset="-122"/>
                <a:cs typeface="Heiti SC Light" charset="0"/>
              </a:rPr>
              <a:t>美国的二手车交易量是新车销量的</a:t>
            </a:r>
            <a:r>
              <a:rPr lang="en-US" altLang="zh-CN" sz="1350" dirty="0" smtClean="0">
                <a:solidFill>
                  <a:srgbClr val="C00000"/>
                </a:solidFill>
                <a:latin typeface="微软雅黑" pitchFamily="34" charset="-122"/>
                <a:ea typeface="微软雅黑" pitchFamily="34" charset="-122"/>
                <a:cs typeface="Heiti SC Light" charset="0"/>
              </a:rPr>
              <a:t>1.4</a:t>
            </a:r>
            <a:r>
              <a:rPr lang="zh-CN" altLang="en-US" sz="1350" dirty="0" smtClean="0">
                <a:solidFill>
                  <a:schemeClr val="tx1"/>
                </a:solidFill>
                <a:latin typeface="微软雅黑" pitchFamily="34" charset="-122"/>
                <a:ea typeface="微软雅黑" pitchFamily="34" charset="-122"/>
                <a:cs typeface="Heiti SC Light" charset="0"/>
              </a:rPr>
              <a:t>倍</a:t>
            </a:r>
            <a:r>
              <a:rPr lang="en-US" altLang="zh-CN" sz="1350" dirty="0" smtClean="0">
                <a:solidFill>
                  <a:schemeClr val="tx1"/>
                </a:solidFill>
                <a:latin typeface="微软雅黑" pitchFamily="34" charset="-122"/>
                <a:ea typeface="微软雅黑" pitchFamily="34" charset="-122"/>
                <a:cs typeface="Heiti SC Light" charset="0"/>
              </a:rPr>
              <a:t>)</a:t>
            </a:r>
            <a:r>
              <a:rPr lang="zh-CN" altLang="en-US" sz="1350" dirty="0" smtClean="0">
                <a:solidFill>
                  <a:schemeClr val="tx1"/>
                </a:solidFill>
                <a:latin typeface="微软雅黑" pitchFamily="34" charset="-122"/>
                <a:ea typeface="微软雅黑" pitchFamily="34" charset="-122"/>
                <a:cs typeface="Heiti SC Light" charset="0"/>
              </a:rPr>
              <a:t>，预计</a:t>
            </a:r>
            <a:r>
              <a:rPr lang="zh-CN" altLang="en-US" sz="1350" dirty="0" smtClean="0">
                <a:solidFill>
                  <a:schemeClr val="tx1"/>
                </a:solidFill>
                <a:latin typeface="微软雅黑" pitchFamily="34" charset="-122"/>
                <a:ea typeface="微软雅黑" pitchFamily="34" charset="-122"/>
                <a:cs typeface="Heiti SC Light" charset="0"/>
              </a:rPr>
              <a:t>到</a:t>
            </a:r>
            <a:r>
              <a:rPr lang="en-US" altLang="zh-CN" sz="1350" dirty="0" smtClean="0">
                <a:solidFill>
                  <a:schemeClr val="tx1"/>
                </a:solidFill>
                <a:latin typeface="微软雅黑" pitchFamily="34" charset="-122"/>
                <a:ea typeface="微软雅黑" pitchFamily="34" charset="-122"/>
                <a:cs typeface="Heiti SC Light" charset="0"/>
              </a:rPr>
              <a:t>2020</a:t>
            </a:r>
            <a:r>
              <a:rPr lang="zh-CN" altLang="en-US" sz="1350" dirty="0" smtClean="0">
                <a:solidFill>
                  <a:schemeClr val="tx1"/>
                </a:solidFill>
                <a:latin typeface="微软雅黑" pitchFamily="34" charset="-122"/>
                <a:ea typeface="微软雅黑" pitchFamily="34" charset="-122"/>
                <a:cs typeface="Heiti SC Light" charset="0"/>
              </a:rPr>
              <a:t>年，国内二手车交易量与新车销量有望达到</a:t>
            </a:r>
            <a:r>
              <a:rPr lang="en-US" altLang="zh-CN" sz="1350" dirty="0" smtClean="0">
                <a:solidFill>
                  <a:srgbClr val="C00000"/>
                </a:solidFill>
                <a:latin typeface="微软雅黑" pitchFamily="34" charset="-122"/>
                <a:ea typeface="微软雅黑" pitchFamily="34" charset="-122"/>
                <a:cs typeface="Heiti SC Light" charset="0"/>
              </a:rPr>
              <a:t>1:1</a:t>
            </a:r>
            <a:r>
              <a:rPr lang="zh-CN" altLang="en-US" sz="1350" dirty="0" smtClean="0">
                <a:solidFill>
                  <a:schemeClr val="tx1"/>
                </a:solidFill>
                <a:latin typeface="微软雅黑" pitchFamily="34" charset="-122"/>
                <a:ea typeface="微软雅黑" pitchFamily="34" charset="-122"/>
                <a:cs typeface="Heiti SC Light" charset="0"/>
              </a:rPr>
              <a:t>，这反映了二手车市场的巨大发展空间</a:t>
            </a:r>
            <a:r>
              <a:rPr lang="zh-CN" altLang="en-US" sz="1300" dirty="0" smtClean="0">
                <a:solidFill>
                  <a:schemeClr val="tx1"/>
                </a:solidFill>
                <a:latin typeface="微软雅黑" pitchFamily="34" charset="-122"/>
                <a:ea typeface="微软雅黑" pitchFamily="34" charset="-122"/>
                <a:cs typeface="Heiti SC Light" charset="0"/>
              </a:rPr>
              <a:t>。</a:t>
            </a:r>
          </a:p>
        </p:txBody>
      </p:sp>
      <p:sp>
        <p:nvSpPr>
          <p:cNvPr id="45" name="矩形 44"/>
          <p:cNvSpPr/>
          <p:nvPr/>
        </p:nvSpPr>
        <p:spPr bwMode="auto">
          <a:xfrm>
            <a:off x="3004151" y="3925466"/>
            <a:ext cx="8673123" cy="979110"/>
          </a:xfrm>
          <a:prstGeom prst="rect">
            <a:avLst/>
          </a:prstGeom>
          <a:ln/>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171450" indent="-171450">
              <a:spcBef>
                <a:spcPts val="300"/>
              </a:spcBef>
              <a:buFont typeface="Arial" charset="0"/>
              <a:buChar char="•"/>
            </a:pPr>
            <a:r>
              <a:rPr lang="zh-CN" altLang="en-US" sz="1350" dirty="0" smtClean="0">
                <a:solidFill>
                  <a:schemeClr val="tx1"/>
                </a:solidFill>
                <a:latin typeface="微软雅黑" pitchFamily="34" charset="-122"/>
                <a:ea typeface="微软雅黑" pitchFamily="34" charset="-122"/>
                <a:cs typeface="Heiti SC Light" charset="0"/>
              </a:rPr>
              <a:t>一方面经济发展加速汽车市场发展，一些人在经济能力提升后考虑更换车辆，二手车市场应需求而生；另一方面，</a:t>
            </a:r>
            <a:r>
              <a:rPr lang="zh-CN" altLang="en-US" sz="1350" dirty="0" smtClean="0">
                <a:solidFill>
                  <a:srgbClr val="C00000"/>
                </a:solidFill>
                <a:latin typeface="微软雅黑" pitchFamily="34" charset="-122"/>
                <a:ea typeface="微软雅黑" pitchFamily="34" charset="-122"/>
                <a:cs typeface="Heiti SC Light" charset="0"/>
              </a:rPr>
              <a:t>二手车消费理念</a:t>
            </a:r>
            <a:r>
              <a:rPr lang="zh-CN" altLang="en-US" sz="1350" dirty="0" smtClean="0">
                <a:solidFill>
                  <a:schemeClr val="tx1"/>
                </a:solidFill>
                <a:latin typeface="微软雅黑" pitchFamily="34" charset="-122"/>
                <a:ea typeface="微软雅黑" pitchFamily="34" charset="-122"/>
                <a:cs typeface="Heiti SC Light" charset="0"/>
              </a:rPr>
              <a:t>在消费者间的开始普及，让更多人愿意尝试新的消费方式。</a:t>
            </a:r>
          </a:p>
          <a:p>
            <a:pPr marL="171450" indent="-171450">
              <a:spcBef>
                <a:spcPts val="300"/>
              </a:spcBef>
              <a:buFont typeface="Arial" charset="0"/>
              <a:buChar char="•"/>
            </a:pPr>
            <a:r>
              <a:rPr lang="zh-CN" altLang="en-US" sz="1350" dirty="0" smtClean="0">
                <a:solidFill>
                  <a:schemeClr val="tx1"/>
                </a:solidFill>
                <a:latin typeface="微软雅黑" pitchFamily="34" charset="-122"/>
                <a:ea typeface="微软雅黑" pitchFamily="34" charset="-122"/>
                <a:cs typeface="Heiti SC Light" charset="0"/>
              </a:rPr>
              <a:t>二手车行业，</a:t>
            </a:r>
            <a:r>
              <a:rPr lang="zh-CN" altLang="en-US" sz="1350" dirty="0" smtClean="0">
                <a:solidFill>
                  <a:srgbClr val="C00000"/>
                </a:solidFill>
                <a:latin typeface="微软雅黑" pitchFamily="34" charset="-122"/>
                <a:ea typeface="微软雅黑" pitchFamily="34" charset="-122"/>
                <a:cs typeface="Heiti SC Light" charset="0"/>
              </a:rPr>
              <a:t>互联网</a:t>
            </a:r>
            <a:r>
              <a:rPr lang="zh-CN" altLang="en-US" sz="1350" dirty="0" smtClean="0">
                <a:solidFill>
                  <a:schemeClr val="tx1"/>
                </a:solidFill>
                <a:latin typeface="微软雅黑" pitchFamily="34" charset="-122"/>
                <a:ea typeface="微软雅黑" pitchFamily="34" charset="-122"/>
                <a:cs typeface="Heiti SC Light" charset="0"/>
              </a:rPr>
              <a:t>起到了优化信息传递、提升运作效率的作用，消费者已经形成利用互联网工具来支持购买决策，像汽车这样的消费品，也能通过在线的方式进行购买。</a:t>
            </a:r>
          </a:p>
        </p:txBody>
      </p:sp>
      <p:sp>
        <p:nvSpPr>
          <p:cNvPr id="46" name="矩形 45"/>
          <p:cNvSpPr/>
          <p:nvPr/>
        </p:nvSpPr>
        <p:spPr bwMode="auto">
          <a:xfrm>
            <a:off x="3004151" y="5226116"/>
            <a:ext cx="8673123" cy="979110"/>
          </a:xfrm>
          <a:prstGeom prst="rect">
            <a:avLst/>
          </a:prstGeom>
          <a:ln/>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171450" indent="-171450">
              <a:spcBef>
                <a:spcPts val="300"/>
              </a:spcBef>
              <a:buFont typeface="Arial" charset="0"/>
              <a:buChar char="•"/>
            </a:pPr>
            <a:r>
              <a:rPr lang="zh-CN" altLang="en-US" sz="1350" dirty="0" smtClean="0">
                <a:solidFill>
                  <a:schemeClr val="tx1"/>
                </a:solidFill>
                <a:latin typeface="微软雅黑" pitchFamily="34" charset="-122"/>
                <a:ea typeface="微软雅黑" pitchFamily="34" charset="-122"/>
                <a:cs typeface="Heiti SC Light" charset="0"/>
              </a:rPr>
              <a:t>互联网技术的快速发展，在线支付技术的完善，使得二手车行业</a:t>
            </a:r>
            <a:r>
              <a:rPr lang="zh-CN" altLang="en-US" sz="1350" dirty="0" smtClean="0">
                <a:solidFill>
                  <a:srgbClr val="C00000"/>
                </a:solidFill>
                <a:latin typeface="微软雅黑" pitchFamily="34" charset="-122"/>
                <a:ea typeface="微软雅黑" pitchFamily="34" charset="-122"/>
                <a:cs typeface="Heiti SC Light" charset="0"/>
              </a:rPr>
              <a:t>信息不对称，支付等问题能够被更好的解决</a:t>
            </a:r>
            <a:r>
              <a:rPr lang="zh-CN" altLang="en-US" sz="1350" dirty="0" smtClean="0">
                <a:solidFill>
                  <a:schemeClr val="tx1"/>
                </a:solidFill>
                <a:latin typeface="微软雅黑" pitchFamily="34" charset="-122"/>
                <a:ea typeface="微软雅黑" pitchFamily="34" charset="-122"/>
                <a:cs typeface="Heiti SC Light" charset="0"/>
              </a:rPr>
              <a:t>。</a:t>
            </a:r>
          </a:p>
          <a:p>
            <a:pPr marL="171450" indent="-171450">
              <a:spcBef>
                <a:spcPts val="300"/>
              </a:spcBef>
              <a:buFont typeface="Arial" charset="0"/>
              <a:buChar char="•"/>
            </a:pPr>
            <a:r>
              <a:rPr lang="zh-CN" altLang="en-US" sz="1350" dirty="0" smtClean="0">
                <a:solidFill>
                  <a:schemeClr val="tx1"/>
                </a:solidFill>
                <a:latin typeface="微软雅黑" pitchFamily="34" charset="-122"/>
                <a:ea typeface="微软雅黑" pitchFamily="34" charset="-122"/>
                <a:cs typeface="Heiti SC Light" charset="0"/>
              </a:rPr>
              <a:t>二手车鉴定技术的</a:t>
            </a:r>
            <a:r>
              <a:rPr lang="zh-CN" altLang="en-US" sz="1350" dirty="0" smtClean="0">
                <a:solidFill>
                  <a:srgbClr val="C00000"/>
                </a:solidFill>
                <a:latin typeface="微软雅黑" pitchFamily="34" charset="-122"/>
                <a:ea typeface="微软雅黑" pitchFamily="34" charset="-122"/>
                <a:cs typeface="Heiti SC Light" charset="0"/>
              </a:rPr>
              <a:t>规范化和标准化</a:t>
            </a:r>
            <a:r>
              <a:rPr lang="zh-CN" altLang="en-US" sz="1350" dirty="0" smtClean="0">
                <a:solidFill>
                  <a:schemeClr val="tx1"/>
                </a:solidFill>
                <a:latin typeface="微软雅黑" pitchFamily="34" charset="-122"/>
                <a:ea typeface="微软雅黑" pitchFamily="34" charset="-122"/>
                <a:cs typeface="Heiti SC Light" charset="0"/>
              </a:rPr>
              <a:t>，以及二手车领域的相关企业逐渐具备了高水平的车况检测能力，使得二手车交易过程中的车况问题能够得到更好的解决，消费者能够有更好的</a:t>
            </a:r>
            <a:r>
              <a:rPr lang="zh-CN" altLang="en-US" sz="1350" dirty="0" smtClean="0">
                <a:solidFill>
                  <a:srgbClr val="C00000"/>
                </a:solidFill>
                <a:latin typeface="微软雅黑" pitchFamily="34" charset="-122"/>
                <a:ea typeface="微软雅黑" pitchFamily="34" charset="-122"/>
                <a:cs typeface="Heiti SC Light" charset="0"/>
              </a:rPr>
              <a:t>保障</a:t>
            </a:r>
            <a:r>
              <a:rPr lang="zh-CN" altLang="en-US" sz="1350" dirty="0" smtClean="0">
                <a:solidFill>
                  <a:schemeClr val="tx1"/>
                </a:solidFill>
                <a:latin typeface="微软雅黑" pitchFamily="34" charset="-122"/>
                <a:ea typeface="微软雅黑" pitchFamily="34" charset="-122"/>
                <a:cs typeface="Heiti SC Light" charset="0"/>
              </a:rPr>
              <a:t>。</a:t>
            </a:r>
          </a:p>
        </p:txBody>
      </p:sp>
    </p:spTree>
    <p:extLst>
      <p:ext uri="{BB962C8B-B14F-4D97-AF65-F5344CB8AC3E}">
        <p14:creationId xmlns:p14="http://schemas.microsoft.com/office/powerpoint/2010/main" val="12668475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 y="1"/>
            <a:ext cx="135466" cy="778932"/>
          </a:xfrm>
          <a:prstGeom prst="rect">
            <a:avLst/>
          </a:prstGeom>
          <a:solidFill>
            <a:srgbClr val="00B0F0"/>
          </a:solidFill>
        </p:spPr>
        <p:txBody>
          <a:bodyPr wrap="square" rtlCol="0">
            <a:spAutoFit/>
          </a:bodyPr>
          <a:lstStyle/>
          <a:p>
            <a:endParaRPr kumimoji="1" lang="zh-CN" altLang="en-US"/>
          </a:p>
        </p:txBody>
      </p:sp>
      <p:sp>
        <p:nvSpPr>
          <p:cNvPr id="6" name="矩形 5"/>
          <p:cNvSpPr/>
          <p:nvPr/>
        </p:nvSpPr>
        <p:spPr>
          <a:xfrm>
            <a:off x="287866" y="127857"/>
            <a:ext cx="6745979" cy="523220"/>
          </a:xfrm>
          <a:prstGeom prst="rect">
            <a:avLst/>
          </a:prstGeom>
        </p:spPr>
        <p:txBody>
          <a:bodyPr wrap="square">
            <a:spAutoFit/>
          </a:bodyPr>
          <a:lstStyle/>
          <a:p>
            <a:pPr lvl="0"/>
            <a:r>
              <a:rPr kumimoji="1" lang="zh-CN" altLang="en-US" sz="2800" dirty="0" smtClean="0">
                <a:solidFill>
                  <a:srgbClr val="00B0F0"/>
                </a:solidFill>
                <a:latin typeface="SimHei" charset="0"/>
                <a:ea typeface="SimHei" charset="0"/>
                <a:cs typeface="SimHei" charset="0"/>
              </a:rPr>
              <a:t>中国二手车市场与海外成熟市场对比</a:t>
            </a:r>
            <a:endParaRPr kumimoji="1" lang="zh-CN" altLang="en-US" sz="2800" dirty="0">
              <a:solidFill>
                <a:srgbClr val="00B0F0"/>
              </a:solidFill>
              <a:latin typeface="SimHei" charset="0"/>
              <a:ea typeface="SimHei" charset="0"/>
              <a:cs typeface="SimHei" charset="0"/>
            </a:endParaRPr>
          </a:p>
        </p:txBody>
      </p:sp>
      <p:grpSp>
        <p:nvGrpSpPr>
          <p:cNvPr id="51" name="组 50"/>
          <p:cNvGrpSpPr/>
          <p:nvPr/>
        </p:nvGrpSpPr>
        <p:grpSpPr>
          <a:xfrm>
            <a:off x="808893" y="778933"/>
            <a:ext cx="10884876" cy="5428436"/>
            <a:chOff x="2184858" y="1489175"/>
            <a:chExt cx="8429684" cy="4093495"/>
          </a:xfrm>
        </p:grpSpPr>
        <p:sp>
          <p:nvSpPr>
            <p:cNvPr id="29" name="矩形 28"/>
            <p:cNvSpPr/>
            <p:nvPr/>
          </p:nvSpPr>
          <p:spPr bwMode="auto">
            <a:xfrm>
              <a:off x="3256428" y="1506770"/>
              <a:ext cx="3643338" cy="504000"/>
            </a:xfrm>
            <a:prstGeom prst="rect">
              <a:avLst/>
            </a:prstGeom>
            <a:solidFill>
              <a:srgbClr val="1564BA"/>
            </a:soli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中国市场</a:t>
              </a:r>
              <a:endParaRPr kumimoji="0" lang="en-US" altLang="zh-CN" sz="6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endParaRPr>
            </a:p>
          </p:txBody>
        </p:sp>
        <p:sp>
          <p:nvSpPr>
            <p:cNvPr id="30" name="矩形 29"/>
            <p:cNvSpPr/>
            <p:nvPr/>
          </p:nvSpPr>
          <p:spPr bwMode="auto">
            <a:xfrm>
              <a:off x="6971204" y="1506770"/>
              <a:ext cx="3643338" cy="504000"/>
            </a:xfrm>
            <a:prstGeom prst="rect">
              <a:avLst/>
            </a:prstGeom>
            <a:solidFill>
              <a:srgbClr val="CF4A00"/>
            </a:solidFill>
            <a:ln w="25400" cap="flat" cmpd="sng" algn="ctr">
              <a:noFill/>
              <a:prstDash val="solid"/>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海外成熟市场</a:t>
              </a:r>
              <a:r>
                <a:rPr kumimoji="0" lang="en-US" altLang="zh-CN" sz="16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a:t>
              </a:r>
              <a:r>
                <a:rPr kumimoji="0" lang="zh-CN" altLang="en-US" sz="16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欧美</a:t>
              </a:r>
              <a:r>
                <a:rPr kumimoji="0" lang="en-US" altLang="zh-CN" sz="16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rPr>
                <a:t>)</a:t>
              </a:r>
              <a:endParaRPr kumimoji="0" lang="en-US" altLang="zh-CN" sz="6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Heiti SC Light" charset="0"/>
                <a:sym typeface="Gill Sans" charset="0"/>
              </a:endParaRPr>
            </a:p>
          </p:txBody>
        </p:sp>
        <p:sp>
          <p:nvSpPr>
            <p:cNvPr id="31" name="矩形 30"/>
            <p:cNvSpPr/>
            <p:nvPr/>
          </p:nvSpPr>
          <p:spPr bwMode="auto">
            <a:xfrm>
              <a:off x="2184858" y="1489175"/>
              <a:ext cx="1000132" cy="504000"/>
            </a:xfrm>
            <a:prstGeom prst="rect">
              <a:avLst/>
            </a:prstGeom>
            <a:solidFill>
              <a:srgbClr val="1564BA"/>
            </a:solidFill>
            <a:ln>
              <a:noFill/>
            </a:ln>
            <a:effectLst/>
            <a:ex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2000" b="0" i="0" u="none" strike="noStrike" kern="0" cap="none" spc="0" normalizeH="0" baseline="0" noProof="0" dirty="0" smtClean="0">
                <a:ln>
                  <a:noFill/>
                </a:ln>
                <a:solidFill>
                  <a:srgbClr val="FFFFFF"/>
                </a:solidFill>
                <a:effectLst/>
                <a:uLnTx/>
                <a:uFillTx/>
                <a:latin typeface="微软雅黑" charset="0"/>
                <a:ea typeface="微软雅黑" charset="0"/>
                <a:cs typeface="Heiti SC Light" charset="0"/>
                <a:sym typeface="Gill Sans" charset="0"/>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800" b="0" i="0" u="none" strike="noStrike" kern="0" cap="none" spc="0" normalizeH="0" baseline="0" noProof="0" dirty="0" smtClean="0">
                <a:ln>
                  <a:noFill/>
                </a:ln>
                <a:solidFill>
                  <a:srgbClr val="FFFFFF"/>
                </a:solidFill>
                <a:effectLst/>
                <a:uLnTx/>
                <a:uFillTx/>
                <a:latin typeface="微软雅黑" charset="0"/>
                <a:ea typeface="微软雅黑" charset="0"/>
                <a:cs typeface="Heiti SC Light" charset="0"/>
                <a:sym typeface="Gill Sans" charset="0"/>
              </a:endParaRPr>
            </a:p>
          </p:txBody>
        </p:sp>
        <p:sp>
          <p:nvSpPr>
            <p:cNvPr id="32" name="矩形 31"/>
            <p:cNvSpPr/>
            <p:nvPr/>
          </p:nvSpPr>
          <p:spPr bwMode="auto">
            <a:xfrm>
              <a:off x="3256428" y="2102087"/>
              <a:ext cx="3643338" cy="504000"/>
            </a:xfrm>
            <a:prstGeom prst="rect">
              <a:avLst/>
            </a:prstGeom>
            <a:solidFill>
              <a:srgbClr val="1564BA">
                <a:lumMod val="20000"/>
                <a:lumOff val="80000"/>
              </a:srgbClr>
            </a:solidFill>
            <a:ln>
              <a:noFill/>
            </a:ln>
            <a:effectLst/>
            <a:extLst/>
          </p:spPr>
          <p:txBody>
            <a:bodyPr vert="horz" wrap="square" lIns="91440" tIns="45720" rIns="91440" bIns="45720" numCol="1" rtlCol="0" anchor="ctr" anchorCtr="0" compatLnSpc="1">
              <a:prstTxWarp prst="textNoShape">
                <a:avLst/>
              </a:prstTxWarp>
            </a:bodyPr>
            <a:lstStyle/>
            <a:p>
              <a:pPr marL="171450" marR="0" lvl="0" indent="-171450" defTabSz="91440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200" b="0" i="0" u="none" strike="noStrike" kern="0" cap="none" spc="0" normalizeH="0" baseline="0" noProof="0" dirty="0" smtClean="0">
                  <a:ln>
                    <a:noFill/>
                  </a:ln>
                  <a:solidFill>
                    <a:srgbClr val="1564BA">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rPr>
                <a:t>全国二手车交易量占全部汽车交易量的比例不到三成</a:t>
              </a:r>
              <a:endParaRPr kumimoji="0" lang="en-US" altLang="zh-CN" sz="700" b="0" i="0" u="none" strike="noStrike" kern="0" cap="none" spc="0" normalizeH="0" baseline="0" noProof="0" dirty="0" smtClean="0">
                <a:ln>
                  <a:noFill/>
                </a:ln>
                <a:solidFill>
                  <a:srgbClr val="1564BA">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endParaRPr>
            </a:p>
          </p:txBody>
        </p:sp>
        <p:sp>
          <p:nvSpPr>
            <p:cNvPr id="33" name="矩形 32"/>
            <p:cNvSpPr/>
            <p:nvPr/>
          </p:nvSpPr>
          <p:spPr bwMode="auto">
            <a:xfrm>
              <a:off x="6971204" y="2102087"/>
              <a:ext cx="3643338" cy="504000"/>
            </a:xfrm>
            <a:prstGeom prst="rect">
              <a:avLst/>
            </a:prstGeom>
            <a:solidFill>
              <a:srgbClr val="CF4A00">
                <a:lumMod val="20000"/>
                <a:lumOff val="80000"/>
              </a:srgbClr>
            </a:solidFill>
            <a:ln w="25400" cap="flat" cmpd="sng" algn="ctr">
              <a:noFill/>
              <a:prstDash val="solid"/>
            </a:ln>
            <a:effectLst/>
            <a:extLst/>
          </p:spPr>
          <p:txBody>
            <a:bodyPr vert="horz" wrap="square" lIns="91440" tIns="45720" rIns="91440" bIns="45720" numCol="1" rtlCol="0" anchor="ctr" anchorCtr="0" compatLnSpc="1">
              <a:prstTxWarp prst="textNoShape">
                <a:avLst/>
              </a:prstTxWarp>
            </a:bodyPr>
            <a:lstStyle/>
            <a:p>
              <a:pPr marL="171450" marR="0" lvl="0" indent="-171450" defTabSz="91440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200" b="0" i="0" u="none" strike="noStrike" kern="0" cap="none" spc="0" normalizeH="0" baseline="0" noProof="0" dirty="0" smtClean="0">
                  <a:ln>
                    <a:noFill/>
                  </a:ln>
                  <a:solidFill>
                    <a:srgbClr val="CF4A00">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rPr>
                <a:t>二手车交易量超过新车交易量，占全部汽车交易量的七成以上</a:t>
              </a:r>
              <a:endParaRPr kumimoji="0" lang="en-US" altLang="zh-CN" sz="700" b="0" i="0" u="none" strike="noStrike" kern="0" cap="none" spc="0" normalizeH="0" baseline="0" noProof="0" dirty="0" smtClean="0">
                <a:ln>
                  <a:noFill/>
                </a:ln>
                <a:solidFill>
                  <a:srgbClr val="CF4A00">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endParaRPr>
            </a:p>
          </p:txBody>
        </p:sp>
        <p:sp>
          <p:nvSpPr>
            <p:cNvPr id="34" name="矩形 33"/>
            <p:cNvSpPr/>
            <p:nvPr/>
          </p:nvSpPr>
          <p:spPr bwMode="auto">
            <a:xfrm>
              <a:off x="2184858" y="2102087"/>
              <a:ext cx="1000132" cy="504000"/>
            </a:xfrm>
            <a:prstGeom prst="rect">
              <a:avLst/>
            </a:prstGeom>
            <a:solidFill>
              <a:srgbClr val="1564BA"/>
            </a:solidFill>
            <a:ln w="25400" cap="flat" cmpd="sng" algn="ctr">
              <a:noFill/>
              <a:prstDash val="solid"/>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Heiti SC Light" charset="0"/>
                  <a:sym typeface="Gill Sans" charset="0"/>
                </a:rPr>
                <a:t>交易量</a:t>
              </a:r>
            </a:p>
          </p:txBody>
        </p:sp>
        <p:sp>
          <p:nvSpPr>
            <p:cNvPr id="35" name="矩形 34"/>
            <p:cNvSpPr/>
            <p:nvPr/>
          </p:nvSpPr>
          <p:spPr bwMode="auto">
            <a:xfrm>
              <a:off x="2184858" y="2697404"/>
              <a:ext cx="1000132" cy="504000"/>
            </a:xfrm>
            <a:prstGeom prst="rect">
              <a:avLst/>
            </a:prstGeom>
            <a:solidFill>
              <a:srgbClr val="1564BA"/>
            </a:solidFill>
            <a:ln w="25400" cap="flat" cmpd="sng" algn="ctr">
              <a:noFill/>
              <a:prstDash val="solid"/>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Heiti SC Light" charset="0"/>
                  <a:sym typeface="Gill Sans" charset="0"/>
                </a:rPr>
                <a:t>车源</a:t>
              </a:r>
            </a:p>
          </p:txBody>
        </p:sp>
        <p:sp>
          <p:nvSpPr>
            <p:cNvPr id="36" name="矩形 35"/>
            <p:cNvSpPr/>
            <p:nvPr/>
          </p:nvSpPr>
          <p:spPr bwMode="auto">
            <a:xfrm>
              <a:off x="2184858" y="3292721"/>
              <a:ext cx="1000132" cy="504000"/>
            </a:xfrm>
            <a:prstGeom prst="rect">
              <a:avLst/>
            </a:prstGeom>
            <a:solidFill>
              <a:srgbClr val="1564BA"/>
            </a:solidFill>
            <a:ln w="25400" cap="flat" cmpd="sng" algn="ctr">
              <a:noFill/>
              <a:prstDash val="solid"/>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Heiti SC Light" charset="0"/>
                  <a:sym typeface="Gill Sans" charset="0"/>
                </a:rPr>
                <a:t>消费者</a:t>
              </a:r>
            </a:p>
          </p:txBody>
        </p:sp>
        <p:sp>
          <p:nvSpPr>
            <p:cNvPr id="37" name="矩形 36"/>
            <p:cNvSpPr/>
            <p:nvPr/>
          </p:nvSpPr>
          <p:spPr bwMode="auto">
            <a:xfrm>
              <a:off x="2184858" y="3888038"/>
              <a:ext cx="1000132" cy="504000"/>
            </a:xfrm>
            <a:prstGeom prst="rect">
              <a:avLst/>
            </a:prstGeom>
            <a:solidFill>
              <a:srgbClr val="1564BA"/>
            </a:solidFill>
            <a:ln w="25400" cap="flat" cmpd="sng" algn="ctr">
              <a:noFill/>
              <a:prstDash val="solid"/>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Heiti SC Light" charset="0"/>
                  <a:sym typeface="Gill Sans" charset="0"/>
                </a:rPr>
                <a:t>流通渠道</a:t>
              </a:r>
            </a:p>
          </p:txBody>
        </p:sp>
        <p:sp>
          <p:nvSpPr>
            <p:cNvPr id="38" name="Freeform 8"/>
            <p:cNvSpPr>
              <a:spLocks noEditPoints="1"/>
            </p:cNvSpPr>
            <p:nvPr/>
          </p:nvSpPr>
          <p:spPr bwMode="auto">
            <a:xfrm>
              <a:off x="2542048" y="1578208"/>
              <a:ext cx="357189" cy="285752"/>
            </a:xfrm>
            <a:custGeom>
              <a:avLst/>
              <a:gdLst>
                <a:gd name="T0" fmla="*/ 55 w 58"/>
                <a:gd name="T1" fmla="*/ 19 h 72"/>
                <a:gd name="T2" fmla="*/ 37 w 58"/>
                <a:gd name="T3" fmla="*/ 2 h 72"/>
                <a:gd name="T4" fmla="*/ 32 w 58"/>
                <a:gd name="T5" fmla="*/ 0 h 72"/>
                <a:gd name="T6" fmla="*/ 6 w 58"/>
                <a:gd name="T7" fmla="*/ 0 h 72"/>
                <a:gd name="T8" fmla="*/ 0 w 58"/>
                <a:gd name="T9" fmla="*/ 5 h 72"/>
                <a:gd name="T10" fmla="*/ 0 w 58"/>
                <a:gd name="T11" fmla="*/ 65 h 72"/>
                <a:gd name="T12" fmla="*/ 6 w 58"/>
                <a:gd name="T13" fmla="*/ 72 h 72"/>
                <a:gd name="T14" fmla="*/ 50 w 58"/>
                <a:gd name="T15" fmla="*/ 72 h 72"/>
                <a:gd name="T16" fmla="*/ 57 w 58"/>
                <a:gd name="T17" fmla="*/ 65 h 72"/>
                <a:gd name="T18" fmla="*/ 57 w 58"/>
                <a:gd name="T19" fmla="*/ 24 h 72"/>
                <a:gd name="T20" fmla="*/ 55 w 58"/>
                <a:gd name="T21" fmla="*/ 19 h 72"/>
                <a:gd name="T22" fmla="*/ 52 w 58"/>
                <a:gd name="T23" fmla="*/ 66 h 72"/>
                <a:gd name="T24" fmla="*/ 5 w 58"/>
                <a:gd name="T25" fmla="*/ 66 h 72"/>
                <a:gd name="T26" fmla="*/ 5 w 58"/>
                <a:gd name="T27" fmla="*/ 5 h 72"/>
                <a:gd name="T28" fmla="*/ 26 w 58"/>
                <a:gd name="T29" fmla="*/ 5 h 72"/>
                <a:gd name="T30" fmla="*/ 26 w 58"/>
                <a:gd name="T31" fmla="*/ 24 h 72"/>
                <a:gd name="T32" fmla="*/ 32 w 58"/>
                <a:gd name="T33" fmla="*/ 31 h 72"/>
                <a:gd name="T34" fmla="*/ 52 w 58"/>
                <a:gd name="T35" fmla="*/ 31 h 72"/>
                <a:gd name="T36" fmla="*/ 52 w 58"/>
                <a:gd name="T37" fmla="*/ 66 h 72"/>
                <a:gd name="T38" fmla="*/ 32 w 58"/>
                <a:gd name="T39" fmla="*/ 24 h 72"/>
                <a:gd name="T40" fmla="*/ 32 w 58"/>
                <a:gd name="T41" fmla="*/ 5 h 72"/>
                <a:gd name="T42" fmla="*/ 52 w 58"/>
                <a:gd name="T43" fmla="*/ 24 h 72"/>
                <a:gd name="T44" fmla="*/ 32 w 58"/>
                <a:gd name="T45" fmla="*/ 2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 h="72">
                  <a:moveTo>
                    <a:pt x="55" y="19"/>
                  </a:moveTo>
                  <a:cubicBezTo>
                    <a:pt x="37" y="2"/>
                    <a:pt x="37" y="2"/>
                    <a:pt x="37" y="2"/>
                  </a:cubicBezTo>
                  <a:cubicBezTo>
                    <a:pt x="35" y="0"/>
                    <a:pt x="34" y="0"/>
                    <a:pt x="32" y="0"/>
                  </a:cubicBezTo>
                  <a:cubicBezTo>
                    <a:pt x="6" y="0"/>
                    <a:pt x="6" y="0"/>
                    <a:pt x="6" y="0"/>
                  </a:cubicBezTo>
                  <a:cubicBezTo>
                    <a:pt x="3" y="0"/>
                    <a:pt x="0" y="2"/>
                    <a:pt x="0" y="5"/>
                  </a:cubicBezTo>
                  <a:cubicBezTo>
                    <a:pt x="0" y="65"/>
                    <a:pt x="0" y="65"/>
                    <a:pt x="0" y="65"/>
                  </a:cubicBezTo>
                  <a:cubicBezTo>
                    <a:pt x="0" y="68"/>
                    <a:pt x="3" y="72"/>
                    <a:pt x="6" y="72"/>
                  </a:cubicBezTo>
                  <a:cubicBezTo>
                    <a:pt x="50" y="72"/>
                    <a:pt x="50" y="72"/>
                    <a:pt x="50" y="72"/>
                  </a:cubicBezTo>
                  <a:cubicBezTo>
                    <a:pt x="54" y="72"/>
                    <a:pt x="57" y="68"/>
                    <a:pt x="57" y="65"/>
                  </a:cubicBezTo>
                  <a:cubicBezTo>
                    <a:pt x="57" y="24"/>
                    <a:pt x="57" y="24"/>
                    <a:pt x="57" y="24"/>
                  </a:cubicBezTo>
                  <a:cubicBezTo>
                    <a:pt x="57" y="24"/>
                    <a:pt x="58" y="22"/>
                    <a:pt x="55" y="19"/>
                  </a:cubicBezTo>
                  <a:close/>
                  <a:moveTo>
                    <a:pt x="52" y="66"/>
                  </a:moveTo>
                  <a:cubicBezTo>
                    <a:pt x="8" y="66"/>
                    <a:pt x="5" y="66"/>
                    <a:pt x="5" y="66"/>
                  </a:cubicBezTo>
                  <a:cubicBezTo>
                    <a:pt x="5" y="6"/>
                    <a:pt x="5" y="5"/>
                    <a:pt x="5" y="5"/>
                  </a:cubicBezTo>
                  <a:cubicBezTo>
                    <a:pt x="25" y="5"/>
                    <a:pt x="26" y="5"/>
                    <a:pt x="26" y="5"/>
                  </a:cubicBezTo>
                  <a:cubicBezTo>
                    <a:pt x="26" y="23"/>
                    <a:pt x="26" y="24"/>
                    <a:pt x="26" y="24"/>
                  </a:cubicBezTo>
                  <a:cubicBezTo>
                    <a:pt x="26" y="27"/>
                    <a:pt x="28" y="31"/>
                    <a:pt x="32" y="31"/>
                  </a:cubicBezTo>
                  <a:cubicBezTo>
                    <a:pt x="50" y="31"/>
                    <a:pt x="52" y="31"/>
                    <a:pt x="52" y="31"/>
                  </a:cubicBezTo>
                  <a:lnTo>
                    <a:pt x="52" y="66"/>
                  </a:lnTo>
                  <a:close/>
                  <a:moveTo>
                    <a:pt x="32" y="24"/>
                  </a:moveTo>
                  <a:cubicBezTo>
                    <a:pt x="32" y="5"/>
                    <a:pt x="32" y="5"/>
                    <a:pt x="32" y="5"/>
                  </a:cubicBezTo>
                  <a:cubicBezTo>
                    <a:pt x="52" y="24"/>
                    <a:pt x="52" y="24"/>
                    <a:pt x="52" y="24"/>
                  </a:cubicBezTo>
                  <a:lnTo>
                    <a:pt x="32" y="24"/>
                  </a:lnTo>
                  <a:close/>
                </a:path>
              </a:pathLst>
            </a:custGeom>
            <a:solidFill>
              <a:sysClr val="window" lastClr="FFFFFF"/>
            </a:solidFill>
            <a:ln>
              <a:noFill/>
            </a:ln>
            <a:extLst/>
          </p:spPr>
          <p:txBody>
            <a:bodyPr vert="horz" wrap="square" lIns="68583" tIns="34292" rIns="68583" bIns="34292" numCol="1" anchor="t" anchorCtr="0" compatLnSpc="1">
              <a:prstTxWarp prst="textNoShape">
                <a:avLst/>
              </a:prstTxWarp>
            </a:bodyPr>
            <a:lstStyle/>
            <a:p>
              <a:pPr marL="0" marR="0" lvl="0" indent="0" algn="ctr" defTabSz="914286"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292929"/>
                </a:solidFill>
                <a:effectLst/>
                <a:uLnTx/>
                <a:uFillTx/>
                <a:latin typeface="Gill Sans" charset="0"/>
                <a:ea typeface="Heiti SC Light" charset="0"/>
                <a:cs typeface="Heiti SC Light" charset="0"/>
                <a:sym typeface="Gill Sans" charset="0"/>
              </a:endParaRPr>
            </a:p>
          </p:txBody>
        </p:sp>
        <p:sp>
          <p:nvSpPr>
            <p:cNvPr id="39" name="矩形 38"/>
            <p:cNvSpPr/>
            <p:nvPr/>
          </p:nvSpPr>
          <p:spPr bwMode="auto">
            <a:xfrm>
              <a:off x="3256428" y="2697404"/>
              <a:ext cx="3643338" cy="504000"/>
            </a:xfrm>
            <a:prstGeom prst="rect">
              <a:avLst/>
            </a:prstGeom>
            <a:solidFill>
              <a:srgbClr val="1564BA">
                <a:lumMod val="20000"/>
                <a:lumOff val="80000"/>
              </a:srgbClr>
            </a:solidFill>
            <a:ln>
              <a:noFill/>
            </a:ln>
            <a:effectLst/>
            <a:extLst/>
          </p:spPr>
          <p:txBody>
            <a:bodyPr vert="horz" wrap="square" lIns="91440" tIns="45720" rIns="91440" bIns="45720" numCol="1" rtlCol="0" anchor="ctr" anchorCtr="0" compatLnSpc="1">
              <a:prstTxWarp prst="textNoShape">
                <a:avLst/>
              </a:prstTxWarp>
            </a:bodyPr>
            <a:lstStyle/>
            <a:p>
              <a:pPr marL="171450" marR="0" lvl="0" indent="-171450" defTabSz="91440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200" b="0" i="0" u="none" strike="noStrike" kern="0" cap="none" spc="0" normalizeH="0" baseline="0" noProof="0" dirty="0" smtClean="0">
                  <a:ln>
                    <a:noFill/>
                  </a:ln>
                  <a:solidFill>
                    <a:srgbClr val="1564BA">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rPr>
                <a:t>车源非常分散，大部分车源在个人车主手中，企业</a:t>
              </a:r>
              <a:r>
                <a:rPr kumimoji="0" lang="en-US" altLang="zh-CN" sz="1200" b="0" i="0" u="none" strike="noStrike" kern="0" cap="none" spc="0" normalizeH="0" baseline="0" noProof="0" dirty="0" smtClean="0">
                  <a:ln>
                    <a:noFill/>
                  </a:ln>
                  <a:solidFill>
                    <a:srgbClr val="1564BA">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rPr>
                <a:t>(</a:t>
              </a:r>
              <a:r>
                <a:rPr kumimoji="0" lang="zh-CN" altLang="en-US" sz="1200" b="0" i="0" u="none" strike="noStrike" kern="0" cap="none" spc="0" normalizeH="0" baseline="0" noProof="0" dirty="0" smtClean="0">
                  <a:ln>
                    <a:noFill/>
                  </a:ln>
                  <a:solidFill>
                    <a:srgbClr val="1564BA">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rPr>
                <a:t>租赁公司，品牌厂商等</a:t>
              </a:r>
              <a:r>
                <a:rPr kumimoji="0" lang="en-US" altLang="zh-CN" sz="1200" b="0" i="0" u="none" strike="noStrike" kern="0" cap="none" spc="0" normalizeH="0" baseline="0" noProof="0" dirty="0" smtClean="0">
                  <a:ln>
                    <a:noFill/>
                  </a:ln>
                  <a:solidFill>
                    <a:srgbClr val="1564BA">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rPr>
                <a:t>)</a:t>
              </a:r>
              <a:r>
                <a:rPr kumimoji="0" lang="zh-CN" altLang="en-US" sz="1200" b="0" i="0" u="none" strike="noStrike" kern="0" cap="none" spc="0" normalizeH="0" baseline="0" noProof="0" dirty="0" smtClean="0">
                  <a:ln>
                    <a:noFill/>
                  </a:ln>
                  <a:solidFill>
                    <a:srgbClr val="1564BA">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rPr>
                <a:t>手中的车源占比很小</a:t>
              </a:r>
              <a:endParaRPr kumimoji="0" lang="en-US" altLang="zh-CN" sz="700" b="0" i="0" u="none" strike="noStrike" kern="0" cap="none" spc="0" normalizeH="0" baseline="0" noProof="0" dirty="0" smtClean="0">
                <a:ln>
                  <a:noFill/>
                </a:ln>
                <a:solidFill>
                  <a:srgbClr val="1564BA">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endParaRPr>
            </a:p>
          </p:txBody>
        </p:sp>
        <p:sp>
          <p:nvSpPr>
            <p:cNvPr id="40" name="矩形 39"/>
            <p:cNvSpPr/>
            <p:nvPr/>
          </p:nvSpPr>
          <p:spPr bwMode="auto">
            <a:xfrm>
              <a:off x="6971204" y="2697404"/>
              <a:ext cx="3643338" cy="504000"/>
            </a:xfrm>
            <a:prstGeom prst="rect">
              <a:avLst/>
            </a:prstGeom>
            <a:solidFill>
              <a:srgbClr val="CF4A00">
                <a:lumMod val="20000"/>
                <a:lumOff val="80000"/>
              </a:srgbClr>
            </a:solidFill>
            <a:ln w="25400" cap="flat" cmpd="sng" algn="ctr">
              <a:noFill/>
              <a:prstDash val="solid"/>
            </a:ln>
            <a:effectLst/>
            <a:extLst/>
          </p:spPr>
          <p:txBody>
            <a:bodyPr vert="horz" wrap="square" lIns="91440" tIns="45720" rIns="91440" bIns="45720" numCol="1" rtlCol="0" anchor="ctr" anchorCtr="0" compatLnSpc="1">
              <a:prstTxWarp prst="textNoShape">
                <a:avLst/>
              </a:prstTxWarp>
            </a:bodyPr>
            <a:lstStyle/>
            <a:p>
              <a:pPr marL="171450" marR="0" lvl="0" indent="-171450" defTabSz="91440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200" b="0" i="0" u="none" strike="noStrike" kern="0" cap="none" spc="0" normalizeH="0" baseline="0" noProof="0" dirty="0" smtClean="0">
                  <a:ln>
                    <a:noFill/>
                  </a:ln>
                  <a:solidFill>
                    <a:srgbClr val="CF4A00">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rPr>
                <a:t>车源主要集中在企业手中，比如</a:t>
              </a:r>
              <a:r>
                <a:rPr kumimoji="0" lang="en-US" altLang="zh-CN" sz="1200" b="0" i="0" u="none" strike="noStrike" kern="0" cap="none" spc="0" normalizeH="0" baseline="0" noProof="0" dirty="0" smtClean="0">
                  <a:ln>
                    <a:noFill/>
                  </a:ln>
                  <a:solidFill>
                    <a:srgbClr val="CF4A00">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rPr>
                <a:t>4S</a:t>
              </a:r>
              <a:r>
                <a:rPr kumimoji="0" lang="zh-CN" altLang="en-US" sz="1200" b="0" i="0" u="none" strike="noStrike" kern="0" cap="none" spc="0" normalizeH="0" baseline="0" noProof="0" dirty="0" smtClean="0">
                  <a:ln>
                    <a:noFill/>
                  </a:ln>
                  <a:solidFill>
                    <a:srgbClr val="CF4A00">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rPr>
                <a:t>店或者汽车金融公司，租赁公司等</a:t>
              </a:r>
              <a:endParaRPr kumimoji="0" lang="en-US" altLang="zh-CN" sz="700" b="0" i="0" u="none" strike="noStrike" kern="0" cap="none" spc="0" normalizeH="0" baseline="0" noProof="0" dirty="0" smtClean="0">
                <a:ln>
                  <a:noFill/>
                </a:ln>
                <a:solidFill>
                  <a:srgbClr val="CF4A00">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endParaRPr>
            </a:p>
          </p:txBody>
        </p:sp>
        <p:sp>
          <p:nvSpPr>
            <p:cNvPr id="41" name="矩形 40"/>
            <p:cNvSpPr/>
            <p:nvPr/>
          </p:nvSpPr>
          <p:spPr bwMode="auto">
            <a:xfrm>
              <a:off x="3256428" y="3292721"/>
              <a:ext cx="3643338" cy="504000"/>
            </a:xfrm>
            <a:prstGeom prst="rect">
              <a:avLst/>
            </a:prstGeom>
            <a:solidFill>
              <a:srgbClr val="1564BA">
                <a:lumMod val="20000"/>
                <a:lumOff val="80000"/>
              </a:srgbClr>
            </a:solidFill>
            <a:ln>
              <a:noFill/>
            </a:ln>
            <a:effectLst/>
            <a:extLst/>
          </p:spPr>
          <p:txBody>
            <a:bodyPr vert="horz" wrap="square" lIns="91440" tIns="45720" rIns="91440" bIns="45720" numCol="1" rtlCol="0" anchor="ctr" anchorCtr="0" compatLnSpc="1">
              <a:prstTxWarp prst="textNoShape">
                <a:avLst/>
              </a:prstTxWarp>
            </a:bodyPr>
            <a:lstStyle/>
            <a:p>
              <a:pPr marL="171450" marR="0" lvl="0" indent="-171450" defTabSz="91440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200" b="0" i="0" u="none" strike="noStrike" kern="0" cap="none" spc="0" normalizeH="0" baseline="0" noProof="0" dirty="0" smtClean="0">
                  <a:ln>
                    <a:noFill/>
                  </a:ln>
                  <a:solidFill>
                    <a:srgbClr val="1564BA">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rPr>
                <a:t>消费者倾向于购买新车，对于二手车的购买习惯还在逐渐形成中</a:t>
              </a:r>
              <a:endParaRPr kumimoji="0" lang="en-US" altLang="zh-CN" sz="700" b="0" i="0" u="none" strike="noStrike" kern="0" cap="none" spc="0" normalizeH="0" baseline="0" noProof="0" dirty="0" smtClean="0">
                <a:ln>
                  <a:noFill/>
                </a:ln>
                <a:solidFill>
                  <a:srgbClr val="1564BA">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endParaRPr>
            </a:p>
          </p:txBody>
        </p:sp>
        <p:sp>
          <p:nvSpPr>
            <p:cNvPr id="42" name="矩形 41"/>
            <p:cNvSpPr/>
            <p:nvPr/>
          </p:nvSpPr>
          <p:spPr bwMode="auto">
            <a:xfrm>
              <a:off x="6971204" y="3292721"/>
              <a:ext cx="3643338" cy="504000"/>
            </a:xfrm>
            <a:prstGeom prst="rect">
              <a:avLst/>
            </a:prstGeom>
            <a:solidFill>
              <a:srgbClr val="CF4A00">
                <a:lumMod val="20000"/>
                <a:lumOff val="80000"/>
              </a:srgbClr>
            </a:solidFill>
            <a:ln w="25400" cap="flat" cmpd="sng" algn="ctr">
              <a:noFill/>
              <a:prstDash val="solid"/>
            </a:ln>
            <a:effectLst/>
            <a:extLst/>
          </p:spPr>
          <p:txBody>
            <a:bodyPr vert="horz" wrap="square" lIns="91440" tIns="45720" rIns="91440" bIns="45720" numCol="1" rtlCol="0" anchor="ctr" anchorCtr="0" compatLnSpc="1">
              <a:prstTxWarp prst="textNoShape">
                <a:avLst/>
              </a:prstTxWarp>
            </a:bodyPr>
            <a:lstStyle/>
            <a:p>
              <a:pPr marL="171450" marR="0" lvl="0" indent="-171450" defTabSz="91440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200" b="0" i="0" u="none" strike="noStrike" kern="0" cap="none" spc="0" normalizeH="0" baseline="0" noProof="0" dirty="0" smtClean="0">
                  <a:ln>
                    <a:noFill/>
                  </a:ln>
                  <a:solidFill>
                    <a:srgbClr val="CF4A00">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rPr>
                <a:t>对于第一辆车，大部分消费者倾向于购买二手车</a:t>
              </a:r>
              <a:endParaRPr kumimoji="0" lang="en-US" altLang="zh-CN" sz="700" b="0" i="0" u="none" strike="noStrike" kern="0" cap="none" spc="0" normalizeH="0" baseline="0" noProof="0" dirty="0" smtClean="0">
                <a:ln>
                  <a:noFill/>
                </a:ln>
                <a:solidFill>
                  <a:srgbClr val="CF4A00">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endParaRPr>
            </a:p>
          </p:txBody>
        </p:sp>
        <p:sp>
          <p:nvSpPr>
            <p:cNvPr id="43" name="矩形 42"/>
            <p:cNvSpPr/>
            <p:nvPr/>
          </p:nvSpPr>
          <p:spPr bwMode="auto">
            <a:xfrm>
              <a:off x="3256428" y="3888038"/>
              <a:ext cx="3643338" cy="504000"/>
            </a:xfrm>
            <a:prstGeom prst="rect">
              <a:avLst/>
            </a:prstGeom>
            <a:solidFill>
              <a:srgbClr val="1564BA">
                <a:lumMod val="20000"/>
                <a:lumOff val="80000"/>
              </a:srgbClr>
            </a:solidFill>
            <a:ln>
              <a:noFill/>
            </a:ln>
            <a:effectLst/>
            <a:extLst/>
          </p:spPr>
          <p:txBody>
            <a:bodyPr vert="horz" wrap="square" lIns="91440" tIns="45720" rIns="91440" bIns="45720" numCol="1" rtlCol="0" anchor="ctr" anchorCtr="0" compatLnSpc="1">
              <a:prstTxWarp prst="textNoShape">
                <a:avLst/>
              </a:prstTxWarp>
            </a:bodyPr>
            <a:lstStyle/>
            <a:p>
              <a:pPr marL="171450" marR="0" lvl="0" indent="-171450" defTabSz="91440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200" b="0" i="0" u="none" strike="noStrike" kern="0" cap="none" spc="0" normalizeH="0" baseline="0" noProof="0" dirty="0" smtClean="0">
                  <a:ln>
                    <a:noFill/>
                  </a:ln>
                  <a:solidFill>
                    <a:srgbClr val="1564BA">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rPr>
                <a:t>流通渠道较长且低效，行业内普遍是规模很小的商家，没有大型的拍卖或连锁零售企业</a:t>
              </a:r>
              <a:endParaRPr kumimoji="0" lang="en-US" altLang="zh-CN" sz="700" b="0" i="0" u="none" strike="noStrike" kern="0" cap="none" spc="0" normalizeH="0" baseline="0" noProof="0" dirty="0" smtClean="0">
                <a:ln>
                  <a:noFill/>
                </a:ln>
                <a:solidFill>
                  <a:srgbClr val="1564BA">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endParaRPr>
            </a:p>
          </p:txBody>
        </p:sp>
        <p:sp>
          <p:nvSpPr>
            <p:cNvPr id="44" name="矩形 43"/>
            <p:cNvSpPr/>
            <p:nvPr/>
          </p:nvSpPr>
          <p:spPr bwMode="auto">
            <a:xfrm>
              <a:off x="6971204" y="3888038"/>
              <a:ext cx="3643338" cy="504000"/>
            </a:xfrm>
            <a:prstGeom prst="rect">
              <a:avLst/>
            </a:prstGeom>
            <a:solidFill>
              <a:srgbClr val="CF4A00">
                <a:lumMod val="20000"/>
                <a:lumOff val="80000"/>
              </a:srgbClr>
            </a:solidFill>
            <a:ln w="25400" cap="flat" cmpd="sng" algn="ctr">
              <a:noFill/>
              <a:prstDash val="solid"/>
            </a:ln>
            <a:effectLst/>
            <a:extLst/>
          </p:spPr>
          <p:txBody>
            <a:bodyPr vert="horz" wrap="square" lIns="91440" tIns="45720" rIns="91440" bIns="45720" numCol="1" rtlCol="0" anchor="ctr" anchorCtr="0" compatLnSpc="1">
              <a:prstTxWarp prst="textNoShape">
                <a:avLst/>
              </a:prstTxWarp>
            </a:bodyPr>
            <a:lstStyle/>
            <a:p>
              <a:pPr marL="171450" marR="0" lvl="0" indent="-171450" defTabSz="91440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200" b="0" i="0" u="none" strike="noStrike" kern="0" cap="none" spc="0" normalizeH="0" baseline="0" noProof="0" dirty="0" smtClean="0">
                  <a:ln>
                    <a:noFill/>
                  </a:ln>
                  <a:solidFill>
                    <a:srgbClr val="CF4A00">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rPr>
                <a:t>流通渠道扁平化，在批发和零售环节都有实力很强的企业存在，市场相对集中</a:t>
              </a:r>
              <a:endParaRPr kumimoji="0" lang="en-US" altLang="zh-CN" sz="700" b="0" i="0" u="none" strike="noStrike" kern="0" cap="none" spc="0" normalizeH="0" baseline="0" noProof="0" dirty="0" smtClean="0">
                <a:ln>
                  <a:noFill/>
                </a:ln>
                <a:solidFill>
                  <a:srgbClr val="CF4A00">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endParaRPr>
            </a:p>
          </p:txBody>
        </p:sp>
        <p:sp>
          <p:nvSpPr>
            <p:cNvPr id="45" name="矩形 44"/>
            <p:cNvSpPr/>
            <p:nvPr/>
          </p:nvSpPr>
          <p:spPr bwMode="auto">
            <a:xfrm>
              <a:off x="2184858" y="4483355"/>
              <a:ext cx="1000132" cy="504000"/>
            </a:xfrm>
            <a:prstGeom prst="rect">
              <a:avLst/>
            </a:prstGeom>
            <a:solidFill>
              <a:srgbClr val="1564BA"/>
            </a:solidFill>
            <a:ln w="25400" cap="flat" cmpd="sng" algn="ctr">
              <a:noFill/>
              <a:prstDash val="solid"/>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Heiti SC Light" charset="0"/>
                  <a:sym typeface="Gill Sans" charset="0"/>
                </a:rPr>
                <a:t>售后服务</a:t>
              </a:r>
            </a:p>
          </p:txBody>
        </p:sp>
        <p:sp>
          <p:nvSpPr>
            <p:cNvPr id="46" name="矩形 45"/>
            <p:cNvSpPr/>
            <p:nvPr/>
          </p:nvSpPr>
          <p:spPr bwMode="auto">
            <a:xfrm>
              <a:off x="3256428" y="4483355"/>
              <a:ext cx="3643338" cy="504000"/>
            </a:xfrm>
            <a:prstGeom prst="rect">
              <a:avLst/>
            </a:prstGeom>
            <a:solidFill>
              <a:srgbClr val="1564BA">
                <a:lumMod val="20000"/>
                <a:lumOff val="80000"/>
              </a:srgbClr>
            </a:solidFill>
            <a:ln>
              <a:noFill/>
            </a:ln>
            <a:effectLst/>
            <a:extLst/>
          </p:spPr>
          <p:txBody>
            <a:bodyPr vert="horz" wrap="square" lIns="91440" tIns="45720" rIns="91440" bIns="45720" numCol="1" rtlCol="0" anchor="ctr" anchorCtr="0" compatLnSpc="1">
              <a:prstTxWarp prst="textNoShape">
                <a:avLst/>
              </a:prstTxWarp>
            </a:bodyPr>
            <a:lstStyle/>
            <a:p>
              <a:pPr marL="171450" marR="0" lvl="0" indent="-171450" defTabSz="91440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200" b="0" i="0" u="none" strike="noStrike" kern="0" cap="none" spc="0" normalizeH="0" baseline="0" noProof="0" dirty="0" smtClean="0">
                  <a:ln>
                    <a:noFill/>
                  </a:ln>
                  <a:solidFill>
                    <a:srgbClr val="1564BA">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rPr>
                <a:t>没有成熟的售后服务体系为二手车提供保障</a:t>
              </a:r>
              <a:endParaRPr kumimoji="0" lang="en-US" altLang="zh-CN" sz="700" b="0" i="0" u="none" strike="noStrike" kern="0" cap="none" spc="0" normalizeH="0" baseline="0" noProof="0" dirty="0" smtClean="0">
                <a:ln>
                  <a:noFill/>
                </a:ln>
                <a:solidFill>
                  <a:srgbClr val="1564BA">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endParaRPr>
            </a:p>
          </p:txBody>
        </p:sp>
        <p:sp>
          <p:nvSpPr>
            <p:cNvPr id="47" name="矩形 46"/>
            <p:cNvSpPr/>
            <p:nvPr/>
          </p:nvSpPr>
          <p:spPr bwMode="auto">
            <a:xfrm>
              <a:off x="6971204" y="4483355"/>
              <a:ext cx="3643338" cy="504000"/>
            </a:xfrm>
            <a:prstGeom prst="rect">
              <a:avLst/>
            </a:prstGeom>
            <a:solidFill>
              <a:srgbClr val="CF4A00">
                <a:lumMod val="20000"/>
                <a:lumOff val="80000"/>
              </a:srgbClr>
            </a:solidFill>
            <a:ln w="25400" cap="flat" cmpd="sng" algn="ctr">
              <a:noFill/>
              <a:prstDash val="solid"/>
            </a:ln>
            <a:effectLst/>
            <a:extLst/>
          </p:spPr>
          <p:txBody>
            <a:bodyPr vert="horz" wrap="square" lIns="91440" tIns="45720" rIns="91440" bIns="45720" numCol="1" rtlCol="0" anchor="ctr" anchorCtr="0" compatLnSpc="1">
              <a:prstTxWarp prst="textNoShape">
                <a:avLst/>
              </a:prstTxWarp>
            </a:bodyPr>
            <a:lstStyle/>
            <a:p>
              <a:pPr marL="171450" marR="0" lvl="0" indent="-171450" defTabSz="91440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200" b="0" i="0" u="none" strike="noStrike" kern="0" cap="none" spc="0" normalizeH="0" baseline="0" noProof="0" dirty="0" smtClean="0">
                  <a:ln>
                    <a:noFill/>
                  </a:ln>
                  <a:solidFill>
                    <a:srgbClr val="CF4A00">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rPr>
                <a:t>有非常成熟的售后服务体系</a:t>
              </a:r>
              <a:endParaRPr kumimoji="0" lang="en-US" altLang="zh-CN" sz="700" b="0" i="0" u="none" strike="noStrike" kern="0" cap="none" spc="0" normalizeH="0" baseline="0" noProof="0" dirty="0" smtClean="0">
                <a:ln>
                  <a:noFill/>
                </a:ln>
                <a:solidFill>
                  <a:srgbClr val="CF4A00">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endParaRPr>
            </a:p>
          </p:txBody>
        </p:sp>
        <p:sp>
          <p:nvSpPr>
            <p:cNvPr id="48" name="矩形 47"/>
            <p:cNvSpPr/>
            <p:nvPr/>
          </p:nvSpPr>
          <p:spPr bwMode="auto">
            <a:xfrm>
              <a:off x="2184858" y="5078670"/>
              <a:ext cx="1000132" cy="504000"/>
            </a:xfrm>
            <a:prstGeom prst="rect">
              <a:avLst/>
            </a:prstGeom>
            <a:solidFill>
              <a:srgbClr val="1564BA"/>
            </a:solidFill>
            <a:ln w="25400" cap="flat" cmpd="sng" algn="ctr">
              <a:noFill/>
              <a:prstDash val="solid"/>
            </a:ln>
            <a:effectLst/>
            <a:ex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Heiti SC Light" charset="0"/>
                  <a:sym typeface="Gill Sans" charset="0"/>
                </a:rPr>
                <a:t>标准规范</a:t>
              </a:r>
            </a:p>
          </p:txBody>
        </p:sp>
        <p:sp>
          <p:nvSpPr>
            <p:cNvPr id="49" name="矩形 48"/>
            <p:cNvSpPr/>
            <p:nvPr/>
          </p:nvSpPr>
          <p:spPr bwMode="auto">
            <a:xfrm>
              <a:off x="3256428" y="5078670"/>
              <a:ext cx="3643338" cy="504000"/>
            </a:xfrm>
            <a:prstGeom prst="rect">
              <a:avLst/>
            </a:prstGeom>
            <a:solidFill>
              <a:srgbClr val="1564BA">
                <a:lumMod val="20000"/>
                <a:lumOff val="80000"/>
              </a:srgbClr>
            </a:solidFill>
            <a:ln>
              <a:noFill/>
            </a:ln>
            <a:effectLst/>
            <a:extLst/>
          </p:spPr>
          <p:txBody>
            <a:bodyPr vert="horz" wrap="square" lIns="91440" tIns="45720" rIns="91440" bIns="45720" numCol="1" rtlCol="0" anchor="ctr" anchorCtr="0" compatLnSpc="1">
              <a:prstTxWarp prst="textNoShape">
                <a:avLst/>
              </a:prstTxWarp>
            </a:bodyPr>
            <a:lstStyle/>
            <a:p>
              <a:pPr marL="171450" marR="0" lvl="0" indent="-171450" defTabSz="91440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200" b="0" i="0" u="none" strike="noStrike" kern="0" cap="none" spc="0" normalizeH="0" baseline="0" noProof="0" dirty="0" smtClean="0">
                  <a:ln>
                    <a:noFill/>
                  </a:ln>
                  <a:solidFill>
                    <a:srgbClr val="1564BA">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rPr>
                <a:t>行业标准缺失，没有权威的车况和车价标准和规范</a:t>
              </a:r>
              <a:endParaRPr kumimoji="0" lang="en-US" altLang="zh-CN" sz="700" b="0" i="0" u="none" strike="noStrike" kern="0" cap="none" spc="0" normalizeH="0" baseline="0" noProof="0" dirty="0" smtClean="0">
                <a:ln>
                  <a:noFill/>
                </a:ln>
                <a:solidFill>
                  <a:srgbClr val="1564BA">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endParaRPr>
            </a:p>
          </p:txBody>
        </p:sp>
        <p:sp>
          <p:nvSpPr>
            <p:cNvPr id="50" name="矩形 49"/>
            <p:cNvSpPr/>
            <p:nvPr/>
          </p:nvSpPr>
          <p:spPr bwMode="auto">
            <a:xfrm>
              <a:off x="6971204" y="5078670"/>
              <a:ext cx="3643338" cy="504000"/>
            </a:xfrm>
            <a:prstGeom prst="rect">
              <a:avLst/>
            </a:prstGeom>
            <a:solidFill>
              <a:srgbClr val="CF4A00">
                <a:lumMod val="20000"/>
                <a:lumOff val="80000"/>
              </a:srgbClr>
            </a:solidFill>
            <a:ln w="25400" cap="flat" cmpd="sng" algn="ctr">
              <a:noFill/>
              <a:prstDash val="solid"/>
            </a:ln>
            <a:effectLst/>
            <a:extLst/>
          </p:spPr>
          <p:txBody>
            <a:bodyPr vert="horz" wrap="square" lIns="91440" tIns="45720" rIns="91440" bIns="45720" numCol="1" rtlCol="0" anchor="ctr" anchorCtr="0" compatLnSpc="1">
              <a:prstTxWarp prst="textNoShape">
                <a:avLst/>
              </a:prstTxWarp>
            </a:bodyPr>
            <a:lstStyle/>
            <a:p>
              <a:pPr marL="171450" marR="0" lvl="0" indent="-171450" defTabSz="91440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200" b="0" i="0" u="none" strike="noStrike" kern="0" cap="none" spc="0" normalizeH="0" baseline="0" noProof="0" dirty="0" smtClean="0">
                  <a:ln>
                    <a:noFill/>
                  </a:ln>
                  <a:solidFill>
                    <a:srgbClr val="CF4A00">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rPr>
                <a:t>行业标准和规范非常健全</a:t>
              </a:r>
              <a:endParaRPr kumimoji="0" lang="en-US" altLang="zh-CN" sz="700" b="0" i="0" u="none" strike="noStrike" kern="0" cap="none" spc="0" normalizeH="0" baseline="0" noProof="0" dirty="0" smtClean="0">
                <a:ln>
                  <a:noFill/>
                </a:ln>
                <a:solidFill>
                  <a:srgbClr val="CF4A00">
                    <a:lumMod val="50000"/>
                  </a:srgbClr>
                </a:solidFill>
                <a:effectLst/>
                <a:uLnTx/>
                <a:uFillTx/>
                <a:latin typeface="微软雅黑" panose="020B0503020204020204" pitchFamily="34" charset="-122"/>
                <a:ea typeface="微软雅黑" panose="020B0503020204020204" pitchFamily="34" charset="-122"/>
                <a:cs typeface="Heiti SC Light" charset="0"/>
                <a:sym typeface="Gill Sans" charset="0"/>
              </a:endParaRPr>
            </a:p>
          </p:txBody>
        </p:sp>
      </p:grpSp>
    </p:spTree>
    <p:extLst>
      <p:ext uri="{BB962C8B-B14F-4D97-AF65-F5344CB8AC3E}">
        <p14:creationId xmlns:p14="http://schemas.microsoft.com/office/powerpoint/2010/main" val="18882730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 y="1"/>
            <a:ext cx="135466" cy="778932"/>
          </a:xfrm>
          <a:prstGeom prst="rect">
            <a:avLst/>
          </a:prstGeom>
          <a:solidFill>
            <a:srgbClr val="00B0F0"/>
          </a:solidFill>
        </p:spPr>
        <p:txBody>
          <a:bodyPr wrap="square" rtlCol="0">
            <a:spAutoFit/>
          </a:bodyPr>
          <a:lstStyle/>
          <a:p>
            <a:endParaRPr kumimoji="1" lang="zh-CN" altLang="en-US"/>
          </a:p>
        </p:txBody>
      </p:sp>
      <p:sp>
        <p:nvSpPr>
          <p:cNvPr id="5" name="矩形 4"/>
          <p:cNvSpPr/>
          <p:nvPr/>
        </p:nvSpPr>
        <p:spPr>
          <a:xfrm>
            <a:off x="287866" y="127857"/>
            <a:ext cx="7697035" cy="523220"/>
          </a:xfrm>
          <a:prstGeom prst="rect">
            <a:avLst/>
          </a:prstGeom>
        </p:spPr>
        <p:txBody>
          <a:bodyPr wrap="square">
            <a:spAutoFit/>
          </a:bodyPr>
          <a:lstStyle/>
          <a:p>
            <a:pPr lvl="0"/>
            <a:r>
              <a:rPr kumimoji="1" lang="zh-CN" altLang="en-US" sz="2800" dirty="0" smtClean="0">
                <a:solidFill>
                  <a:srgbClr val="00B0F0"/>
                </a:solidFill>
                <a:latin typeface="SimHei" charset="0"/>
                <a:ea typeface="SimHei" charset="0"/>
                <a:cs typeface="SimHei" charset="0"/>
              </a:rPr>
              <a:t>中国二手车电商产业火热融资</a:t>
            </a:r>
            <a:endParaRPr kumimoji="1" lang="zh-CN" altLang="en-US" sz="2800" dirty="0">
              <a:solidFill>
                <a:srgbClr val="00B0F0"/>
              </a:solidFill>
              <a:latin typeface="SimHei" charset="0"/>
              <a:ea typeface="SimHei" charset="0"/>
              <a:cs typeface="SimHei" charset="0"/>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468" y="1762177"/>
            <a:ext cx="6505175" cy="3883846"/>
          </a:xfrm>
          <a:prstGeom prst="rect">
            <a:avLst/>
          </a:prstGeom>
        </p:spPr>
      </p:pic>
      <p:graphicFrame>
        <p:nvGraphicFramePr>
          <p:cNvPr id="7" name="表格 6"/>
          <p:cNvGraphicFramePr>
            <a:graphicFrameLocks noGrp="1"/>
          </p:cNvGraphicFramePr>
          <p:nvPr>
            <p:extLst>
              <p:ext uri="{D42A27DB-BD31-4B8C-83A1-F6EECF244321}">
                <p14:modId xmlns:p14="http://schemas.microsoft.com/office/powerpoint/2010/main" val="2966991676"/>
              </p:ext>
            </p:extLst>
          </p:nvPr>
        </p:nvGraphicFramePr>
        <p:xfrm>
          <a:off x="6957933" y="2316812"/>
          <a:ext cx="4959250" cy="2966720"/>
        </p:xfrm>
        <a:graphic>
          <a:graphicData uri="http://schemas.openxmlformats.org/drawingml/2006/table">
            <a:tbl>
              <a:tblPr firstRow="1" bandRow="1">
                <a:tableStyleId>{5C22544A-7EE6-4342-B048-85BDC9FD1C3A}</a:tableStyleId>
              </a:tblPr>
              <a:tblGrid>
                <a:gridCol w="991850">
                  <a:extLst>
                    <a:ext uri="{9D8B030D-6E8A-4147-A177-3AD203B41FA5}">
                      <a16:colId xmlns:a16="http://schemas.microsoft.com/office/drawing/2014/main" xmlns="" val="20000"/>
                    </a:ext>
                  </a:extLst>
                </a:gridCol>
                <a:gridCol w="991850">
                  <a:extLst>
                    <a:ext uri="{9D8B030D-6E8A-4147-A177-3AD203B41FA5}">
                      <a16:colId xmlns:a16="http://schemas.microsoft.com/office/drawing/2014/main" xmlns="" val="20001"/>
                    </a:ext>
                  </a:extLst>
                </a:gridCol>
                <a:gridCol w="991850">
                  <a:extLst>
                    <a:ext uri="{9D8B030D-6E8A-4147-A177-3AD203B41FA5}">
                      <a16:colId xmlns:a16="http://schemas.microsoft.com/office/drawing/2014/main" xmlns="" val="20002"/>
                    </a:ext>
                  </a:extLst>
                </a:gridCol>
                <a:gridCol w="991850">
                  <a:extLst>
                    <a:ext uri="{9D8B030D-6E8A-4147-A177-3AD203B41FA5}">
                      <a16:colId xmlns:a16="http://schemas.microsoft.com/office/drawing/2014/main" xmlns="" val="20003"/>
                    </a:ext>
                  </a:extLst>
                </a:gridCol>
                <a:gridCol w="991850">
                  <a:extLst>
                    <a:ext uri="{9D8B030D-6E8A-4147-A177-3AD203B41FA5}">
                      <a16:colId xmlns:a16="http://schemas.microsoft.com/office/drawing/2014/main" xmlns="" val="20004"/>
                    </a:ext>
                  </a:extLst>
                </a:gridCol>
              </a:tblGrid>
              <a:tr h="370840">
                <a:tc>
                  <a:txBody>
                    <a:bodyPr/>
                    <a:lstStyle/>
                    <a:p>
                      <a:r>
                        <a:rPr lang="zh-CN" altLang="en-US" sz="1500" dirty="0" smtClean="0">
                          <a:solidFill>
                            <a:schemeClr val="bg1"/>
                          </a:solidFill>
                          <a:latin typeface="SimHei" charset="0"/>
                          <a:ea typeface="SimHei" charset="0"/>
                          <a:cs typeface="SimHei" charset="0"/>
                        </a:rPr>
                        <a:t>时间</a:t>
                      </a:r>
                      <a:endParaRPr lang="zh-CN" altLang="en-US" sz="1500" dirty="0">
                        <a:solidFill>
                          <a:schemeClr val="bg1"/>
                        </a:solidFill>
                        <a:latin typeface="SimHei" charset="0"/>
                        <a:ea typeface="SimHei" charset="0"/>
                        <a:cs typeface="SimHei" charset="0"/>
                      </a:endParaRPr>
                    </a:p>
                  </a:txBody>
                  <a:tcPr/>
                </a:tc>
                <a:tc>
                  <a:txBody>
                    <a:bodyPr/>
                    <a:lstStyle/>
                    <a:p>
                      <a:r>
                        <a:rPr lang="zh-CN" altLang="en-US" sz="1500" dirty="0" smtClean="0">
                          <a:solidFill>
                            <a:schemeClr val="bg1"/>
                          </a:solidFill>
                          <a:latin typeface="SimHei" charset="0"/>
                          <a:ea typeface="SimHei" charset="0"/>
                          <a:cs typeface="SimHei" charset="0"/>
                        </a:rPr>
                        <a:t>投资阶段</a:t>
                      </a:r>
                      <a:endParaRPr lang="zh-CN" altLang="en-US" sz="1500" dirty="0">
                        <a:solidFill>
                          <a:schemeClr val="bg1"/>
                        </a:solidFill>
                        <a:latin typeface="SimHei" charset="0"/>
                        <a:ea typeface="SimHei" charset="0"/>
                        <a:cs typeface="SimHei" charset="0"/>
                      </a:endParaRPr>
                    </a:p>
                  </a:txBody>
                  <a:tcPr/>
                </a:tc>
                <a:tc>
                  <a:txBody>
                    <a:bodyPr/>
                    <a:lstStyle/>
                    <a:p>
                      <a:r>
                        <a:rPr lang="zh-CN" altLang="en-US" sz="1500" dirty="0" smtClean="0">
                          <a:solidFill>
                            <a:schemeClr val="bg1"/>
                          </a:solidFill>
                          <a:latin typeface="SimHei" charset="0"/>
                          <a:ea typeface="SimHei" charset="0"/>
                          <a:cs typeface="SimHei" charset="0"/>
                        </a:rPr>
                        <a:t>公司</a:t>
                      </a:r>
                      <a:endParaRPr lang="zh-CN" altLang="en-US" sz="1500" dirty="0">
                        <a:solidFill>
                          <a:schemeClr val="bg1"/>
                        </a:solidFill>
                        <a:latin typeface="SimHei" charset="0"/>
                        <a:ea typeface="SimHei" charset="0"/>
                        <a:cs typeface="SimHei" charset="0"/>
                      </a:endParaRPr>
                    </a:p>
                  </a:txBody>
                  <a:tcPr/>
                </a:tc>
                <a:tc>
                  <a:txBody>
                    <a:bodyPr/>
                    <a:lstStyle/>
                    <a:p>
                      <a:r>
                        <a:rPr lang="zh-CN" altLang="en-US" sz="1500" dirty="0" smtClean="0">
                          <a:solidFill>
                            <a:schemeClr val="bg1"/>
                          </a:solidFill>
                          <a:latin typeface="SimHei" charset="0"/>
                          <a:ea typeface="SimHei" charset="0"/>
                          <a:cs typeface="SimHei" charset="0"/>
                        </a:rPr>
                        <a:t>金额</a:t>
                      </a:r>
                      <a:endParaRPr lang="zh-CN" altLang="en-US" sz="1500" dirty="0">
                        <a:solidFill>
                          <a:schemeClr val="bg1"/>
                        </a:solidFill>
                        <a:latin typeface="SimHei" charset="0"/>
                        <a:ea typeface="SimHei" charset="0"/>
                        <a:cs typeface="SimHei" charset="0"/>
                      </a:endParaRPr>
                    </a:p>
                  </a:txBody>
                  <a:tcPr/>
                </a:tc>
                <a:tc>
                  <a:txBody>
                    <a:bodyPr/>
                    <a:lstStyle/>
                    <a:p>
                      <a:r>
                        <a:rPr lang="zh-CN" altLang="en-US" sz="1500" dirty="0" smtClean="0">
                          <a:solidFill>
                            <a:schemeClr val="bg1"/>
                          </a:solidFill>
                          <a:latin typeface="SimHei" charset="0"/>
                          <a:ea typeface="SimHei" charset="0"/>
                          <a:cs typeface="SimHei" charset="0"/>
                        </a:rPr>
                        <a:t>投资方</a:t>
                      </a:r>
                      <a:endParaRPr lang="zh-CN" altLang="en-US" sz="1500" dirty="0">
                        <a:solidFill>
                          <a:schemeClr val="bg1"/>
                        </a:solidFill>
                        <a:latin typeface="SimHei" charset="0"/>
                        <a:ea typeface="SimHei" charset="0"/>
                        <a:cs typeface="SimHei" charset="0"/>
                      </a:endParaRPr>
                    </a:p>
                  </a:txBody>
                  <a:tcPr/>
                </a:tc>
                <a:extLst>
                  <a:ext uri="{0D108BD9-81ED-4DB2-BD59-A6C34878D82A}">
                    <a16:rowId xmlns:a16="http://schemas.microsoft.com/office/drawing/2014/main" xmlns="" val="10000"/>
                  </a:ext>
                </a:extLst>
              </a:tr>
              <a:tr h="370840">
                <a:tc>
                  <a:txBody>
                    <a:bodyPr/>
                    <a:lstStyle/>
                    <a:p>
                      <a:r>
                        <a:rPr lang="en-US" altLang="zh-CN" sz="1600" dirty="0" smtClean="0">
                          <a:solidFill>
                            <a:schemeClr val="bg2">
                              <a:lumMod val="10000"/>
                            </a:schemeClr>
                          </a:solidFill>
                          <a:latin typeface="黑体" panose="02010609060101010101" pitchFamily="49" charset="-122"/>
                          <a:ea typeface="黑体" panose="02010609060101010101" pitchFamily="49" charset="-122"/>
                        </a:rPr>
                        <a:t>2015.1</a:t>
                      </a:r>
                      <a:endParaRPr lang="zh-CN" altLang="en-US" sz="1600" dirty="0">
                        <a:solidFill>
                          <a:schemeClr val="bg2">
                            <a:lumMod val="10000"/>
                          </a:schemeClr>
                        </a:solidFill>
                        <a:latin typeface="黑体" panose="02010609060101010101" pitchFamily="49" charset="-122"/>
                        <a:ea typeface="黑体" panose="02010609060101010101" pitchFamily="49" charset="-122"/>
                      </a:endParaRPr>
                    </a:p>
                  </a:txBody>
                  <a:tcPr/>
                </a:tc>
                <a:tc>
                  <a:txBody>
                    <a:bodyPr/>
                    <a:lstStyle/>
                    <a:p>
                      <a:r>
                        <a:rPr lang="en-US" altLang="zh-CN" sz="1600" dirty="0" smtClean="0">
                          <a:solidFill>
                            <a:schemeClr val="bg2">
                              <a:lumMod val="10000"/>
                            </a:schemeClr>
                          </a:solidFill>
                          <a:latin typeface="黑体" panose="02010609060101010101" pitchFamily="49" charset="-122"/>
                          <a:ea typeface="黑体" panose="02010609060101010101" pitchFamily="49" charset="-122"/>
                        </a:rPr>
                        <a:t>C</a:t>
                      </a:r>
                      <a:r>
                        <a:rPr lang="zh-CN" altLang="en-US" sz="1600" dirty="0" smtClean="0">
                          <a:solidFill>
                            <a:schemeClr val="bg2">
                              <a:lumMod val="10000"/>
                            </a:schemeClr>
                          </a:solidFill>
                          <a:latin typeface="黑体" panose="02010609060101010101" pitchFamily="49" charset="-122"/>
                          <a:ea typeface="黑体" panose="02010609060101010101" pitchFamily="49" charset="-122"/>
                        </a:rPr>
                        <a:t>轮</a:t>
                      </a:r>
                      <a:endParaRPr lang="zh-CN" altLang="en-US" sz="1600" dirty="0">
                        <a:solidFill>
                          <a:schemeClr val="bg2">
                            <a:lumMod val="10000"/>
                          </a:schemeClr>
                        </a:solidFill>
                        <a:latin typeface="黑体" panose="02010609060101010101" pitchFamily="49" charset="-122"/>
                        <a:ea typeface="黑体" panose="02010609060101010101" pitchFamily="49" charset="-122"/>
                      </a:endParaRPr>
                    </a:p>
                  </a:txBody>
                  <a:tcPr/>
                </a:tc>
                <a:tc>
                  <a:txBody>
                    <a:bodyPr/>
                    <a:lstStyle/>
                    <a:p>
                      <a:r>
                        <a:rPr lang="en-US" altLang="zh-CN" sz="1600" dirty="0" smtClean="0">
                          <a:solidFill>
                            <a:schemeClr val="bg2">
                              <a:lumMod val="10000"/>
                            </a:schemeClr>
                          </a:solidFill>
                          <a:latin typeface="黑体" panose="02010609060101010101" pitchFamily="49" charset="-122"/>
                          <a:ea typeface="黑体" panose="02010609060101010101" pitchFamily="49" charset="-122"/>
                        </a:rPr>
                        <a:t>51</a:t>
                      </a:r>
                      <a:r>
                        <a:rPr lang="zh-CN" altLang="en-US" sz="1600" dirty="0" smtClean="0">
                          <a:solidFill>
                            <a:schemeClr val="bg2">
                              <a:lumMod val="10000"/>
                            </a:schemeClr>
                          </a:solidFill>
                          <a:latin typeface="黑体" panose="02010609060101010101" pitchFamily="49" charset="-122"/>
                          <a:ea typeface="黑体" panose="02010609060101010101" pitchFamily="49" charset="-122"/>
                        </a:rPr>
                        <a:t>汽车</a:t>
                      </a:r>
                      <a:endParaRPr lang="zh-CN" altLang="en-US" sz="1600" dirty="0">
                        <a:solidFill>
                          <a:schemeClr val="bg2">
                            <a:lumMod val="10000"/>
                          </a:schemeClr>
                        </a:solidFill>
                        <a:latin typeface="黑体" panose="02010609060101010101" pitchFamily="49" charset="-122"/>
                        <a:ea typeface="黑体" panose="02010609060101010101" pitchFamily="49" charset="-122"/>
                      </a:endParaRPr>
                    </a:p>
                  </a:txBody>
                  <a:tcPr/>
                </a:tc>
                <a:tc>
                  <a:txBody>
                    <a:bodyPr/>
                    <a:lstStyle/>
                    <a:p>
                      <a:r>
                        <a:rPr lang="en-US" altLang="zh-CN" sz="1600" dirty="0" smtClean="0">
                          <a:solidFill>
                            <a:schemeClr val="bg2">
                              <a:lumMod val="10000"/>
                            </a:schemeClr>
                          </a:solidFill>
                          <a:latin typeface="黑体" panose="02010609060101010101" pitchFamily="49" charset="-122"/>
                          <a:ea typeface="黑体" panose="02010609060101010101" pitchFamily="49" charset="-122"/>
                        </a:rPr>
                        <a:t>3000</a:t>
                      </a:r>
                      <a:r>
                        <a:rPr lang="zh-CN" altLang="en-US" sz="1600" dirty="0" smtClean="0">
                          <a:solidFill>
                            <a:schemeClr val="bg2">
                              <a:lumMod val="10000"/>
                            </a:schemeClr>
                          </a:solidFill>
                          <a:latin typeface="黑体" panose="02010609060101010101" pitchFamily="49" charset="-122"/>
                          <a:ea typeface="黑体" panose="02010609060101010101" pitchFamily="49" charset="-122"/>
                        </a:rPr>
                        <a:t>万</a:t>
                      </a:r>
                      <a:r>
                        <a:rPr lang="en-US" altLang="zh-CN" sz="1600" dirty="0" smtClean="0">
                          <a:solidFill>
                            <a:schemeClr val="bg2">
                              <a:lumMod val="10000"/>
                            </a:schemeClr>
                          </a:solidFill>
                          <a:latin typeface="黑体" panose="02010609060101010101" pitchFamily="49" charset="-122"/>
                          <a:ea typeface="黑体" panose="02010609060101010101" pitchFamily="49" charset="-122"/>
                        </a:rPr>
                        <a:t>$</a:t>
                      </a:r>
                      <a:endParaRPr lang="zh-CN" altLang="en-US" sz="1600" dirty="0">
                        <a:solidFill>
                          <a:schemeClr val="bg2">
                            <a:lumMod val="10000"/>
                          </a:schemeClr>
                        </a:solidFill>
                        <a:latin typeface="黑体" panose="02010609060101010101" pitchFamily="49" charset="-122"/>
                        <a:ea typeface="黑体" panose="02010609060101010101" pitchFamily="49" charset="-122"/>
                      </a:endParaRPr>
                    </a:p>
                  </a:txBody>
                  <a:tcPr/>
                </a:tc>
                <a:tc>
                  <a:txBody>
                    <a:bodyPr/>
                    <a:lstStyle/>
                    <a:p>
                      <a:r>
                        <a:rPr lang="zh-CN" altLang="en-US" sz="1500" dirty="0" smtClean="0">
                          <a:solidFill>
                            <a:schemeClr val="bg2">
                              <a:lumMod val="10000"/>
                            </a:schemeClr>
                          </a:solidFill>
                          <a:latin typeface="黑体" panose="02010609060101010101" pitchFamily="49" charset="-122"/>
                          <a:ea typeface="黑体" panose="02010609060101010101" pitchFamily="49" charset="-122"/>
                        </a:rPr>
                        <a:t>软银中国</a:t>
                      </a:r>
                      <a:endParaRPr lang="zh-CN" altLang="en-US" sz="1500" dirty="0">
                        <a:solidFill>
                          <a:schemeClr val="bg2">
                            <a:lumMod val="10000"/>
                          </a:schemeClr>
                        </a:solidFill>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xmlns="" val="10001"/>
                  </a:ext>
                </a:extLst>
              </a:tr>
              <a:tr h="370840">
                <a:tc>
                  <a:txBody>
                    <a:bodyPr/>
                    <a:lstStyle/>
                    <a:p>
                      <a:r>
                        <a:rPr lang="en-US" altLang="zh-CN" sz="1600" dirty="0" smtClean="0">
                          <a:solidFill>
                            <a:schemeClr val="bg2">
                              <a:lumMod val="10000"/>
                            </a:schemeClr>
                          </a:solidFill>
                          <a:latin typeface="黑体" panose="02010609060101010101" pitchFamily="49" charset="-122"/>
                          <a:ea typeface="黑体" panose="02010609060101010101" pitchFamily="49" charset="-122"/>
                        </a:rPr>
                        <a:t>2015.2</a:t>
                      </a:r>
                      <a:endParaRPr lang="zh-CN" altLang="en-US" sz="1600" dirty="0">
                        <a:solidFill>
                          <a:schemeClr val="bg2">
                            <a:lumMod val="10000"/>
                          </a:schemeClr>
                        </a:solidFill>
                        <a:latin typeface="黑体" panose="02010609060101010101" pitchFamily="49" charset="-122"/>
                        <a:ea typeface="黑体" panose="02010609060101010101" pitchFamily="49" charset="-122"/>
                      </a:endParaRPr>
                    </a:p>
                  </a:txBody>
                  <a:tcPr/>
                </a:tc>
                <a:tc>
                  <a:txBody>
                    <a:bodyPr/>
                    <a:lstStyle/>
                    <a:p>
                      <a:r>
                        <a:rPr lang="en-US" altLang="zh-CN" sz="1600" dirty="0" smtClean="0">
                          <a:solidFill>
                            <a:schemeClr val="bg2">
                              <a:lumMod val="10000"/>
                            </a:schemeClr>
                          </a:solidFill>
                          <a:latin typeface="黑体" panose="02010609060101010101" pitchFamily="49" charset="-122"/>
                          <a:ea typeface="黑体" panose="02010609060101010101" pitchFamily="49" charset="-122"/>
                        </a:rPr>
                        <a:t>D</a:t>
                      </a:r>
                      <a:r>
                        <a:rPr lang="zh-CN" altLang="en-US" sz="1600" dirty="0" smtClean="0">
                          <a:solidFill>
                            <a:schemeClr val="bg2">
                              <a:lumMod val="10000"/>
                            </a:schemeClr>
                          </a:solidFill>
                          <a:latin typeface="黑体" panose="02010609060101010101" pitchFamily="49" charset="-122"/>
                          <a:ea typeface="黑体" panose="02010609060101010101" pitchFamily="49" charset="-122"/>
                        </a:rPr>
                        <a:t>轮</a:t>
                      </a:r>
                      <a:endParaRPr lang="zh-CN" altLang="en-US" sz="1600" dirty="0">
                        <a:solidFill>
                          <a:schemeClr val="bg2">
                            <a:lumMod val="10000"/>
                          </a:schemeClr>
                        </a:solidFill>
                        <a:latin typeface="黑体" panose="02010609060101010101" pitchFamily="49" charset="-122"/>
                        <a:ea typeface="黑体" panose="02010609060101010101" pitchFamily="49" charset="-122"/>
                      </a:endParaRPr>
                    </a:p>
                  </a:txBody>
                  <a:tcPr/>
                </a:tc>
                <a:tc>
                  <a:txBody>
                    <a:bodyPr/>
                    <a:lstStyle/>
                    <a:p>
                      <a:r>
                        <a:rPr lang="zh-CN" altLang="en-US" sz="1500" dirty="0" smtClean="0">
                          <a:solidFill>
                            <a:schemeClr val="bg2">
                              <a:lumMod val="10000"/>
                            </a:schemeClr>
                          </a:solidFill>
                          <a:latin typeface="黑体" panose="02010609060101010101" pitchFamily="49" charset="-122"/>
                          <a:ea typeface="黑体" panose="02010609060101010101" pitchFamily="49" charset="-122"/>
                        </a:rPr>
                        <a:t>车王超市</a:t>
                      </a:r>
                      <a:endParaRPr lang="zh-CN" altLang="en-US" sz="1500" dirty="0">
                        <a:solidFill>
                          <a:schemeClr val="bg2">
                            <a:lumMod val="10000"/>
                          </a:schemeClr>
                        </a:solidFill>
                        <a:latin typeface="黑体" panose="02010609060101010101" pitchFamily="49" charset="-122"/>
                        <a:ea typeface="黑体" panose="02010609060101010101" pitchFamily="49" charset="-122"/>
                      </a:endParaRPr>
                    </a:p>
                  </a:txBody>
                  <a:tcPr/>
                </a:tc>
                <a:tc>
                  <a:txBody>
                    <a:bodyPr/>
                    <a:lstStyle/>
                    <a:p>
                      <a:r>
                        <a:rPr lang="en-US" altLang="zh-CN" sz="1600" dirty="0" smtClean="0">
                          <a:solidFill>
                            <a:schemeClr val="bg2">
                              <a:lumMod val="10000"/>
                            </a:schemeClr>
                          </a:solidFill>
                          <a:latin typeface="黑体" panose="02010609060101010101" pitchFamily="49" charset="-122"/>
                          <a:ea typeface="黑体" panose="02010609060101010101" pitchFamily="49" charset="-122"/>
                        </a:rPr>
                        <a:t>1</a:t>
                      </a:r>
                      <a:r>
                        <a:rPr lang="zh-CN" altLang="en-US" sz="1600" dirty="0" smtClean="0">
                          <a:solidFill>
                            <a:schemeClr val="bg2">
                              <a:lumMod val="10000"/>
                            </a:schemeClr>
                          </a:solidFill>
                          <a:latin typeface="黑体" panose="02010609060101010101" pitchFamily="49" charset="-122"/>
                          <a:ea typeface="黑体" panose="02010609060101010101" pitchFamily="49" charset="-122"/>
                        </a:rPr>
                        <a:t>亿</a:t>
                      </a:r>
                      <a:r>
                        <a:rPr lang="en-US" altLang="zh-CN" sz="1600" dirty="0" smtClean="0">
                          <a:solidFill>
                            <a:schemeClr val="bg2">
                              <a:lumMod val="10000"/>
                            </a:schemeClr>
                          </a:solidFill>
                          <a:latin typeface="黑体" panose="02010609060101010101" pitchFamily="49" charset="-122"/>
                          <a:ea typeface="黑体" panose="02010609060101010101" pitchFamily="49" charset="-122"/>
                        </a:rPr>
                        <a:t>$</a:t>
                      </a:r>
                      <a:endParaRPr lang="zh-CN" altLang="en-US" sz="1600" dirty="0">
                        <a:solidFill>
                          <a:schemeClr val="bg2">
                            <a:lumMod val="10000"/>
                          </a:schemeClr>
                        </a:solidFill>
                        <a:latin typeface="黑体" panose="02010609060101010101" pitchFamily="49" charset="-122"/>
                        <a:ea typeface="黑体" panose="02010609060101010101" pitchFamily="49" charset="-122"/>
                      </a:endParaRPr>
                    </a:p>
                  </a:txBody>
                  <a:tcPr/>
                </a:tc>
                <a:tc>
                  <a:txBody>
                    <a:bodyPr/>
                    <a:lstStyle/>
                    <a:p>
                      <a:r>
                        <a:rPr lang="zh-CN" altLang="en-US" sz="1600" dirty="0" smtClean="0">
                          <a:solidFill>
                            <a:schemeClr val="bg2">
                              <a:lumMod val="10000"/>
                            </a:schemeClr>
                          </a:solidFill>
                          <a:latin typeface="黑体" panose="02010609060101010101" pitchFamily="49" charset="-122"/>
                          <a:ea typeface="黑体" panose="02010609060101010101" pitchFamily="49" charset="-122"/>
                        </a:rPr>
                        <a:t>雄牛</a:t>
                      </a:r>
                      <a:endParaRPr lang="zh-CN" altLang="en-US" sz="1600" dirty="0">
                        <a:solidFill>
                          <a:schemeClr val="bg2">
                            <a:lumMod val="10000"/>
                          </a:schemeClr>
                        </a:solidFill>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xmlns="" val="10002"/>
                  </a:ext>
                </a:extLst>
              </a:tr>
              <a:tr h="370840">
                <a:tc>
                  <a:txBody>
                    <a:bodyPr/>
                    <a:lstStyle/>
                    <a:p>
                      <a:r>
                        <a:rPr lang="en-US" altLang="zh-CN" sz="1600" dirty="0" smtClean="0">
                          <a:solidFill>
                            <a:schemeClr val="bg2">
                              <a:lumMod val="10000"/>
                            </a:schemeClr>
                          </a:solidFill>
                          <a:latin typeface="黑体" panose="02010609060101010101" pitchFamily="49" charset="-122"/>
                          <a:ea typeface="黑体" panose="02010609060101010101" pitchFamily="49" charset="-122"/>
                        </a:rPr>
                        <a:t>2015.2</a:t>
                      </a:r>
                      <a:endParaRPr lang="zh-CN" altLang="en-US" sz="1600" dirty="0">
                        <a:solidFill>
                          <a:schemeClr val="bg2">
                            <a:lumMod val="10000"/>
                          </a:schemeClr>
                        </a:solidFill>
                        <a:latin typeface="黑体" panose="02010609060101010101" pitchFamily="49" charset="-122"/>
                        <a:ea typeface="黑体" panose="02010609060101010101" pitchFamily="49" charset="-122"/>
                      </a:endParaRPr>
                    </a:p>
                  </a:txBody>
                  <a:tcPr/>
                </a:tc>
                <a:tc>
                  <a:txBody>
                    <a:bodyPr/>
                    <a:lstStyle/>
                    <a:p>
                      <a:r>
                        <a:rPr lang="en-US" altLang="zh-CN" sz="1600" dirty="0" smtClean="0">
                          <a:solidFill>
                            <a:schemeClr val="bg2">
                              <a:lumMod val="10000"/>
                            </a:schemeClr>
                          </a:solidFill>
                          <a:latin typeface="黑体" panose="02010609060101010101" pitchFamily="49" charset="-122"/>
                          <a:ea typeface="黑体" panose="02010609060101010101" pitchFamily="49" charset="-122"/>
                        </a:rPr>
                        <a:t>D</a:t>
                      </a:r>
                      <a:r>
                        <a:rPr lang="zh-CN" altLang="en-US" sz="1600" dirty="0" smtClean="0">
                          <a:solidFill>
                            <a:schemeClr val="bg2">
                              <a:lumMod val="10000"/>
                            </a:schemeClr>
                          </a:solidFill>
                          <a:latin typeface="黑体" panose="02010609060101010101" pitchFamily="49" charset="-122"/>
                          <a:ea typeface="黑体" panose="02010609060101010101" pitchFamily="49" charset="-122"/>
                        </a:rPr>
                        <a:t>轮</a:t>
                      </a:r>
                      <a:endParaRPr lang="zh-CN" altLang="en-US" sz="1600" dirty="0">
                        <a:solidFill>
                          <a:schemeClr val="bg2">
                            <a:lumMod val="10000"/>
                          </a:schemeClr>
                        </a:solidFill>
                        <a:latin typeface="黑体" panose="02010609060101010101" pitchFamily="49" charset="-122"/>
                        <a:ea typeface="黑体" panose="02010609060101010101" pitchFamily="49" charset="-122"/>
                      </a:endParaRPr>
                    </a:p>
                  </a:txBody>
                  <a:tcPr/>
                </a:tc>
                <a:tc>
                  <a:txBody>
                    <a:bodyPr/>
                    <a:lstStyle/>
                    <a:p>
                      <a:r>
                        <a:rPr lang="zh-CN" altLang="en-US" sz="1600" dirty="0" smtClean="0">
                          <a:solidFill>
                            <a:schemeClr val="bg2">
                              <a:lumMod val="10000"/>
                            </a:schemeClr>
                          </a:solidFill>
                          <a:latin typeface="黑体" panose="02010609060101010101" pitchFamily="49" charset="-122"/>
                          <a:ea typeface="黑体" panose="02010609060101010101" pitchFamily="49" charset="-122"/>
                        </a:rPr>
                        <a:t>车易拍</a:t>
                      </a:r>
                      <a:endParaRPr lang="zh-CN" altLang="en-US" sz="1600" dirty="0">
                        <a:solidFill>
                          <a:schemeClr val="bg2">
                            <a:lumMod val="10000"/>
                          </a:schemeClr>
                        </a:solidFill>
                        <a:latin typeface="黑体" panose="02010609060101010101" pitchFamily="49" charset="-122"/>
                        <a:ea typeface="黑体" panose="02010609060101010101" pitchFamily="49" charset="-122"/>
                      </a:endParaRPr>
                    </a:p>
                  </a:txBody>
                  <a:tcPr/>
                </a:tc>
                <a:tc>
                  <a:txBody>
                    <a:bodyPr/>
                    <a:lstStyle/>
                    <a:p>
                      <a:r>
                        <a:rPr lang="en-US" altLang="zh-CN" sz="1600" dirty="0" smtClean="0">
                          <a:solidFill>
                            <a:schemeClr val="bg2">
                              <a:lumMod val="10000"/>
                            </a:schemeClr>
                          </a:solidFill>
                          <a:latin typeface="黑体" panose="02010609060101010101" pitchFamily="49" charset="-122"/>
                          <a:ea typeface="黑体" panose="02010609060101010101" pitchFamily="49" charset="-122"/>
                        </a:rPr>
                        <a:t>1.1</a:t>
                      </a:r>
                      <a:r>
                        <a:rPr lang="zh-CN" altLang="en-US" sz="1600" dirty="0" smtClean="0">
                          <a:solidFill>
                            <a:schemeClr val="bg2">
                              <a:lumMod val="10000"/>
                            </a:schemeClr>
                          </a:solidFill>
                          <a:latin typeface="黑体" panose="02010609060101010101" pitchFamily="49" charset="-122"/>
                          <a:ea typeface="黑体" panose="02010609060101010101" pitchFamily="49" charset="-122"/>
                        </a:rPr>
                        <a:t>亿</a:t>
                      </a:r>
                      <a:r>
                        <a:rPr lang="en-US" altLang="zh-CN" sz="1600" dirty="0" smtClean="0">
                          <a:solidFill>
                            <a:schemeClr val="bg2">
                              <a:lumMod val="10000"/>
                            </a:schemeClr>
                          </a:solidFill>
                          <a:latin typeface="黑体" panose="02010609060101010101" pitchFamily="49" charset="-122"/>
                          <a:ea typeface="黑体" panose="02010609060101010101" pitchFamily="49" charset="-122"/>
                        </a:rPr>
                        <a:t>$</a:t>
                      </a:r>
                      <a:endParaRPr lang="zh-CN" altLang="en-US" sz="1600" dirty="0">
                        <a:solidFill>
                          <a:schemeClr val="bg2">
                            <a:lumMod val="10000"/>
                          </a:schemeClr>
                        </a:solidFill>
                        <a:latin typeface="黑体" panose="02010609060101010101" pitchFamily="49" charset="-122"/>
                        <a:ea typeface="黑体" panose="02010609060101010101" pitchFamily="49" charset="-122"/>
                      </a:endParaRPr>
                    </a:p>
                  </a:txBody>
                  <a:tcPr/>
                </a:tc>
                <a:tc>
                  <a:txBody>
                    <a:bodyPr/>
                    <a:lstStyle/>
                    <a:p>
                      <a:r>
                        <a:rPr lang="zh-CN" altLang="en-US" sz="1600" dirty="0" smtClean="0">
                          <a:solidFill>
                            <a:schemeClr val="bg2">
                              <a:lumMod val="10000"/>
                            </a:schemeClr>
                          </a:solidFill>
                          <a:latin typeface="黑体" panose="02010609060101010101" pitchFamily="49" charset="-122"/>
                          <a:ea typeface="黑体" panose="02010609060101010101" pitchFamily="49" charset="-122"/>
                        </a:rPr>
                        <a:t>人人网</a:t>
                      </a:r>
                      <a:endParaRPr lang="zh-CN" altLang="en-US" sz="1600" dirty="0">
                        <a:solidFill>
                          <a:schemeClr val="bg2">
                            <a:lumMod val="10000"/>
                          </a:schemeClr>
                        </a:solidFill>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xmlns="" val="10003"/>
                  </a:ext>
                </a:extLst>
              </a:tr>
              <a:tr h="370840">
                <a:tc>
                  <a:txBody>
                    <a:bodyPr/>
                    <a:lstStyle/>
                    <a:p>
                      <a:r>
                        <a:rPr lang="en-US" altLang="zh-CN" sz="1600" dirty="0" smtClean="0">
                          <a:solidFill>
                            <a:schemeClr val="bg2">
                              <a:lumMod val="10000"/>
                            </a:schemeClr>
                          </a:solidFill>
                          <a:latin typeface="黑体" panose="02010609060101010101" pitchFamily="49" charset="-122"/>
                          <a:ea typeface="黑体" panose="02010609060101010101" pitchFamily="49" charset="-122"/>
                        </a:rPr>
                        <a:t>2015.3</a:t>
                      </a:r>
                      <a:endParaRPr lang="zh-CN" altLang="en-US" sz="1600" dirty="0">
                        <a:solidFill>
                          <a:schemeClr val="bg2">
                            <a:lumMod val="10000"/>
                          </a:schemeClr>
                        </a:solidFill>
                        <a:latin typeface="黑体" panose="02010609060101010101" pitchFamily="49" charset="-122"/>
                        <a:ea typeface="黑体" panose="02010609060101010101" pitchFamily="49" charset="-122"/>
                      </a:endParaRPr>
                    </a:p>
                  </a:txBody>
                  <a:tcPr/>
                </a:tc>
                <a:tc>
                  <a:txBody>
                    <a:bodyPr/>
                    <a:lstStyle/>
                    <a:p>
                      <a:r>
                        <a:rPr lang="en-US" altLang="zh-CN" sz="1600" dirty="0" smtClean="0">
                          <a:solidFill>
                            <a:schemeClr val="bg2">
                              <a:lumMod val="10000"/>
                            </a:schemeClr>
                          </a:solidFill>
                          <a:latin typeface="黑体" panose="02010609060101010101" pitchFamily="49" charset="-122"/>
                          <a:ea typeface="黑体" panose="02010609060101010101" pitchFamily="49" charset="-122"/>
                        </a:rPr>
                        <a:t>C</a:t>
                      </a:r>
                      <a:r>
                        <a:rPr lang="zh-CN" altLang="en-US" sz="1600" dirty="0" smtClean="0">
                          <a:solidFill>
                            <a:schemeClr val="bg2">
                              <a:lumMod val="10000"/>
                            </a:schemeClr>
                          </a:solidFill>
                          <a:latin typeface="黑体" panose="02010609060101010101" pitchFamily="49" charset="-122"/>
                          <a:ea typeface="黑体" panose="02010609060101010101" pitchFamily="49" charset="-122"/>
                        </a:rPr>
                        <a:t>轮</a:t>
                      </a:r>
                      <a:endParaRPr lang="zh-CN" altLang="en-US" sz="1600" dirty="0">
                        <a:solidFill>
                          <a:schemeClr val="bg2">
                            <a:lumMod val="10000"/>
                          </a:schemeClr>
                        </a:solidFill>
                        <a:latin typeface="黑体" panose="02010609060101010101" pitchFamily="49" charset="-122"/>
                        <a:ea typeface="黑体" panose="02010609060101010101" pitchFamily="49" charset="-122"/>
                      </a:endParaRPr>
                    </a:p>
                  </a:txBody>
                  <a:tcPr/>
                </a:tc>
                <a:tc>
                  <a:txBody>
                    <a:bodyPr/>
                    <a:lstStyle/>
                    <a:p>
                      <a:r>
                        <a:rPr lang="zh-CN" altLang="en-US" sz="1600" dirty="0" smtClean="0">
                          <a:solidFill>
                            <a:schemeClr val="bg2">
                              <a:lumMod val="10000"/>
                            </a:schemeClr>
                          </a:solidFill>
                          <a:latin typeface="黑体" panose="02010609060101010101" pitchFamily="49" charset="-122"/>
                          <a:ea typeface="黑体" panose="02010609060101010101" pitchFamily="49" charset="-122"/>
                        </a:rPr>
                        <a:t>优信</a:t>
                      </a:r>
                      <a:endParaRPr lang="zh-CN" altLang="en-US" sz="1600" dirty="0">
                        <a:solidFill>
                          <a:schemeClr val="bg2">
                            <a:lumMod val="10000"/>
                          </a:schemeClr>
                        </a:solidFill>
                        <a:latin typeface="黑体" panose="02010609060101010101" pitchFamily="49" charset="-122"/>
                        <a:ea typeface="黑体" panose="02010609060101010101" pitchFamily="49" charset="-122"/>
                      </a:endParaRPr>
                    </a:p>
                  </a:txBody>
                  <a:tcPr/>
                </a:tc>
                <a:tc>
                  <a:txBody>
                    <a:bodyPr/>
                    <a:lstStyle/>
                    <a:p>
                      <a:r>
                        <a:rPr lang="en-US" altLang="zh-CN" sz="1600" dirty="0" smtClean="0">
                          <a:solidFill>
                            <a:schemeClr val="bg2">
                              <a:lumMod val="10000"/>
                            </a:schemeClr>
                          </a:solidFill>
                          <a:latin typeface="黑体" panose="02010609060101010101" pitchFamily="49" charset="-122"/>
                          <a:ea typeface="黑体" panose="02010609060101010101" pitchFamily="49" charset="-122"/>
                        </a:rPr>
                        <a:t>1.7</a:t>
                      </a:r>
                      <a:r>
                        <a:rPr lang="zh-CN" altLang="en-US" sz="1600" dirty="0" smtClean="0">
                          <a:solidFill>
                            <a:schemeClr val="bg2">
                              <a:lumMod val="10000"/>
                            </a:schemeClr>
                          </a:solidFill>
                          <a:latin typeface="黑体" panose="02010609060101010101" pitchFamily="49" charset="-122"/>
                          <a:ea typeface="黑体" panose="02010609060101010101" pitchFamily="49" charset="-122"/>
                        </a:rPr>
                        <a:t>亿</a:t>
                      </a:r>
                      <a:r>
                        <a:rPr lang="en-US" altLang="zh-CN" sz="1600" dirty="0" smtClean="0">
                          <a:solidFill>
                            <a:schemeClr val="bg2">
                              <a:lumMod val="10000"/>
                            </a:schemeClr>
                          </a:solidFill>
                          <a:latin typeface="黑体" panose="02010609060101010101" pitchFamily="49" charset="-122"/>
                          <a:ea typeface="黑体" panose="02010609060101010101" pitchFamily="49" charset="-122"/>
                        </a:rPr>
                        <a:t>$</a:t>
                      </a:r>
                      <a:endParaRPr lang="zh-CN" altLang="en-US" sz="1600" dirty="0">
                        <a:solidFill>
                          <a:schemeClr val="bg2">
                            <a:lumMod val="10000"/>
                          </a:schemeClr>
                        </a:solidFill>
                        <a:latin typeface="黑体" panose="02010609060101010101" pitchFamily="49" charset="-122"/>
                        <a:ea typeface="黑体" panose="02010609060101010101" pitchFamily="49" charset="-122"/>
                      </a:endParaRPr>
                    </a:p>
                  </a:txBody>
                  <a:tcPr/>
                </a:tc>
                <a:tc>
                  <a:txBody>
                    <a:bodyPr/>
                    <a:lstStyle/>
                    <a:p>
                      <a:r>
                        <a:rPr lang="zh-CN" altLang="en-US" sz="1600" dirty="0" smtClean="0">
                          <a:solidFill>
                            <a:schemeClr val="bg2">
                              <a:lumMod val="10000"/>
                            </a:schemeClr>
                          </a:solidFill>
                          <a:latin typeface="黑体" panose="02010609060101010101" pitchFamily="49" charset="-122"/>
                          <a:ea typeface="黑体" panose="02010609060101010101" pitchFamily="49" charset="-122"/>
                        </a:rPr>
                        <a:t>百度等</a:t>
                      </a:r>
                      <a:endParaRPr lang="zh-CN" altLang="en-US" sz="1600" dirty="0">
                        <a:solidFill>
                          <a:schemeClr val="bg2">
                            <a:lumMod val="10000"/>
                          </a:schemeClr>
                        </a:solidFill>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xmlns="" val="10004"/>
                  </a:ext>
                </a:extLst>
              </a:tr>
              <a:tr h="370840">
                <a:tc>
                  <a:txBody>
                    <a:bodyPr/>
                    <a:lstStyle/>
                    <a:p>
                      <a:r>
                        <a:rPr lang="en-US" altLang="zh-CN" sz="1600" dirty="0" smtClean="0">
                          <a:solidFill>
                            <a:schemeClr val="bg2">
                              <a:lumMod val="10000"/>
                            </a:schemeClr>
                          </a:solidFill>
                          <a:latin typeface="黑体" panose="02010609060101010101" pitchFamily="49" charset="-122"/>
                          <a:ea typeface="黑体" panose="02010609060101010101" pitchFamily="49" charset="-122"/>
                        </a:rPr>
                        <a:t>2015.8</a:t>
                      </a:r>
                      <a:endParaRPr lang="zh-CN" altLang="en-US" sz="1600" dirty="0">
                        <a:solidFill>
                          <a:schemeClr val="bg2">
                            <a:lumMod val="10000"/>
                          </a:schemeClr>
                        </a:solidFill>
                        <a:latin typeface="黑体" panose="02010609060101010101" pitchFamily="49" charset="-122"/>
                        <a:ea typeface="黑体" panose="02010609060101010101" pitchFamily="49" charset="-122"/>
                      </a:endParaRPr>
                    </a:p>
                  </a:txBody>
                  <a:tcPr/>
                </a:tc>
                <a:tc>
                  <a:txBody>
                    <a:bodyPr/>
                    <a:lstStyle/>
                    <a:p>
                      <a:r>
                        <a:rPr lang="en-US" altLang="zh-CN" sz="1600" dirty="0" smtClean="0">
                          <a:solidFill>
                            <a:schemeClr val="bg2">
                              <a:lumMod val="10000"/>
                            </a:schemeClr>
                          </a:solidFill>
                          <a:latin typeface="黑体" panose="02010609060101010101" pitchFamily="49" charset="-122"/>
                          <a:ea typeface="黑体" panose="02010609060101010101" pitchFamily="49" charset="-122"/>
                        </a:rPr>
                        <a:t>C</a:t>
                      </a:r>
                      <a:r>
                        <a:rPr lang="zh-CN" altLang="en-US" sz="1600" dirty="0" smtClean="0">
                          <a:solidFill>
                            <a:schemeClr val="bg2">
                              <a:lumMod val="10000"/>
                            </a:schemeClr>
                          </a:solidFill>
                          <a:latin typeface="黑体" panose="02010609060101010101" pitchFamily="49" charset="-122"/>
                          <a:ea typeface="黑体" panose="02010609060101010101" pitchFamily="49" charset="-122"/>
                        </a:rPr>
                        <a:t>轮</a:t>
                      </a:r>
                      <a:endParaRPr lang="zh-CN" altLang="en-US" sz="1600" dirty="0">
                        <a:solidFill>
                          <a:schemeClr val="bg2">
                            <a:lumMod val="10000"/>
                          </a:schemeClr>
                        </a:solidFill>
                        <a:latin typeface="黑体" panose="02010609060101010101" pitchFamily="49" charset="-122"/>
                        <a:ea typeface="黑体" panose="02010609060101010101" pitchFamily="49" charset="-122"/>
                      </a:endParaRPr>
                    </a:p>
                  </a:txBody>
                  <a:tcPr/>
                </a:tc>
                <a:tc>
                  <a:txBody>
                    <a:bodyPr/>
                    <a:lstStyle/>
                    <a:p>
                      <a:r>
                        <a:rPr lang="zh-CN" altLang="en-US" sz="1600" dirty="0" smtClean="0">
                          <a:solidFill>
                            <a:schemeClr val="bg2">
                              <a:lumMod val="10000"/>
                            </a:schemeClr>
                          </a:solidFill>
                          <a:latin typeface="黑体" panose="02010609060101010101" pitchFamily="49" charset="-122"/>
                          <a:ea typeface="黑体" panose="02010609060101010101" pitchFamily="49" charset="-122"/>
                        </a:rPr>
                        <a:t>人人车</a:t>
                      </a:r>
                      <a:endParaRPr lang="zh-CN" altLang="en-US" sz="1600" dirty="0">
                        <a:solidFill>
                          <a:schemeClr val="bg2">
                            <a:lumMod val="10000"/>
                          </a:schemeClr>
                        </a:solidFill>
                        <a:latin typeface="黑体" panose="02010609060101010101" pitchFamily="49" charset="-122"/>
                        <a:ea typeface="黑体" panose="02010609060101010101" pitchFamily="49" charset="-122"/>
                      </a:endParaRPr>
                    </a:p>
                  </a:txBody>
                  <a:tcPr/>
                </a:tc>
                <a:tc>
                  <a:txBody>
                    <a:bodyPr/>
                    <a:lstStyle/>
                    <a:p>
                      <a:r>
                        <a:rPr lang="en-US" altLang="zh-CN" sz="1600" dirty="0" smtClean="0">
                          <a:solidFill>
                            <a:schemeClr val="bg2">
                              <a:lumMod val="10000"/>
                            </a:schemeClr>
                          </a:solidFill>
                          <a:latin typeface="黑体" panose="02010609060101010101" pitchFamily="49" charset="-122"/>
                          <a:ea typeface="黑体" panose="02010609060101010101" pitchFamily="49" charset="-122"/>
                        </a:rPr>
                        <a:t>8500</a:t>
                      </a:r>
                      <a:r>
                        <a:rPr lang="zh-CN" altLang="en-US" sz="1600" dirty="0" smtClean="0">
                          <a:solidFill>
                            <a:schemeClr val="bg2">
                              <a:lumMod val="10000"/>
                            </a:schemeClr>
                          </a:solidFill>
                          <a:latin typeface="黑体" panose="02010609060101010101" pitchFamily="49" charset="-122"/>
                          <a:ea typeface="黑体" panose="02010609060101010101" pitchFamily="49" charset="-122"/>
                        </a:rPr>
                        <a:t>万</a:t>
                      </a:r>
                      <a:r>
                        <a:rPr lang="en-US" altLang="zh-CN" sz="1600" dirty="0" smtClean="0">
                          <a:solidFill>
                            <a:schemeClr val="bg2">
                              <a:lumMod val="10000"/>
                            </a:schemeClr>
                          </a:solidFill>
                          <a:latin typeface="黑体" panose="02010609060101010101" pitchFamily="49" charset="-122"/>
                          <a:ea typeface="黑体" panose="02010609060101010101" pitchFamily="49" charset="-122"/>
                        </a:rPr>
                        <a:t>$</a:t>
                      </a:r>
                      <a:endParaRPr lang="zh-CN" altLang="en-US" sz="1600" dirty="0">
                        <a:solidFill>
                          <a:schemeClr val="bg2">
                            <a:lumMod val="10000"/>
                          </a:schemeClr>
                        </a:solidFill>
                        <a:latin typeface="黑体" panose="02010609060101010101" pitchFamily="49" charset="-122"/>
                        <a:ea typeface="黑体" panose="02010609060101010101" pitchFamily="49" charset="-122"/>
                      </a:endParaRPr>
                    </a:p>
                  </a:txBody>
                  <a:tcPr/>
                </a:tc>
                <a:tc>
                  <a:txBody>
                    <a:bodyPr/>
                    <a:lstStyle/>
                    <a:p>
                      <a:r>
                        <a:rPr lang="zh-CN" altLang="en-US" sz="1600" dirty="0" smtClean="0">
                          <a:solidFill>
                            <a:schemeClr val="bg2">
                              <a:lumMod val="10000"/>
                            </a:schemeClr>
                          </a:solidFill>
                          <a:latin typeface="黑体" panose="02010609060101010101" pitchFamily="49" charset="-122"/>
                          <a:ea typeface="黑体" panose="02010609060101010101" pitchFamily="49" charset="-122"/>
                        </a:rPr>
                        <a:t>腾讯</a:t>
                      </a:r>
                      <a:endParaRPr lang="zh-CN" altLang="en-US" sz="1600" dirty="0">
                        <a:solidFill>
                          <a:schemeClr val="bg2">
                            <a:lumMod val="10000"/>
                          </a:schemeClr>
                        </a:solidFill>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xmlns="" val="10005"/>
                  </a:ext>
                </a:extLst>
              </a:tr>
              <a:tr h="370840">
                <a:tc>
                  <a:txBody>
                    <a:bodyPr/>
                    <a:lstStyle/>
                    <a:p>
                      <a:r>
                        <a:rPr lang="en-US" altLang="zh-CN" sz="1600" dirty="0" smtClean="0">
                          <a:solidFill>
                            <a:schemeClr val="bg2">
                              <a:lumMod val="10000"/>
                            </a:schemeClr>
                          </a:solidFill>
                          <a:latin typeface="黑体" panose="02010609060101010101" pitchFamily="49" charset="-122"/>
                          <a:ea typeface="黑体" panose="02010609060101010101" pitchFamily="49" charset="-122"/>
                        </a:rPr>
                        <a:t>2015.8</a:t>
                      </a:r>
                      <a:endParaRPr lang="zh-CN" altLang="en-US" sz="1600" dirty="0">
                        <a:solidFill>
                          <a:schemeClr val="bg2">
                            <a:lumMod val="10000"/>
                          </a:schemeClr>
                        </a:solidFill>
                        <a:latin typeface="黑体" panose="02010609060101010101" pitchFamily="49" charset="-122"/>
                        <a:ea typeface="黑体" panose="02010609060101010101" pitchFamily="49" charset="-122"/>
                      </a:endParaRPr>
                    </a:p>
                  </a:txBody>
                  <a:tcPr/>
                </a:tc>
                <a:tc>
                  <a:txBody>
                    <a:bodyPr/>
                    <a:lstStyle/>
                    <a:p>
                      <a:r>
                        <a:rPr lang="en-US" altLang="zh-CN" sz="1600" dirty="0" smtClean="0">
                          <a:solidFill>
                            <a:schemeClr val="bg2">
                              <a:lumMod val="10000"/>
                            </a:schemeClr>
                          </a:solidFill>
                          <a:latin typeface="黑体" panose="02010609060101010101" pitchFamily="49" charset="-122"/>
                          <a:ea typeface="黑体" panose="02010609060101010101" pitchFamily="49" charset="-122"/>
                        </a:rPr>
                        <a:t>B</a:t>
                      </a:r>
                      <a:r>
                        <a:rPr lang="zh-CN" altLang="en-US" sz="1600" dirty="0" smtClean="0">
                          <a:solidFill>
                            <a:schemeClr val="bg2">
                              <a:lumMod val="10000"/>
                            </a:schemeClr>
                          </a:solidFill>
                          <a:latin typeface="黑体" panose="02010609060101010101" pitchFamily="49" charset="-122"/>
                          <a:ea typeface="黑体" panose="02010609060101010101" pitchFamily="49" charset="-122"/>
                        </a:rPr>
                        <a:t>轮</a:t>
                      </a:r>
                      <a:endParaRPr lang="zh-CN" altLang="en-US" sz="1600" dirty="0">
                        <a:solidFill>
                          <a:schemeClr val="bg2">
                            <a:lumMod val="10000"/>
                          </a:schemeClr>
                        </a:solidFill>
                        <a:latin typeface="黑体" panose="02010609060101010101" pitchFamily="49" charset="-122"/>
                        <a:ea typeface="黑体" panose="02010609060101010101" pitchFamily="49" charset="-122"/>
                      </a:endParaRPr>
                    </a:p>
                  </a:txBody>
                  <a:tcPr/>
                </a:tc>
                <a:tc>
                  <a:txBody>
                    <a:bodyPr/>
                    <a:lstStyle/>
                    <a:p>
                      <a:r>
                        <a:rPr lang="zh-CN" altLang="en-US" sz="1600" dirty="0" smtClean="0">
                          <a:solidFill>
                            <a:schemeClr val="bg2">
                              <a:lumMod val="10000"/>
                            </a:schemeClr>
                          </a:solidFill>
                          <a:latin typeface="黑体" panose="02010609060101010101" pitchFamily="49" charset="-122"/>
                          <a:ea typeface="黑体" panose="02010609060101010101" pitchFamily="49" charset="-122"/>
                        </a:rPr>
                        <a:t>车置宝</a:t>
                      </a:r>
                      <a:endParaRPr lang="zh-CN" altLang="en-US" sz="1600" dirty="0">
                        <a:solidFill>
                          <a:schemeClr val="bg2">
                            <a:lumMod val="10000"/>
                          </a:schemeClr>
                        </a:solidFill>
                        <a:latin typeface="黑体" panose="02010609060101010101" pitchFamily="49" charset="-122"/>
                        <a:ea typeface="黑体" panose="02010609060101010101" pitchFamily="49" charset="-122"/>
                      </a:endParaRPr>
                    </a:p>
                  </a:txBody>
                  <a:tcPr/>
                </a:tc>
                <a:tc>
                  <a:txBody>
                    <a:bodyPr/>
                    <a:lstStyle/>
                    <a:p>
                      <a:r>
                        <a:rPr lang="en-US" altLang="zh-CN" sz="1600" dirty="0" smtClean="0">
                          <a:solidFill>
                            <a:schemeClr val="bg2">
                              <a:lumMod val="10000"/>
                            </a:schemeClr>
                          </a:solidFill>
                          <a:latin typeface="黑体" panose="02010609060101010101" pitchFamily="49" charset="-122"/>
                          <a:ea typeface="黑体" panose="02010609060101010101" pitchFamily="49" charset="-122"/>
                        </a:rPr>
                        <a:t>3</a:t>
                      </a:r>
                      <a:r>
                        <a:rPr lang="zh-CN" altLang="en-US" sz="1600" dirty="0" smtClean="0">
                          <a:solidFill>
                            <a:schemeClr val="bg2">
                              <a:lumMod val="10000"/>
                            </a:schemeClr>
                          </a:solidFill>
                          <a:latin typeface="黑体" panose="02010609060101010101" pitchFamily="49" charset="-122"/>
                          <a:ea typeface="黑体" panose="02010609060101010101" pitchFamily="49" charset="-122"/>
                        </a:rPr>
                        <a:t>亿￥</a:t>
                      </a:r>
                      <a:endParaRPr lang="zh-CN" altLang="en-US" sz="1600" dirty="0">
                        <a:solidFill>
                          <a:schemeClr val="bg2">
                            <a:lumMod val="10000"/>
                          </a:schemeClr>
                        </a:solidFill>
                        <a:latin typeface="黑体" panose="02010609060101010101" pitchFamily="49" charset="-122"/>
                        <a:ea typeface="黑体" panose="02010609060101010101" pitchFamily="49" charset="-122"/>
                      </a:endParaRPr>
                    </a:p>
                  </a:txBody>
                  <a:tcPr/>
                </a:tc>
                <a:tc>
                  <a:txBody>
                    <a:bodyPr/>
                    <a:lstStyle/>
                    <a:p>
                      <a:r>
                        <a:rPr lang="zh-CN" altLang="en-US" sz="1500" dirty="0" smtClean="0">
                          <a:solidFill>
                            <a:schemeClr val="bg2">
                              <a:lumMod val="10000"/>
                            </a:schemeClr>
                          </a:solidFill>
                          <a:latin typeface="黑体" panose="02010609060101010101" pitchFamily="49" charset="-122"/>
                          <a:ea typeface="黑体" panose="02010609060101010101" pitchFamily="49" charset="-122"/>
                        </a:rPr>
                        <a:t>九鼎资本</a:t>
                      </a:r>
                      <a:endParaRPr lang="zh-CN" altLang="en-US" sz="1500" dirty="0">
                        <a:solidFill>
                          <a:schemeClr val="bg2">
                            <a:lumMod val="10000"/>
                          </a:schemeClr>
                        </a:solidFill>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xmlns="" val="10006"/>
                  </a:ext>
                </a:extLst>
              </a:tr>
              <a:tr h="370840">
                <a:tc>
                  <a:txBody>
                    <a:bodyPr/>
                    <a:lstStyle/>
                    <a:p>
                      <a:r>
                        <a:rPr lang="en-US" altLang="zh-CN" sz="1600" dirty="0" smtClean="0">
                          <a:solidFill>
                            <a:schemeClr val="bg2">
                              <a:lumMod val="10000"/>
                            </a:schemeClr>
                          </a:solidFill>
                          <a:latin typeface="黑体" panose="02010609060101010101" pitchFamily="49" charset="-122"/>
                          <a:ea typeface="黑体" panose="02010609060101010101" pitchFamily="49" charset="-122"/>
                        </a:rPr>
                        <a:t>2015.9</a:t>
                      </a:r>
                      <a:endParaRPr lang="zh-CN" altLang="en-US" sz="1600" dirty="0">
                        <a:solidFill>
                          <a:schemeClr val="bg2">
                            <a:lumMod val="10000"/>
                          </a:schemeClr>
                        </a:solidFill>
                        <a:latin typeface="黑体" panose="02010609060101010101" pitchFamily="49" charset="-122"/>
                        <a:ea typeface="黑体" panose="02010609060101010101" pitchFamily="49" charset="-122"/>
                      </a:endParaRPr>
                    </a:p>
                  </a:txBody>
                  <a:tcPr/>
                </a:tc>
                <a:tc>
                  <a:txBody>
                    <a:bodyPr/>
                    <a:lstStyle/>
                    <a:p>
                      <a:r>
                        <a:rPr lang="en-US" altLang="zh-CN" sz="1600" dirty="0" smtClean="0">
                          <a:solidFill>
                            <a:schemeClr val="bg2">
                              <a:lumMod val="10000"/>
                            </a:schemeClr>
                          </a:solidFill>
                          <a:latin typeface="黑体" panose="02010609060101010101" pitchFamily="49" charset="-122"/>
                          <a:ea typeface="黑体" panose="02010609060101010101" pitchFamily="49" charset="-122"/>
                        </a:rPr>
                        <a:t>B</a:t>
                      </a:r>
                      <a:r>
                        <a:rPr lang="zh-CN" altLang="en-US" sz="1600" dirty="0" smtClean="0">
                          <a:solidFill>
                            <a:schemeClr val="bg2">
                              <a:lumMod val="10000"/>
                            </a:schemeClr>
                          </a:solidFill>
                          <a:latin typeface="黑体" panose="02010609060101010101" pitchFamily="49" charset="-122"/>
                          <a:ea typeface="黑体" panose="02010609060101010101" pitchFamily="49" charset="-122"/>
                        </a:rPr>
                        <a:t>轮</a:t>
                      </a:r>
                      <a:endParaRPr lang="zh-CN" altLang="en-US" sz="1600" dirty="0">
                        <a:solidFill>
                          <a:schemeClr val="bg2">
                            <a:lumMod val="10000"/>
                          </a:schemeClr>
                        </a:solidFill>
                        <a:latin typeface="黑体" panose="02010609060101010101" pitchFamily="49" charset="-122"/>
                        <a:ea typeface="黑体" panose="02010609060101010101" pitchFamily="49" charset="-122"/>
                      </a:endParaRPr>
                    </a:p>
                  </a:txBody>
                  <a:tcPr/>
                </a:tc>
                <a:tc>
                  <a:txBody>
                    <a:bodyPr/>
                    <a:lstStyle/>
                    <a:p>
                      <a:r>
                        <a:rPr lang="zh-CN" altLang="en-US" sz="1600" dirty="0" smtClean="0">
                          <a:solidFill>
                            <a:schemeClr val="bg2">
                              <a:lumMod val="10000"/>
                            </a:schemeClr>
                          </a:solidFill>
                          <a:latin typeface="黑体" panose="02010609060101010101" pitchFamily="49" charset="-122"/>
                          <a:ea typeface="黑体" panose="02010609060101010101" pitchFamily="49" charset="-122"/>
                        </a:rPr>
                        <a:t>车猫</a:t>
                      </a:r>
                      <a:endParaRPr lang="zh-CN" altLang="en-US" sz="1600" dirty="0">
                        <a:solidFill>
                          <a:schemeClr val="bg2">
                            <a:lumMod val="10000"/>
                          </a:schemeClr>
                        </a:solidFill>
                        <a:latin typeface="黑体" panose="02010609060101010101" pitchFamily="49" charset="-122"/>
                        <a:ea typeface="黑体" panose="02010609060101010101" pitchFamily="49" charset="-122"/>
                      </a:endParaRPr>
                    </a:p>
                  </a:txBody>
                  <a:tcPr/>
                </a:tc>
                <a:tc>
                  <a:txBody>
                    <a:bodyPr/>
                    <a:lstStyle/>
                    <a:p>
                      <a:r>
                        <a:rPr lang="en-US" altLang="zh-CN" sz="1600" dirty="0" smtClean="0">
                          <a:solidFill>
                            <a:schemeClr val="bg2">
                              <a:lumMod val="10000"/>
                            </a:schemeClr>
                          </a:solidFill>
                          <a:latin typeface="黑体" panose="02010609060101010101" pitchFamily="49" charset="-122"/>
                          <a:ea typeface="黑体" panose="02010609060101010101" pitchFamily="49" charset="-122"/>
                        </a:rPr>
                        <a:t>12</a:t>
                      </a:r>
                      <a:r>
                        <a:rPr lang="zh-CN" altLang="en-US" sz="1600" dirty="0" smtClean="0">
                          <a:solidFill>
                            <a:schemeClr val="bg2">
                              <a:lumMod val="10000"/>
                            </a:schemeClr>
                          </a:solidFill>
                          <a:latin typeface="黑体" panose="02010609060101010101" pitchFamily="49" charset="-122"/>
                          <a:ea typeface="黑体" panose="02010609060101010101" pitchFamily="49" charset="-122"/>
                        </a:rPr>
                        <a:t>亿￥</a:t>
                      </a:r>
                      <a:endParaRPr lang="zh-CN" altLang="en-US" sz="1600" dirty="0">
                        <a:solidFill>
                          <a:schemeClr val="bg2">
                            <a:lumMod val="10000"/>
                          </a:schemeClr>
                        </a:solidFill>
                        <a:latin typeface="黑体" panose="02010609060101010101" pitchFamily="49" charset="-122"/>
                        <a:ea typeface="黑体" panose="02010609060101010101" pitchFamily="49" charset="-122"/>
                      </a:endParaRPr>
                    </a:p>
                  </a:txBody>
                  <a:tcPr/>
                </a:tc>
                <a:tc>
                  <a:txBody>
                    <a:bodyPr/>
                    <a:lstStyle/>
                    <a:p>
                      <a:r>
                        <a:rPr lang="zh-CN" altLang="en-US" sz="1500" dirty="0" smtClean="0">
                          <a:solidFill>
                            <a:schemeClr val="bg2">
                              <a:lumMod val="10000"/>
                            </a:schemeClr>
                          </a:solidFill>
                          <a:latin typeface="黑体" panose="02010609060101010101" pitchFamily="49" charset="-122"/>
                          <a:ea typeface="黑体" panose="02010609060101010101" pitchFamily="49" charset="-122"/>
                        </a:rPr>
                        <a:t>浙富控股</a:t>
                      </a:r>
                      <a:endParaRPr lang="zh-CN" altLang="en-US" sz="1500" dirty="0">
                        <a:solidFill>
                          <a:schemeClr val="bg2">
                            <a:lumMod val="10000"/>
                          </a:schemeClr>
                        </a:solidFill>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xmlns="" val="10007"/>
                  </a:ext>
                </a:extLst>
              </a:tr>
            </a:tbl>
          </a:graphicData>
        </a:graphic>
      </p:graphicFrame>
      <p:sp>
        <p:nvSpPr>
          <p:cNvPr id="8" name="文本框 7"/>
          <p:cNvSpPr txBox="1"/>
          <p:nvPr/>
        </p:nvSpPr>
        <p:spPr>
          <a:xfrm>
            <a:off x="7428876" y="1762177"/>
            <a:ext cx="4293432" cy="400110"/>
          </a:xfrm>
          <a:prstGeom prst="rect">
            <a:avLst/>
          </a:prstGeom>
          <a:noFill/>
        </p:spPr>
        <p:txBody>
          <a:bodyPr wrap="square" rtlCol="0">
            <a:spAutoFit/>
          </a:bodyPr>
          <a:lstStyle/>
          <a:p>
            <a:r>
              <a:rPr kumimoji="1" lang="en-US" altLang="zh-CN" sz="2000" dirty="0" smtClean="0">
                <a:solidFill>
                  <a:srgbClr val="0070C0"/>
                </a:solidFill>
                <a:latin typeface="SimHei" charset="0"/>
                <a:ea typeface="SimHei" charset="0"/>
                <a:cs typeface="SimHei" charset="0"/>
              </a:rPr>
              <a:t>2015</a:t>
            </a:r>
            <a:r>
              <a:rPr kumimoji="1" lang="zh-CN" altLang="en-US" sz="2000" dirty="0" smtClean="0">
                <a:solidFill>
                  <a:srgbClr val="0070C0"/>
                </a:solidFill>
                <a:latin typeface="SimHei" charset="0"/>
                <a:ea typeface="SimHei" charset="0"/>
                <a:cs typeface="SimHei" charset="0"/>
              </a:rPr>
              <a:t>部分获得</a:t>
            </a:r>
            <a:r>
              <a:rPr kumimoji="1" lang="zh-CN" altLang="en-US" sz="2000" dirty="0">
                <a:solidFill>
                  <a:srgbClr val="0070C0"/>
                </a:solidFill>
                <a:latin typeface="SimHei" charset="0"/>
                <a:ea typeface="SimHei" charset="0"/>
                <a:cs typeface="SimHei" charset="0"/>
              </a:rPr>
              <a:t>融资</a:t>
            </a:r>
            <a:r>
              <a:rPr kumimoji="1" lang="zh-CN" altLang="en-US" sz="2000" dirty="0" smtClean="0">
                <a:solidFill>
                  <a:srgbClr val="0070C0"/>
                </a:solidFill>
                <a:latin typeface="SimHei" charset="0"/>
                <a:ea typeface="SimHei" charset="0"/>
                <a:cs typeface="SimHei" charset="0"/>
              </a:rPr>
              <a:t>的二手车电商企业</a:t>
            </a:r>
            <a:endParaRPr kumimoji="1" lang="zh-CN" altLang="en-US" sz="2000" dirty="0">
              <a:solidFill>
                <a:srgbClr val="0070C0"/>
              </a:solidFill>
              <a:latin typeface="SimHei" charset="0"/>
              <a:ea typeface="SimHei" charset="0"/>
              <a:cs typeface="SimHei" charset="0"/>
            </a:endParaRPr>
          </a:p>
        </p:txBody>
      </p:sp>
    </p:spTree>
    <p:extLst>
      <p:ext uri="{BB962C8B-B14F-4D97-AF65-F5344CB8AC3E}">
        <p14:creationId xmlns:p14="http://schemas.microsoft.com/office/powerpoint/2010/main" val="8000404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 y="1"/>
            <a:ext cx="135466" cy="778932"/>
          </a:xfrm>
          <a:prstGeom prst="rect">
            <a:avLst/>
          </a:prstGeom>
          <a:solidFill>
            <a:srgbClr val="00B0F0"/>
          </a:solidFill>
        </p:spPr>
        <p:txBody>
          <a:bodyPr wrap="square" rtlCol="0">
            <a:spAutoFit/>
          </a:bodyPr>
          <a:lstStyle/>
          <a:p>
            <a:endParaRPr kumimoji="1" lang="zh-CN" altLang="en-US"/>
          </a:p>
        </p:txBody>
      </p:sp>
      <p:sp>
        <p:nvSpPr>
          <p:cNvPr id="3" name="矩形 2"/>
          <p:cNvSpPr/>
          <p:nvPr/>
        </p:nvSpPr>
        <p:spPr>
          <a:xfrm>
            <a:off x="287866" y="127857"/>
            <a:ext cx="7697035" cy="523220"/>
          </a:xfrm>
          <a:prstGeom prst="rect">
            <a:avLst/>
          </a:prstGeom>
        </p:spPr>
        <p:txBody>
          <a:bodyPr wrap="square">
            <a:spAutoFit/>
          </a:bodyPr>
          <a:lstStyle/>
          <a:p>
            <a:pPr lvl="0"/>
            <a:r>
              <a:rPr kumimoji="1" lang="zh-CN" altLang="en-US" sz="2800" dirty="0" smtClean="0">
                <a:solidFill>
                  <a:srgbClr val="00B0F0"/>
                </a:solidFill>
                <a:latin typeface="SimHei" charset="0"/>
                <a:ea typeface="SimHei" charset="0"/>
                <a:cs typeface="SimHei" charset="0"/>
              </a:rPr>
              <a:t>中国二手车市场与二手车电商市场交易量增速</a:t>
            </a:r>
            <a:endParaRPr kumimoji="1" lang="zh-CN" altLang="en-US" sz="2800" dirty="0">
              <a:solidFill>
                <a:srgbClr val="00B0F0"/>
              </a:solidFill>
              <a:latin typeface="SimHei" charset="0"/>
              <a:ea typeface="SimHei" charset="0"/>
              <a:cs typeface="SimHei"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3492" y="887054"/>
            <a:ext cx="7993517" cy="5507305"/>
          </a:xfrm>
          <a:prstGeom prst="rect">
            <a:avLst/>
          </a:prstGeom>
        </p:spPr>
      </p:pic>
      <p:sp>
        <p:nvSpPr>
          <p:cNvPr id="5" name="文本框 4"/>
          <p:cNvSpPr txBox="1"/>
          <p:nvPr/>
        </p:nvSpPr>
        <p:spPr>
          <a:xfrm>
            <a:off x="9478851" y="3953814"/>
            <a:ext cx="2047741" cy="1200329"/>
          </a:xfrm>
          <a:prstGeom prst="rect">
            <a:avLst/>
          </a:prstGeom>
          <a:noFill/>
        </p:spPr>
        <p:txBody>
          <a:bodyPr wrap="square" rtlCol="0">
            <a:spAutoFit/>
          </a:bodyPr>
          <a:lstStyle/>
          <a:p>
            <a:r>
              <a:rPr kumimoji="1" lang="zh-CN" altLang="en-US" dirty="0" smtClean="0">
                <a:solidFill>
                  <a:srgbClr val="0070C0"/>
                </a:solidFill>
                <a:latin typeface="SimHei" charset="0"/>
                <a:ea typeface="SimHei" charset="0"/>
                <a:cs typeface="SimHei" charset="0"/>
              </a:rPr>
              <a:t>在二手车市场增速放缓的情况下</a:t>
            </a:r>
          </a:p>
          <a:p>
            <a:r>
              <a:rPr kumimoji="1" lang="zh-CN" altLang="en-US" dirty="0" smtClean="0">
                <a:solidFill>
                  <a:srgbClr val="0070C0"/>
                </a:solidFill>
                <a:latin typeface="SimHei" charset="0"/>
                <a:ea typeface="SimHei" charset="0"/>
                <a:cs typeface="SimHei" charset="0"/>
              </a:rPr>
              <a:t>二手车电商市场交易量显著增加</a:t>
            </a:r>
            <a:endParaRPr kumimoji="1" lang="zh-CN" altLang="en-US" dirty="0">
              <a:solidFill>
                <a:srgbClr val="0070C0"/>
              </a:solidFill>
              <a:latin typeface="SimHei" charset="0"/>
              <a:ea typeface="SimHei" charset="0"/>
              <a:cs typeface="SimHei" charset="0"/>
            </a:endParaRPr>
          </a:p>
        </p:txBody>
      </p:sp>
    </p:spTree>
    <p:extLst>
      <p:ext uri="{BB962C8B-B14F-4D97-AF65-F5344CB8AC3E}">
        <p14:creationId xmlns:p14="http://schemas.microsoft.com/office/powerpoint/2010/main" val="76177366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421</TotalTime>
  <Words>4041</Words>
  <Application>Microsoft Macintosh PowerPoint</Application>
  <PresentationFormat>宽屏</PresentationFormat>
  <Paragraphs>630</Paragraphs>
  <Slides>32</Slides>
  <Notes>30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32</vt:i4>
      </vt:variant>
    </vt:vector>
  </HeadingPairs>
  <TitlesOfParts>
    <vt:vector size="46" baseType="lpstr">
      <vt:lpstr>Calibri</vt:lpstr>
      <vt:lpstr>Calibri Light</vt:lpstr>
      <vt:lpstr>Gill Sans</vt:lpstr>
      <vt:lpstr>Heiti SC Light</vt:lpstr>
      <vt:lpstr>Impact</vt:lpstr>
      <vt:lpstr>Microsoft YaHei</vt:lpstr>
      <vt:lpstr>SimHei</vt:lpstr>
      <vt:lpstr>Wingdings</vt:lpstr>
      <vt:lpstr>黑体</vt:lpstr>
      <vt:lpstr>华文宋体</vt:lpstr>
      <vt:lpstr>宋体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1225</dc:creator>
  <cp:lastModifiedBy>1225</cp:lastModifiedBy>
  <cp:revision>70</cp:revision>
  <dcterms:created xsi:type="dcterms:W3CDTF">2016-03-03T01:13:34Z</dcterms:created>
  <dcterms:modified xsi:type="dcterms:W3CDTF">2016-03-03T10:28:39Z</dcterms:modified>
</cp:coreProperties>
</file>